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69" r:id="rId2"/>
    <p:sldId id="536" r:id="rId3"/>
    <p:sldId id="894" r:id="rId4"/>
    <p:sldId id="975" r:id="rId5"/>
    <p:sldId id="633" r:id="rId6"/>
    <p:sldId id="976" r:id="rId7"/>
    <p:sldId id="977" r:id="rId8"/>
    <p:sldId id="979" r:id="rId9"/>
    <p:sldId id="978" r:id="rId10"/>
    <p:sldId id="980" r:id="rId11"/>
    <p:sldId id="966" r:id="rId12"/>
    <p:sldId id="981" r:id="rId13"/>
    <p:sldId id="982" r:id="rId14"/>
    <p:sldId id="983" r:id="rId15"/>
    <p:sldId id="969" r:id="rId16"/>
    <p:sldId id="984" r:id="rId17"/>
    <p:sldId id="985" r:id="rId18"/>
    <p:sldId id="986" r:id="rId19"/>
    <p:sldId id="974" r:id="rId20"/>
    <p:sldId id="987" r:id="rId21"/>
    <p:sldId id="465"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2E41"/>
    <a:srgbClr val="13BD8A"/>
    <a:srgbClr val="FADF47"/>
    <a:srgbClr val="388CDA"/>
    <a:srgbClr val="0CC1D9"/>
    <a:srgbClr val="C73A43"/>
    <a:srgbClr val="EE7C3E"/>
    <a:srgbClr val="ECEEF1"/>
    <a:srgbClr val="8A93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44" autoAdjust="0"/>
    <p:restoredTop sz="94660"/>
  </p:normalViewPr>
  <p:slideViewPr>
    <p:cSldViewPr snapToGrid="0">
      <p:cViewPr varScale="1">
        <p:scale>
          <a:sx n="86" d="100"/>
          <a:sy n="86" d="100"/>
        </p:scale>
        <p:origin x="1518" y="60"/>
      </p:cViewPr>
      <p:guideLst/>
    </p:cSldViewPr>
  </p:slideViewPr>
  <p:notesTextViewPr>
    <p:cViewPr>
      <p:scale>
        <a:sx n="1" d="1"/>
        <a:sy n="1" d="1"/>
      </p:scale>
      <p:origin x="0" y="0"/>
    </p:cViewPr>
  </p:notesTextViewPr>
  <p:notesViewPr>
    <p:cSldViewPr snapToGrid="0">
      <p:cViewPr varScale="1">
        <p:scale>
          <a:sx n="54" d="100"/>
          <a:sy n="54" d="100"/>
        </p:scale>
        <p:origin x="29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9167DF0-1BCC-40BF-B5BA-539A68C8BF8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C1EE6077-A1BB-407B-ADDC-369F2F81DD1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C14CDF9-7ABE-4BCD-B4CC-B0166E15BB46}" type="datetimeFigureOut">
              <a:rPr lang="en-GB" smtClean="0"/>
              <a:t>03/02/2020</a:t>
            </a:fld>
            <a:endParaRPr lang="en-GB"/>
          </a:p>
        </p:txBody>
      </p:sp>
      <p:sp>
        <p:nvSpPr>
          <p:cNvPr id="4" name="Footer Placeholder 3">
            <a:extLst>
              <a:ext uri="{FF2B5EF4-FFF2-40B4-BE49-F238E27FC236}">
                <a16:creationId xmlns:a16="http://schemas.microsoft.com/office/drawing/2014/main" id="{C0362BBC-D0E8-4272-BD05-48F792BE60E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D463DD9D-0927-47B0-A012-C344A4A7E76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6C70215-6F31-48B9-A2F5-458AD1151102}" type="slidenum">
              <a:rPr lang="en-GB" smtClean="0"/>
              <a:t>‹#›</a:t>
            </a:fld>
            <a:endParaRPr lang="en-GB"/>
          </a:p>
        </p:txBody>
      </p:sp>
    </p:spTree>
    <p:extLst>
      <p:ext uri="{BB962C8B-B14F-4D97-AF65-F5344CB8AC3E}">
        <p14:creationId xmlns:p14="http://schemas.microsoft.com/office/powerpoint/2010/main" val="42767778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D29D1C-8C3E-4310-9EF0-019410E55AD5}" type="datetimeFigureOut">
              <a:rPr lang="en-GB" smtClean="0"/>
              <a:t>03/02/2020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6EE0C4-5D00-42C4-BE61-F78AE99EEBB0}" type="slidenum">
              <a:rPr lang="en-GB" smtClean="0"/>
              <a:t>‹#›</a:t>
            </a:fld>
            <a:endParaRPr lang="en-GB"/>
          </a:p>
        </p:txBody>
      </p:sp>
    </p:spTree>
    <p:extLst>
      <p:ext uri="{BB962C8B-B14F-4D97-AF65-F5344CB8AC3E}">
        <p14:creationId xmlns:p14="http://schemas.microsoft.com/office/powerpoint/2010/main" val="3878308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9C8BFF-404A-4EAA-B238-E4635752C783}" type="slidenum">
              <a:rPr lang="en-GB" smtClean="0"/>
              <a:t>1</a:t>
            </a:fld>
            <a:endParaRPr lang="en-GB"/>
          </a:p>
        </p:txBody>
      </p:sp>
    </p:spTree>
    <p:extLst>
      <p:ext uri="{BB962C8B-B14F-4D97-AF65-F5344CB8AC3E}">
        <p14:creationId xmlns:p14="http://schemas.microsoft.com/office/powerpoint/2010/main" val="482878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9C8BFF-404A-4EAA-B238-E4635752C783}" type="slidenum">
              <a:rPr lang="en-GB" smtClean="0"/>
              <a:t>21</a:t>
            </a:fld>
            <a:endParaRPr lang="en-GB"/>
          </a:p>
        </p:txBody>
      </p:sp>
    </p:spTree>
    <p:extLst>
      <p:ext uri="{BB962C8B-B14F-4D97-AF65-F5344CB8AC3E}">
        <p14:creationId xmlns:p14="http://schemas.microsoft.com/office/powerpoint/2010/main" val="16667518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A87578A-0C98-4E07-89CB-153445462EFA}"/>
              </a:ext>
            </a:extLst>
          </p:cNvPr>
          <p:cNvSpPr/>
          <p:nvPr userDrawn="1"/>
        </p:nvSpPr>
        <p:spPr>
          <a:xfrm>
            <a:off x="0" y="-4274"/>
            <a:ext cx="1332362" cy="513799"/>
          </a:xfrm>
          <a:prstGeom prst="rect">
            <a:avLst/>
          </a:prstGeom>
          <a:solidFill>
            <a:srgbClr val="FADF47"/>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endParaRPr lang="en-US" sz="1400" b="1" dirty="0">
              <a:solidFill>
                <a:srgbClr val="92D050"/>
              </a:solidFill>
              <a:latin typeface="Arial" panose="020B0604020202020204" pitchFamily="34" charset="0"/>
              <a:ea typeface="Tahoma"/>
              <a:cs typeface="Arial" panose="020B0604020202020204" pitchFamily="34" charset="0"/>
            </a:endParaRPr>
          </a:p>
        </p:txBody>
      </p:sp>
      <p:sp>
        <p:nvSpPr>
          <p:cNvPr id="8" name="Rectangle 7">
            <a:extLst>
              <a:ext uri="{FF2B5EF4-FFF2-40B4-BE49-F238E27FC236}">
                <a16:creationId xmlns:a16="http://schemas.microsoft.com/office/drawing/2014/main" id="{1B50C3D3-DBDB-4291-AAC7-C8A5AB47D1E1}"/>
              </a:ext>
            </a:extLst>
          </p:cNvPr>
          <p:cNvSpPr/>
          <p:nvPr userDrawn="1"/>
        </p:nvSpPr>
        <p:spPr>
          <a:xfrm>
            <a:off x="1331643" y="-718"/>
            <a:ext cx="7812358" cy="510646"/>
          </a:xfrm>
          <a:prstGeom prst="rect">
            <a:avLst/>
          </a:prstGeom>
          <a:solidFill>
            <a:srgbClr val="388CDA"/>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r"/>
            <a:r>
              <a:rPr lang="en-US" sz="1200" b="0" dirty="0">
                <a:solidFill>
                  <a:schemeClr val="bg1"/>
                </a:solidFill>
                <a:latin typeface="Arial" panose="020B0604020202020204" pitchFamily="34" charset="0"/>
                <a:ea typeface="Tahoma"/>
                <a:cs typeface="Arial" panose="020B0604020202020204" pitchFamily="34" charset="0"/>
              </a:rPr>
              <a:t>Year 6 Number: Algebra  Lesson 9    </a:t>
            </a:r>
            <a:r>
              <a:rPr lang="en-US" sz="1400" b="0" dirty="0">
                <a:solidFill>
                  <a:schemeClr val="bg1"/>
                </a:solidFill>
                <a:latin typeface="Arial" panose="020B0604020202020204" pitchFamily="34" charset="0"/>
                <a:ea typeface="Tahoma"/>
                <a:cs typeface="Arial" panose="020B0604020202020204" pitchFamily="34" charset="0"/>
              </a:rPr>
              <a:t>        </a:t>
            </a:r>
            <a:endParaRPr lang="en-US" sz="1400" b="0" dirty="0">
              <a:solidFill>
                <a:schemeClr val="bg1"/>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95E977A0-D59B-4127-B988-0357B17748EC}"/>
              </a:ext>
            </a:extLst>
          </p:cNvPr>
          <p:cNvSpPr/>
          <p:nvPr userDrawn="1"/>
        </p:nvSpPr>
        <p:spPr>
          <a:xfrm>
            <a:off x="-35226" y="6408064"/>
            <a:ext cx="9179226" cy="500736"/>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r"/>
            <a:endParaRPr lang="en-US" sz="1200" dirty="0">
              <a:solidFill>
                <a:schemeClr val="tx1"/>
              </a:solidFill>
              <a:latin typeface="Arial" panose="020B0604020202020204" pitchFamily="34" charset="0"/>
              <a:cs typeface="Arial" panose="020B0604020202020204" pitchFamily="34" charset="0"/>
            </a:endParaRPr>
          </a:p>
        </p:txBody>
      </p:sp>
      <p:pic>
        <p:nvPicPr>
          <p:cNvPr id="12" name="Picture 8" descr="A close up of a logo&#10;&#10;Description generated with very high confidence">
            <a:extLst>
              <a:ext uri="{FF2B5EF4-FFF2-40B4-BE49-F238E27FC236}">
                <a16:creationId xmlns:a16="http://schemas.microsoft.com/office/drawing/2014/main" id="{BB37979D-0168-493E-96C8-3F8ECF001158}"/>
              </a:ext>
            </a:extLst>
          </p:cNvPr>
          <p:cNvPicPr>
            <a:picLocks noChangeAspect="1"/>
          </p:cNvPicPr>
          <p:nvPr userDrawn="1"/>
        </p:nvPicPr>
        <p:blipFill>
          <a:blip r:embed="rId2"/>
          <a:stretch>
            <a:fillRect/>
          </a:stretch>
        </p:blipFill>
        <p:spPr>
          <a:xfrm>
            <a:off x="306388" y="6529811"/>
            <a:ext cx="2646941" cy="222263"/>
          </a:xfrm>
          <a:prstGeom prst="rect">
            <a:avLst/>
          </a:prstGeom>
        </p:spPr>
      </p:pic>
      <p:sp>
        <p:nvSpPr>
          <p:cNvPr id="13" name="TextBox 12">
            <a:extLst>
              <a:ext uri="{FF2B5EF4-FFF2-40B4-BE49-F238E27FC236}">
                <a16:creationId xmlns:a16="http://schemas.microsoft.com/office/drawing/2014/main" id="{CA6EDBD0-03A3-4AF0-ACAC-E7DC67E310CD}"/>
              </a:ext>
            </a:extLst>
          </p:cNvPr>
          <p:cNvSpPr txBox="1"/>
          <p:nvPr userDrawn="1"/>
        </p:nvSpPr>
        <p:spPr>
          <a:xfrm>
            <a:off x="382588" y="6336576"/>
            <a:ext cx="8720586" cy="830997"/>
          </a:xfrm>
          <a:prstGeom prst="rect">
            <a:avLst/>
          </a:prstGeom>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r"/>
            <a:br>
              <a:rPr lang="en-US" sz="1100" dirty="0">
                <a:latin typeface="Arial" panose="020B0604020202020204" pitchFamily="34" charset="0"/>
                <a:ea typeface="Source Sans Pro" panose="020B0503030403020204" pitchFamily="34" charset="0"/>
                <a:cs typeface="Arial" panose="020B0604020202020204" pitchFamily="34" charset="0"/>
              </a:rPr>
            </a:br>
            <a:r>
              <a:rPr lang="en-US" sz="1100" dirty="0">
                <a:latin typeface="Arial" panose="020B0604020202020204" pitchFamily="34" charset="0"/>
                <a:ea typeface="Source Sans Pro" panose="020B0503030403020204" pitchFamily="34" charset="0"/>
                <a:cs typeface="Arial" panose="020B0604020202020204" pitchFamily="34" charset="0"/>
              </a:rPr>
              <a:t>Specialist 1-to-1 </a:t>
            </a:r>
            <a:r>
              <a:rPr lang="en-US" sz="1100" dirty="0" err="1">
                <a:latin typeface="Arial" panose="020B0604020202020204" pitchFamily="34" charset="0"/>
                <a:ea typeface="Source Sans Pro" panose="020B0503030403020204" pitchFamily="34" charset="0"/>
                <a:cs typeface="Arial" panose="020B0604020202020204" pitchFamily="34" charset="0"/>
              </a:rPr>
              <a:t>maths</a:t>
            </a:r>
            <a:r>
              <a:rPr lang="en-US" sz="1100" dirty="0">
                <a:latin typeface="Arial" panose="020B0604020202020204" pitchFamily="34" charset="0"/>
                <a:ea typeface="Source Sans Pro" panose="020B0503030403020204" pitchFamily="34" charset="0"/>
                <a:cs typeface="Arial" panose="020B0604020202020204" pitchFamily="34" charset="0"/>
              </a:rPr>
              <a:t> interventions and curriculum resources</a:t>
            </a:r>
          </a:p>
          <a:p>
            <a:pPr algn="r"/>
            <a:endParaRPr lang="en-US" sz="1200" dirty="0">
              <a:latin typeface="Arial" panose="020B0604020202020204" pitchFamily="34" charset="0"/>
              <a:ea typeface="Source Sans Pro" panose="020B0503030403020204" pitchFamily="34" charset="0"/>
              <a:cs typeface="Arial" panose="020B0604020202020204" pitchFamily="34" charset="0"/>
            </a:endParaRPr>
          </a:p>
          <a:p>
            <a:pPr algn="r"/>
            <a:endParaRPr lang="en-US" sz="1200" dirty="0">
              <a:latin typeface="Arial" panose="020B0604020202020204" pitchFamily="34" charset="0"/>
              <a:ea typeface="Source Sans Pro" panose="020B0503030403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57C28289-A731-4F13-AA5A-6C362F4EE55E}"/>
              </a:ext>
            </a:extLst>
          </p:cNvPr>
          <p:cNvSpPr txBox="1"/>
          <p:nvPr userDrawn="1"/>
        </p:nvSpPr>
        <p:spPr>
          <a:xfrm>
            <a:off x="166597" y="768298"/>
            <a:ext cx="8936577" cy="40011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latin typeface="Arial" panose="020B0604020202020204" pitchFamily="34" charset="0"/>
                <a:cs typeface="Arial" panose="020B0604020202020204" pitchFamily="34" charset="0"/>
              </a:rPr>
              <a:t>To be able to find possible pairs of values</a:t>
            </a:r>
          </a:p>
        </p:txBody>
      </p:sp>
      <p:sp>
        <p:nvSpPr>
          <p:cNvPr id="22" name="Rectangle 21">
            <a:extLst>
              <a:ext uri="{FF2B5EF4-FFF2-40B4-BE49-F238E27FC236}">
                <a16:creationId xmlns:a16="http://schemas.microsoft.com/office/drawing/2014/main" id="{7D96677A-50D7-4833-A9B0-EBD23DE74D11}"/>
              </a:ext>
            </a:extLst>
          </p:cNvPr>
          <p:cNvSpPr/>
          <p:nvPr userDrawn="1"/>
        </p:nvSpPr>
        <p:spPr>
          <a:xfrm>
            <a:off x="226024" y="121668"/>
            <a:ext cx="950901" cy="276999"/>
          </a:xfrm>
          <a:prstGeom prst="rect">
            <a:avLst/>
          </a:prstGeom>
        </p:spPr>
        <p:txBody>
          <a:bodyPr wrap="none">
            <a:spAutoFit/>
          </a:bodyPr>
          <a:lstStyle/>
          <a:p>
            <a:fld id="{9EF046D9-8B07-4634-9C1D-18D8EFE4578C}" type="datetime1">
              <a:rPr lang="en-GB" sz="1200" b="0" smtClean="0">
                <a:latin typeface="Arial" panose="020B0604020202020204" pitchFamily="34" charset="0"/>
                <a:ea typeface="Source Sans Pro" panose="020B0503030403020204" pitchFamily="34" charset="0"/>
                <a:cs typeface="Arial" panose="020B0604020202020204" pitchFamily="34" charset="0"/>
              </a:rPr>
              <a:pPr/>
              <a:t>03/02/2020</a:t>
            </a:fld>
            <a:endParaRPr lang="en-GB" sz="1200" b="0" dirty="0"/>
          </a:p>
        </p:txBody>
      </p:sp>
    </p:spTree>
    <p:extLst>
      <p:ext uri="{BB962C8B-B14F-4D97-AF65-F5344CB8AC3E}">
        <p14:creationId xmlns:p14="http://schemas.microsoft.com/office/powerpoint/2010/main" val="3916254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BFA37B-D5E0-478A-B25A-3535C3D71C69}" type="datetimeFigureOut">
              <a:rPr lang="en-GB" smtClean="0"/>
              <a:t>03/02/2020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1104628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FA37B-D5E0-478A-B25A-3535C3D71C69}" type="datetimeFigureOut">
              <a:rPr lang="en-GB" smtClean="0"/>
              <a:t>03/02/2020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849072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FA37B-D5E0-478A-B25A-3535C3D71C69}" type="datetimeFigureOut">
              <a:rPr lang="en-GB" smtClean="0"/>
              <a:t>03/02/2020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2531009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Shape 52"/>
        <p:cNvGrpSpPr/>
        <p:nvPr/>
      </p:nvGrpSpPr>
      <p:grpSpPr>
        <a:xfrm>
          <a:off x="0" y="0"/>
          <a:ext cx="0" cy="0"/>
          <a:chOff x="0" y="0"/>
          <a:chExt cx="0" cy="0"/>
        </a:xfrm>
      </p:grpSpPr>
      <p:pic>
        <p:nvPicPr>
          <p:cNvPr id="53" name="Shape 53" descr="Template-blue.jpg"/>
          <p:cNvPicPr preferRelativeResize="0"/>
          <p:nvPr userDrawn="1"/>
        </p:nvPicPr>
        <p:blipFill rotWithShape="1">
          <a:blip r:embed="rId2">
            <a:alphaModFix/>
          </a:blip>
          <a:srcRect/>
          <a:stretch/>
        </p:blipFill>
        <p:spPr>
          <a:xfrm>
            <a:off x="65088" y="61915"/>
            <a:ext cx="9026525" cy="6730999"/>
          </a:xfrm>
          <a:prstGeom prst="rect">
            <a:avLst/>
          </a:prstGeom>
          <a:noFill/>
          <a:ln>
            <a:noFill/>
          </a:ln>
        </p:spPr>
      </p:pic>
      <p:pic>
        <p:nvPicPr>
          <p:cNvPr id="54" name="Shape 54" descr="corner.png"/>
          <p:cNvPicPr preferRelativeResize="0"/>
          <p:nvPr userDrawn="1"/>
        </p:nvPicPr>
        <p:blipFill rotWithShape="1">
          <a:blip r:embed="rId3">
            <a:alphaModFix/>
          </a:blip>
          <a:srcRect/>
          <a:stretch/>
        </p:blipFill>
        <p:spPr>
          <a:xfrm>
            <a:off x="0" y="0"/>
            <a:ext cx="9144000" cy="6858000"/>
          </a:xfrm>
          <a:prstGeom prst="rect">
            <a:avLst/>
          </a:prstGeom>
          <a:noFill/>
          <a:ln>
            <a:noFill/>
          </a:ln>
        </p:spPr>
      </p:pic>
      <p:sp>
        <p:nvSpPr>
          <p:cNvPr id="58" name="Shape 58"/>
          <p:cNvSpPr txBox="1">
            <a:spLocks noGrp="1"/>
          </p:cNvSpPr>
          <p:nvPr>
            <p:ph type="ftr" idx="11"/>
          </p:nvPr>
        </p:nvSpPr>
        <p:spPr>
          <a:xfrm>
            <a:off x="3124201" y="6356353"/>
            <a:ext cx="2895599" cy="365125"/>
          </a:xfrm>
          <a:prstGeom prst="rect">
            <a:avLst/>
          </a:prstGeom>
          <a:noFill/>
          <a:ln>
            <a:noFill/>
          </a:ln>
        </p:spPr>
        <p:txBody>
          <a:bodyPr wrap="square" lIns="91425" tIns="91425" rIns="91425" bIns="91425" anchor="ctr" anchorCtr="0"/>
          <a:lstStyle>
            <a:lvl1pPr marL="0" marR="0" lvl="0" indent="0" algn="ctr" rtl="0">
              <a:spcBef>
                <a:spcPts val="0"/>
              </a:spcBef>
              <a:buNone/>
              <a:defRPr sz="900">
                <a:solidFill>
                  <a:srgbClr val="FFFFFF"/>
                </a:solidFill>
                <a:latin typeface="Arial"/>
                <a:ea typeface="Arial"/>
                <a:cs typeface="Arial"/>
                <a:sym typeface="Arial"/>
              </a:defRPr>
            </a:lvl1pPr>
            <a:lvl2pPr marL="342909" marR="0" lvl="1" indent="0" algn="l" rtl="0">
              <a:spcBef>
                <a:spcPts val="0"/>
              </a:spcBef>
              <a:buNone/>
              <a:defRPr sz="1350" b="0" i="0" u="none" strike="noStrike" cap="none">
                <a:solidFill>
                  <a:schemeClr val="dk1"/>
                </a:solidFill>
                <a:latin typeface="Calibri"/>
                <a:ea typeface="Calibri"/>
                <a:cs typeface="Calibri"/>
                <a:sym typeface="Calibri"/>
              </a:defRPr>
            </a:lvl2pPr>
            <a:lvl3pPr marL="685817" marR="0" lvl="2" indent="0" algn="l" rtl="0">
              <a:spcBef>
                <a:spcPts val="0"/>
              </a:spcBef>
              <a:buNone/>
              <a:defRPr sz="1350" b="0" i="0" u="none" strike="noStrike" cap="none">
                <a:solidFill>
                  <a:schemeClr val="dk1"/>
                </a:solidFill>
                <a:latin typeface="Calibri"/>
                <a:ea typeface="Calibri"/>
                <a:cs typeface="Calibri"/>
                <a:sym typeface="Calibri"/>
              </a:defRPr>
            </a:lvl3pPr>
            <a:lvl4pPr marL="1028726" marR="0" lvl="3" indent="0" algn="l" rtl="0">
              <a:spcBef>
                <a:spcPts val="0"/>
              </a:spcBef>
              <a:buNone/>
              <a:defRPr sz="1350" b="0" i="0" u="none" strike="noStrike" cap="none">
                <a:solidFill>
                  <a:schemeClr val="dk1"/>
                </a:solidFill>
                <a:latin typeface="Calibri"/>
                <a:ea typeface="Calibri"/>
                <a:cs typeface="Calibri"/>
                <a:sym typeface="Calibri"/>
              </a:defRPr>
            </a:lvl4pPr>
            <a:lvl5pPr marL="1371634" marR="0" lvl="4" indent="0" algn="l" rtl="0">
              <a:spcBef>
                <a:spcPts val="0"/>
              </a:spcBef>
              <a:buNone/>
              <a:defRPr sz="1350" b="0" i="0" u="none" strike="noStrike" cap="none">
                <a:solidFill>
                  <a:schemeClr val="dk1"/>
                </a:solidFill>
                <a:latin typeface="Calibri"/>
                <a:ea typeface="Calibri"/>
                <a:cs typeface="Calibri"/>
                <a:sym typeface="Calibri"/>
              </a:defRPr>
            </a:lvl5pPr>
            <a:lvl6pPr marL="1714543" marR="0" lvl="5" indent="0" algn="l" rtl="0">
              <a:spcBef>
                <a:spcPts val="0"/>
              </a:spcBef>
              <a:buNone/>
              <a:defRPr sz="1350" b="0" i="0" u="none" strike="noStrike" cap="none">
                <a:solidFill>
                  <a:schemeClr val="dk1"/>
                </a:solidFill>
                <a:latin typeface="Calibri"/>
                <a:ea typeface="Calibri"/>
                <a:cs typeface="Calibri"/>
                <a:sym typeface="Calibri"/>
              </a:defRPr>
            </a:lvl6pPr>
            <a:lvl7pPr marL="2057451" marR="0" lvl="6" indent="0" algn="l" rtl="0">
              <a:spcBef>
                <a:spcPts val="0"/>
              </a:spcBef>
              <a:buNone/>
              <a:defRPr sz="1350" b="0" i="0" u="none" strike="noStrike" cap="none">
                <a:solidFill>
                  <a:schemeClr val="dk1"/>
                </a:solidFill>
                <a:latin typeface="Calibri"/>
                <a:ea typeface="Calibri"/>
                <a:cs typeface="Calibri"/>
                <a:sym typeface="Calibri"/>
              </a:defRPr>
            </a:lvl7pPr>
            <a:lvl8pPr marL="2400360" marR="0" lvl="7" indent="0" algn="l" rtl="0">
              <a:spcBef>
                <a:spcPts val="0"/>
              </a:spcBef>
              <a:buNone/>
              <a:defRPr sz="1350" b="0" i="0" u="none" strike="noStrike" cap="none">
                <a:solidFill>
                  <a:schemeClr val="dk1"/>
                </a:solidFill>
                <a:latin typeface="Calibri"/>
                <a:ea typeface="Calibri"/>
                <a:cs typeface="Calibri"/>
                <a:sym typeface="Calibri"/>
              </a:defRPr>
            </a:lvl8pPr>
            <a:lvl9pPr marL="2743269" marR="0" lvl="8" indent="0" algn="l" rtl="0">
              <a:spcBef>
                <a:spcPts val="0"/>
              </a:spcBef>
              <a:buNone/>
              <a:defRPr sz="1350" b="0" i="0" u="none" strike="noStrike" cap="none">
                <a:solidFill>
                  <a:schemeClr val="dk1"/>
                </a:solidFill>
                <a:latin typeface="Calibri"/>
                <a:ea typeface="Calibri"/>
                <a:cs typeface="Calibri"/>
                <a:sym typeface="Calibri"/>
              </a:defRPr>
            </a:lvl9pPr>
          </a:lstStyle>
          <a:p>
            <a:endParaRPr/>
          </a:p>
        </p:txBody>
      </p:sp>
      <p:pic>
        <p:nvPicPr>
          <p:cNvPr id="10" name="Shape 132" descr="logo-01.png"/>
          <p:cNvPicPr preferRelativeResize="0"/>
          <p:nvPr userDrawn="1"/>
        </p:nvPicPr>
        <p:blipFill rotWithShape="1">
          <a:blip r:embed="rId4">
            <a:alphaModFix/>
          </a:blip>
          <a:srcRect/>
          <a:stretch/>
        </p:blipFill>
        <p:spPr>
          <a:xfrm>
            <a:off x="71823" y="281412"/>
            <a:ext cx="1046636" cy="1130299"/>
          </a:xfrm>
          <a:prstGeom prst="rect">
            <a:avLst/>
          </a:prstGeom>
          <a:noFill/>
          <a:ln>
            <a:noFill/>
          </a:ln>
        </p:spPr>
      </p:pic>
      <p:sp>
        <p:nvSpPr>
          <p:cNvPr id="8" name="TextBox 7"/>
          <p:cNvSpPr txBox="1"/>
          <p:nvPr userDrawn="1"/>
        </p:nvSpPr>
        <p:spPr>
          <a:xfrm>
            <a:off x="174002" y="4770438"/>
            <a:ext cx="2846291" cy="1107996"/>
          </a:xfrm>
          <a:prstGeom prst="rect">
            <a:avLst/>
          </a:prstGeom>
          <a:noFill/>
          <a:ln w="28575">
            <a:noFill/>
          </a:ln>
        </p:spPr>
        <p:txBody>
          <a:bodyPr wrap="square" rtlCol="0">
            <a:spAutoFit/>
          </a:bodyPr>
          <a:lstStyle/>
          <a:p>
            <a:pPr fontAlgn="base">
              <a:defRPr/>
            </a:pPr>
            <a:r>
              <a:rPr lang="en-GB" sz="6600" b="1" kern="1200" dirty="0">
                <a:solidFill>
                  <a:prstClr val="white"/>
                </a:solidFill>
                <a:latin typeface="Bryant Bold" panose="020B0503040000020003" pitchFamily="34" charset="0"/>
                <a:ea typeface="MS PGothic" panose="020B0600070205080204" pitchFamily="34" charset="-128"/>
                <a:cs typeface="Bryant Regular" panose="020B0503040000020003" pitchFamily="34" charset="0"/>
              </a:rPr>
              <a:t> </a:t>
            </a:r>
            <a:r>
              <a:rPr lang="en-GB" sz="6600" b="1" kern="1200" dirty="0">
                <a:solidFill>
                  <a:prstClr val="black"/>
                </a:solidFill>
                <a:latin typeface="Bryant Bold" panose="020B0503040000020003" pitchFamily="34" charset="0"/>
                <a:ea typeface="MS PGothic" panose="020B0600070205080204" pitchFamily="34" charset="-128"/>
                <a:cs typeface="Bryant Regular" panose="020B0503040000020003" pitchFamily="34" charset="0"/>
              </a:rPr>
              <a:t> </a:t>
            </a:r>
          </a:p>
        </p:txBody>
      </p:sp>
      <p:sp>
        <p:nvSpPr>
          <p:cNvPr id="3" name="Text Placeholder 2"/>
          <p:cNvSpPr>
            <a:spLocks noGrp="1"/>
          </p:cNvSpPr>
          <p:nvPr>
            <p:ph type="body" sz="quarter" idx="13"/>
          </p:nvPr>
        </p:nvSpPr>
        <p:spPr>
          <a:xfrm>
            <a:off x="152400" y="4776789"/>
            <a:ext cx="2854569" cy="1171575"/>
          </a:xfrm>
        </p:spPr>
        <p:txBody>
          <a:bodyPr/>
          <a:lstStyle>
            <a:lvl1pPr marL="112544" indent="0">
              <a:buNone/>
              <a:defRPr sz="6600">
                <a:solidFill>
                  <a:schemeClr val="bg1"/>
                </a:solidFill>
                <a:latin typeface="Bryant Bold" panose="020B0503040000020003" pitchFamily="34" charset="0"/>
              </a:defRPr>
            </a:lvl1pPr>
          </a:lstStyle>
          <a:p>
            <a:pPr lvl="0"/>
            <a:endParaRPr lang="en-GB" dirty="0"/>
          </a:p>
        </p:txBody>
      </p:sp>
      <p:sp>
        <p:nvSpPr>
          <p:cNvPr id="5" name="Text Placeholder 4"/>
          <p:cNvSpPr>
            <a:spLocks noGrp="1"/>
          </p:cNvSpPr>
          <p:nvPr>
            <p:ph type="body" sz="quarter" idx="14"/>
          </p:nvPr>
        </p:nvSpPr>
        <p:spPr>
          <a:xfrm>
            <a:off x="5643836" y="4776788"/>
            <a:ext cx="3196004" cy="1192212"/>
          </a:xfrm>
        </p:spPr>
        <p:txBody>
          <a:bodyPr/>
          <a:lstStyle>
            <a:lvl1pPr marL="112544" indent="0">
              <a:buNone/>
              <a:defRPr sz="6600">
                <a:solidFill>
                  <a:schemeClr val="bg1"/>
                </a:solidFill>
                <a:latin typeface="Bryant Bold" panose="020B0503040000020003" pitchFamily="34" charset="0"/>
              </a:defRPr>
            </a:lvl1pPr>
          </a:lstStyle>
          <a:p>
            <a:pPr lvl="0"/>
            <a:endParaRPr lang="en-GB" dirty="0"/>
          </a:p>
        </p:txBody>
      </p:sp>
      <p:sp>
        <p:nvSpPr>
          <p:cNvPr id="7" name="Text Placeholder 6"/>
          <p:cNvSpPr>
            <a:spLocks noGrp="1"/>
          </p:cNvSpPr>
          <p:nvPr>
            <p:ph type="body" sz="quarter" idx="15"/>
          </p:nvPr>
        </p:nvSpPr>
        <p:spPr>
          <a:xfrm>
            <a:off x="595141" y="1473624"/>
            <a:ext cx="8298474" cy="2749550"/>
          </a:xfrm>
        </p:spPr>
        <p:txBody>
          <a:bodyPr/>
          <a:lstStyle>
            <a:lvl1pPr marL="112544" indent="0" algn="ctr">
              <a:buNone/>
              <a:defRPr sz="4505">
                <a:solidFill>
                  <a:schemeClr val="bg1"/>
                </a:solidFill>
                <a:latin typeface="Bryant Bold" panose="020B0503040000020003" pitchFamily="34" charset="0"/>
              </a:defRPr>
            </a:lvl1pPr>
          </a:lstStyle>
          <a:p>
            <a:pPr lvl="0"/>
            <a:endParaRPr lang="en-GB" dirty="0"/>
          </a:p>
          <a:p>
            <a:pPr lvl="0"/>
            <a:endParaRPr lang="en-GB" dirty="0"/>
          </a:p>
        </p:txBody>
      </p:sp>
    </p:spTree>
    <p:extLst>
      <p:ext uri="{BB962C8B-B14F-4D97-AF65-F5344CB8AC3E}">
        <p14:creationId xmlns:p14="http://schemas.microsoft.com/office/powerpoint/2010/main" val="471195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lide 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A87578A-0C98-4E07-89CB-153445462EFA}"/>
              </a:ext>
            </a:extLst>
          </p:cNvPr>
          <p:cNvSpPr/>
          <p:nvPr userDrawn="1"/>
        </p:nvSpPr>
        <p:spPr>
          <a:xfrm>
            <a:off x="0" y="-4274"/>
            <a:ext cx="1332362" cy="513799"/>
          </a:xfrm>
          <a:prstGeom prst="rect">
            <a:avLst/>
          </a:prstGeom>
          <a:solidFill>
            <a:srgbClr val="FADF47"/>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endParaRPr lang="en-US" sz="1400" b="1" dirty="0">
              <a:solidFill>
                <a:srgbClr val="92D050"/>
              </a:solidFill>
              <a:latin typeface="Arial" panose="020B0604020202020204" pitchFamily="34" charset="0"/>
              <a:ea typeface="Tahoma"/>
              <a:cs typeface="Arial" panose="020B0604020202020204" pitchFamily="34" charset="0"/>
            </a:endParaRPr>
          </a:p>
        </p:txBody>
      </p:sp>
      <p:sp>
        <p:nvSpPr>
          <p:cNvPr id="8" name="Rectangle 7">
            <a:extLst>
              <a:ext uri="{FF2B5EF4-FFF2-40B4-BE49-F238E27FC236}">
                <a16:creationId xmlns:a16="http://schemas.microsoft.com/office/drawing/2014/main" id="{1B50C3D3-DBDB-4291-AAC7-C8A5AB47D1E1}"/>
              </a:ext>
            </a:extLst>
          </p:cNvPr>
          <p:cNvSpPr/>
          <p:nvPr userDrawn="1"/>
        </p:nvSpPr>
        <p:spPr>
          <a:xfrm>
            <a:off x="1331643" y="-718"/>
            <a:ext cx="7812358" cy="510646"/>
          </a:xfrm>
          <a:prstGeom prst="rect">
            <a:avLst/>
          </a:prstGeom>
          <a:solidFill>
            <a:srgbClr val="388CDA"/>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r"/>
            <a:r>
              <a:rPr lang="en-US" sz="1200" b="0" dirty="0">
                <a:solidFill>
                  <a:schemeClr val="bg1"/>
                </a:solidFill>
                <a:latin typeface="Arial" panose="020B0604020202020204" pitchFamily="34" charset="0"/>
                <a:ea typeface="Tahoma"/>
                <a:cs typeface="Arial" panose="020B0604020202020204" pitchFamily="34" charset="0"/>
              </a:rPr>
              <a:t>Year 6 Number: Algebra  Lesson 9    </a:t>
            </a:r>
            <a:r>
              <a:rPr lang="en-US" sz="1400" b="0" dirty="0">
                <a:solidFill>
                  <a:schemeClr val="bg1"/>
                </a:solidFill>
                <a:latin typeface="Arial" panose="020B0604020202020204" pitchFamily="34" charset="0"/>
                <a:ea typeface="Tahoma"/>
                <a:cs typeface="Arial" panose="020B0604020202020204" pitchFamily="34" charset="0"/>
              </a:rPr>
              <a:t>        </a:t>
            </a:r>
            <a:endParaRPr lang="en-US" sz="1400" b="0" dirty="0">
              <a:solidFill>
                <a:schemeClr val="bg1"/>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CA6EDBD0-03A3-4AF0-ACAC-E7DC67E310CD}"/>
              </a:ext>
            </a:extLst>
          </p:cNvPr>
          <p:cNvSpPr txBox="1"/>
          <p:nvPr userDrawn="1"/>
        </p:nvSpPr>
        <p:spPr>
          <a:xfrm>
            <a:off x="382588" y="6521242"/>
            <a:ext cx="8720586" cy="461665"/>
          </a:xfrm>
          <a:prstGeom prst="rect">
            <a:avLst/>
          </a:prstGeom>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r"/>
            <a:endParaRPr lang="en-US" sz="1200" dirty="0">
              <a:latin typeface="Arial" panose="020B0604020202020204" pitchFamily="34" charset="0"/>
              <a:ea typeface="Source Sans Pro" panose="020B0503030403020204" pitchFamily="34" charset="0"/>
              <a:cs typeface="Arial" panose="020B0604020202020204" pitchFamily="34" charset="0"/>
            </a:endParaRPr>
          </a:p>
          <a:p>
            <a:pPr algn="r"/>
            <a:endParaRPr lang="en-US" sz="1200" dirty="0">
              <a:latin typeface="Arial" panose="020B0604020202020204" pitchFamily="34" charset="0"/>
              <a:ea typeface="Source Sans Pro" panose="020B0503030403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57C28289-A731-4F13-AA5A-6C362F4EE55E}"/>
              </a:ext>
            </a:extLst>
          </p:cNvPr>
          <p:cNvSpPr txBox="1"/>
          <p:nvPr userDrawn="1"/>
        </p:nvSpPr>
        <p:spPr>
          <a:xfrm>
            <a:off x="306387" y="768298"/>
            <a:ext cx="4092229" cy="557075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At Third Space Learning we provide personalised online lessons from specialist maths tutors to support the target groups in your school.</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6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These ready-to-go slides are designed to work alongside our interventions to supplement quality first teaching and raise attainment in maths for all pupils.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To find out more about how you could use our 1-to-1 interventions year-round to boost maths progress in your school then get in touch:</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020 3771 0095 hello@thirdspacelearning.com</a:t>
            </a:r>
          </a:p>
          <a:p>
            <a:endParaRPr lang="en-US" sz="1600" b="1" dirty="0">
              <a:solidFill>
                <a:schemeClr val="tx1"/>
              </a:solidFill>
              <a:latin typeface="Arial" panose="020B0604020202020204" pitchFamily="34" charset="0"/>
              <a:cs typeface="Arial" panose="020B0604020202020204" pitchFamily="34" charset="0"/>
            </a:endParaRPr>
          </a:p>
          <a:p>
            <a:r>
              <a:rPr lang="en-US" sz="1600" b="1" dirty="0">
                <a:solidFill>
                  <a:schemeClr val="tx1"/>
                </a:solidFill>
                <a:latin typeface="Arial" panose="020B0604020202020204" pitchFamily="34" charset="0"/>
                <a:cs typeface="Arial" panose="020B0604020202020204" pitchFamily="34" charset="0"/>
              </a:rPr>
              <a:t>Boosting </a:t>
            </a:r>
            <a:r>
              <a:rPr lang="en-US" sz="1600" b="1" dirty="0" err="1">
                <a:solidFill>
                  <a:schemeClr val="tx1"/>
                </a:solidFill>
                <a:latin typeface="Arial" panose="020B0604020202020204" pitchFamily="34" charset="0"/>
                <a:cs typeface="Arial" panose="020B0604020202020204" pitchFamily="34" charset="0"/>
              </a:rPr>
              <a:t>maths</a:t>
            </a:r>
            <a:r>
              <a:rPr lang="en-US" sz="1600" b="1" dirty="0">
                <a:solidFill>
                  <a:schemeClr val="tx1"/>
                </a:solidFill>
                <a:latin typeface="Arial" panose="020B0604020202020204" pitchFamily="34" charset="0"/>
                <a:cs typeface="Arial" panose="020B0604020202020204" pitchFamily="34" charset="0"/>
              </a:rPr>
              <a:t> progress through 1-to-1 conversations… </a:t>
            </a:r>
          </a:p>
          <a:p>
            <a:endParaRPr lang="en-US" sz="1800" b="1" dirty="0">
              <a:solidFill>
                <a:schemeClr val="tx1"/>
              </a:solidFill>
              <a:latin typeface="Arial" panose="020B0604020202020204" pitchFamily="34" charset="0"/>
              <a:cs typeface="Arial" panose="020B0604020202020204" pitchFamily="34" charset="0"/>
            </a:endParaRPr>
          </a:p>
          <a:p>
            <a:endParaRPr lang="en-US" sz="1800" b="1" dirty="0">
              <a:solidFill>
                <a:schemeClr val="tx1"/>
              </a:solidFill>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7D96677A-50D7-4833-A9B0-EBD23DE74D11}"/>
              </a:ext>
            </a:extLst>
          </p:cNvPr>
          <p:cNvSpPr/>
          <p:nvPr userDrawn="1"/>
        </p:nvSpPr>
        <p:spPr>
          <a:xfrm>
            <a:off x="226024" y="121668"/>
            <a:ext cx="950901" cy="276999"/>
          </a:xfrm>
          <a:prstGeom prst="rect">
            <a:avLst/>
          </a:prstGeom>
        </p:spPr>
        <p:txBody>
          <a:bodyPr wrap="none">
            <a:spAutoFit/>
          </a:bodyPr>
          <a:lstStyle/>
          <a:p>
            <a:fld id="{9EF046D9-8B07-4634-9C1D-18D8EFE4578C}" type="datetime1">
              <a:rPr lang="en-GB" sz="1200" b="0" smtClean="0">
                <a:latin typeface="Arial" panose="020B0604020202020204" pitchFamily="34" charset="0"/>
                <a:ea typeface="Source Sans Pro" panose="020B0503030403020204" pitchFamily="34" charset="0"/>
                <a:cs typeface="Arial" panose="020B0604020202020204" pitchFamily="34" charset="0"/>
              </a:rPr>
              <a:pPr/>
              <a:t>03/02/2020</a:t>
            </a:fld>
            <a:endParaRPr lang="en-GB" sz="1200" b="0" dirty="0"/>
          </a:p>
        </p:txBody>
      </p:sp>
      <p:pic>
        <p:nvPicPr>
          <p:cNvPr id="4" name="Picture 3">
            <a:extLst>
              <a:ext uri="{FF2B5EF4-FFF2-40B4-BE49-F238E27FC236}">
                <a16:creationId xmlns:a16="http://schemas.microsoft.com/office/drawing/2014/main" id="{9EE23DD0-83B0-4B69-80F5-CF1108C2347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0123" r="15217" b="277"/>
          <a:stretch/>
        </p:blipFill>
        <p:spPr>
          <a:xfrm>
            <a:off x="4745385" y="509525"/>
            <a:ext cx="4398616" cy="6348475"/>
          </a:xfrm>
          <a:prstGeom prst="rect">
            <a:avLst/>
          </a:prstGeom>
        </p:spPr>
      </p:pic>
      <p:pic>
        <p:nvPicPr>
          <p:cNvPr id="10" name="Picture 8" descr="A close up of a logo&#10;&#10;Description generated with very high confidence">
            <a:extLst>
              <a:ext uri="{FF2B5EF4-FFF2-40B4-BE49-F238E27FC236}">
                <a16:creationId xmlns:a16="http://schemas.microsoft.com/office/drawing/2014/main" id="{F2139FB0-A222-4335-A10C-2ADEF832E6E9}"/>
              </a:ext>
            </a:extLst>
          </p:cNvPr>
          <p:cNvPicPr>
            <a:picLocks noChangeAspect="1"/>
          </p:cNvPicPr>
          <p:nvPr userDrawn="1"/>
        </p:nvPicPr>
        <p:blipFill>
          <a:blip r:embed="rId3"/>
          <a:stretch>
            <a:fillRect/>
          </a:stretch>
        </p:blipFill>
        <p:spPr>
          <a:xfrm>
            <a:off x="341761" y="6409707"/>
            <a:ext cx="2646941" cy="222263"/>
          </a:xfrm>
          <a:prstGeom prst="rect">
            <a:avLst/>
          </a:prstGeom>
        </p:spPr>
      </p:pic>
    </p:spTree>
    <p:extLst>
      <p:ext uri="{BB962C8B-B14F-4D97-AF65-F5344CB8AC3E}">
        <p14:creationId xmlns:p14="http://schemas.microsoft.com/office/powerpoint/2010/main" val="771276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FA37B-D5E0-478A-B25A-3535C3D71C69}" type="datetimeFigureOut">
              <a:rPr lang="en-GB" smtClean="0"/>
              <a:t>03/02/2020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4268976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BFA37B-D5E0-478A-B25A-3535C3D71C69}" type="datetimeFigureOut">
              <a:rPr lang="en-GB" smtClean="0"/>
              <a:t>03/02/2020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1543918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BFA37B-D5E0-478A-B25A-3535C3D71C69}" type="datetimeFigureOut">
              <a:rPr lang="en-GB" smtClean="0"/>
              <a:t>03/02/2020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31634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BFA37B-D5E0-478A-B25A-3535C3D71C69}" type="datetimeFigureOut">
              <a:rPr lang="en-GB" smtClean="0"/>
              <a:t>03/02/2020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1773707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BFA37B-D5E0-478A-B25A-3535C3D71C69}" type="datetimeFigureOut">
              <a:rPr lang="en-GB" smtClean="0"/>
              <a:t>03/02/2020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1900018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75524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BFA37B-D5E0-478A-B25A-3535C3D71C69}" type="datetimeFigureOut">
              <a:rPr lang="en-GB" smtClean="0"/>
              <a:t>03/02/2020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2333648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BFA37B-D5E0-478A-B25A-3535C3D71C69}" type="datetimeFigureOut">
              <a:rPr lang="en-GB" smtClean="0"/>
              <a:t>03/02/2020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93E08C-9161-4901-AF10-B7EB434F8A17}" type="slidenum">
              <a:rPr lang="en-GB" smtClean="0"/>
              <a:t>‹#›</a:t>
            </a:fld>
            <a:endParaRPr lang="en-GB"/>
          </a:p>
        </p:txBody>
      </p:sp>
    </p:spTree>
    <p:extLst>
      <p:ext uri="{BB962C8B-B14F-4D97-AF65-F5344CB8AC3E}">
        <p14:creationId xmlns:p14="http://schemas.microsoft.com/office/powerpoint/2010/main" val="2678060510"/>
      </p:ext>
    </p:extLst>
  </p:cSld>
  <p:clrMap bg1="lt1" tx1="dk1" bg2="lt2" tx2="dk2" accent1="accent1" accent2="accent2" accent3="accent3" accent4="accent4" accent5="accent5" accent6="accent6" hlink="hlink" folHlink="folHlink"/>
  <p:sldLayoutIdLst>
    <p:sldLayoutId id="2147483661" r:id="rId1"/>
    <p:sldLayoutId id="2147483673"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32398" y="5537782"/>
            <a:ext cx="7420952" cy="1007852"/>
          </a:xfrm>
        </p:spPr>
        <p:txBody>
          <a:bodyPr>
            <a:noAutofit/>
          </a:bodyPr>
          <a:lstStyle/>
          <a:p>
            <a:r>
              <a:rPr lang="en-GB" sz="3200" dirty="0">
                <a:latin typeface="Arial" panose="020B0604020202020204" pitchFamily="34" charset="0"/>
                <a:cs typeface="Arial" panose="020B0604020202020204" pitchFamily="34" charset="0"/>
              </a:rPr>
              <a:t>Number: Algebra</a:t>
            </a:r>
          </a:p>
          <a:p>
            <a:r>
              <a:rPr lang="en-GB" sz="3200" dirty="0">
                <a:latin typeface="Arial" panose="020B0604020202020204" pitchFamily="34" charset="0"/>
                <a:cs typeface="Arial" panose="020B0604020202020204" pitchFamily="34" charset="0"/>
              </a:rPr>
              <a:t>Lesson 9</a:t>
            </a:r>
          </a:p>
        </p:txBody>
      </p:sp>
      <p:sp>
        <p:nvSpPr>
          <p:cNvPr id="4" name="Text Placeholder 3"/>
          <p:cNvSpPr>
            <a:spLocks noGrp="1"/>
          </p:cNvSpPr>
          <p:nvPr>
            <p:ph type="body" sz="quarter" idx="15"/>
          </p:nvPr>
        </p:nvSpPr>
        <p:spPr>
          <a:xfrm>
            <a:off x="595141" y="2451312"/>
            <a:ext cx="8298474" cy="1955376"/>
          </a:xfrm>
        </p:spPr>
        <p:txBody>
          <a:bodyPr/>
          <a:lstStyle/>
          <a:p>
            <a:r>
              <a:rPr lang="en-GB" sz="4800" dirty="0">
                <a:latin typeface="Arial" panose="020B0604020202020204" pitchFamily="34" charset="0"/>
                <a:cs typeface="Arial" panose="020B0604020202020204" pitchFamily="34" charset="0"/>
              </a:rPr>
              <a:t>Ready-to-go Lesson Slides</a:t>
            </a:r>
          </a:p>
          <a:p>
            <a:r>
              <a:rPr lang="en-GB" sz="4800" dirty="0">
                <a:latin typeface="Arial" panose="020B0604020202020204" pitchFamily="34" charset="0"/>
                <a:cs typeface="Arial" panose="020B0604020202020204" pitchFamily="34" charset="0"/>
              </a:rPr>
              <a:t>Year 6</a:t>
            </a:r>
          </a:p>
          <a:p>
            <a:endParaRPr lang="en-GB" dirty="0">
              <a:latin typeface="Arial" panose="020B0604020202020204" pitchFamily="34" charset="0"/>
              <a:cs typeface="Arial" panose="020B0604020202020204" pitchFamily="34" charset="0"/>
            </a:endParaRPr>
          </a:p>
        </p:txBody>
      </p:sp>
      <p:sp>
        <p:nvSpPr>
          <p:cNvPr id="5" name="Text Placeholder 1">
            <a:extLst>
              <a:ext uri="{FF2B5EF4-FFF2-40B4-BE49-F238E27FC236}">
                <a16:creationId xmlns:a16="http://schemas.microsoft.com/office/drawing/2014/main" id="{AD22F3B0-BBDC-464D-AF67-4B8B4DBD3A1F}"/>
              </a:ext>
            </a:extLst>
          </p:cNvPr>
          <p:cNvSpPr txBox="1">
            <a:spLocks/>
          </p:cNvSpPr>
          <p:nvPr/>
        </p:nvSpPr>
        <p:spPr>
          <a:xfrm>
            <a:off x="8145438" y="6334311"/>
            <a:ext cx="998562" cy="422646"/>
          </a:xfrm>
          <a:prstGeom prst="rect">
            <a:avLst/>
          </a:prstGeom>
        </p:spPr>
        <p:txBody>
          <a:bodyPr vert="horz" lIns="91440" tIns="45720" rIns="91440" bIns="45720" rtlCol="0">
            <a:normAutofit/>
          </a:bodyPr>
          <a:lstStyle>
            <a:lvl1pPr marL="112544" indent="0" algn="l" defTabSz="914400" rtl="0" eaLnBrk="1" latinLnBrk="0" hangingPunct="1">
              <a:lnSpc>
                <a:spcPct val="90000"/>
              </a:lnSpc>
              <a:spcBef>
                <a:spcPts val="1000"/>
              </a:spcBef>
              <a:buFont typeface="Arial" panose="020B0604020202020204" pitchFamily="34" charset="0"/>
              <a:buNone/>
              <a:defRPr sz="6600" kern="1200">
                <a:solidFill>
                  <a:schemeClr val="bg1"/>
                </a:solidFill>
                <a:latin typeface="Bryant Bold" panose="020B05030400000200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latin typeface="Arial" panose="020B0604020202020204" pitchFamily="34" charset="0"/>
                <a:cs typeface="Arial" panose="020B0604020202020204" pitchFamily="34" charset="0"/>
              </a:rPr>
              <a:t>Spr3</a:t>
            </a:r>
          </a:p>
        </p:txBody>
      </p:sp>
    </p:spTree>
    <p:extLst>
      <p:ext uri="{BB962C8B-B14F-4D97-AF65-F5344CB8AC3E}">
        <p14:creationId xmlns:p14="http://schemas.microsoft.com/office/powerpoint/2010/main" val="123409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177800" y="1500808"/>
            <a:ext cx="1039067" cy="307777"/>
          </a:xfrm>
          <a:prstGeom prst="rect">
            <a:avLst/>
          </a:prstGeom>
          <a:noFill/>
        </p:spPr>
        <p:txBody>
          <a:bodyPr wrap="none" rtlCol="0">
            <a:spAutoFit/>
          </a:bodyPr>
          <a:lstStyle/>
          <a:p>
            <a:r>
              <a:rPr lang="en-GB" sz="1400" b="1" dirty="0">
                <a:latin typeface="Arial" panose="020B0604020202020204" pitchFamily="34" charset="0"/>
                <a:cs typeface="Arial" panose="020B0604020202020204" pitchFamily="34" charset="0"/>
              </a:rPr>
              <a:t>Activity 1:</a:t>
            </a:r>
            <a:endParaRPr lang="en-GB" sz="1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3118D59-AA77-4E8F-A77E-839E69BA71E4}"/>
              </a:ext>
            </a:extLst>
          </p:cNvPr>
          <p:cNvSpPr txBox="1"/>
          <p:nvPr/>
        </p:nvSpPr>
        <p:spPr>
          <a:xfrm>
            <a:off x="180830" y="1808585"/>
            <a:ext cx="8785370" cy="923330"/>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Find all the possible pairs of values for </a:t>
            </a:r>
            <a:r>
              <a:rPr lang="en-GB" i="1" dirty="0">
                <a:latin typeface="Arial" panose="020B0604020202020204" pitchFamily="34" charset="0"/>
                <a:cs typeface="Arial" panose="020B0604020202020204" pitchFamily="34" charset="0"/>
              </a:rPr>
              <a:t>x </a:t>
            </a:r>
            <a:r>
              <a:rPr lang="en-GB" dirty="0">
                <a:latin typeface="Arial" panose="020B0604020202020204" pitchFamily="34" charset="0"/>
                <a:cs typeface="Arial" panose="020B0604020202020204" pitchFamily="34" charset="0"/>
              </a:rPr>
              <a:t>and </a:t>
            </a:r>
            <a:r>
              <a:rPr lang="en-GB" i="1" dirty="0">
                <a:latin typeface="Arial" panose="020B0604020202020204" pitchFamily="34" charset="0"/>
                <a:cs typeface="Arial" panose="020B0604020202020204" pitchFamily="34" charset="0"/>
              </a:rPr>
              <a:t>y.</a:t>
            </a:r>
          </a:p>
          <a:p>
            <a:r>
              <a:rPr lang="en-GB" dirty="0">
                <a:latin typeface="Arial" panose="020B0604020202020204" pitchFamily="34" charset="0"/>
                <a:cs typeface="Arial" panose="020B0604020202020204" pitchFamily="34" charset="0"/>
              </a:rPr>
              <a:t>Record your results in a table.</a:t>
            </a:r>
          </a:p>
          <a:p>
            <a:endParaRPr lang="en-GB"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20E34956-8AC5-4097-A122-4D4C6775F099}"/>
              </a:ext>
            </a:extLst>
          </p:cNvPr>
          <p:cNvSpPr txBox="1"/>
          <p:nvPr/>
        </p:nvSpPr>
        <p:spPr>
          <a:xfrm>
            <a:off x="1966258" y="2866365"/>
            <a:ext cx="3076389" cy="861774"/>
          </a:xfrm>
          <a:prstGeom prst="rect">
            <a:avLst/>
          </a:prstGeom>
          <a:noFill/>
        </p:spPr>
        <p:txBody>
          <a:bodyPr wrap="square" rtlCol="0">
            <a:spAutoFit/>
          </a:bodyPr>
          <a:lstStyle/>
          <a:p>
            <a:r>
              <a:rPr lang="en-GB" sz="3200" b="1" i="1" dirty="0">
                <a:latin typeface="Arial" panose="020B0604020202020204" pitchFamily="34" charset="0"/>
                <a:cs typeface="Arial" panose="020B0604020202020204" pitchFamily="34" charset="0"/>
              </a:rPr>
              <a:t>x &gt; </a:t>
            </a:r>
            <a:r>
              <a:rPr lang="en-GB" sz="3200" b="1" dirty="0">
                <a:latin typeface="Arial" panose="020B0604020202020204" pitchFamily="34" charset="0"/>
                <a:cs typeface="Arial" panose="020B0604020202020204" pitchFamily="34" charset="0"/>
              </a:rPr>
              <a:t>5 and </a:t>
            </a:r>
            <a:r>
              <a:rPr lang="en-GB" sz="3200" b="1" i="1" dirty="0">
                <a:latin typeface="Arial" panose="020B0604020202020204" pitchFamily="34" charset="0"/>
                <a:cs typeface="Arial" panose="020B0604020202020204" pitchFamily="34" charset="0"/>
              </a:rPr>
              <a:t>y </a:t>
            </a:r>
            <a:r>
              <a:rPr lang="en-GB" sz="3200" b="1" dirty="0">
                <a:latin typeface="Arial" panose="020B0604020202020204" pitchFamily="34" charset="0"/>
                <a:cs typeface="Arial" panose="020B0604020202020204" pitchFamily="34" charset="0"/>
              </a:rPr>
              <a:t>&gt; 5</a:t>
            </a:r>
          </a:p>
          <a:p>
            <a:endParaRPr lang="en-GB"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60C5337B-0746-4BD7-9246-A2A1291BF0E2}"/>
              </a:ext>
            </a:extLst>
          </p:cNvPr>
          <p:cNvSpPr txBox="1"/>
          <p:nvPr/>
        </p:nvSpPr>
        <p:spPr>
          <a:xfrm>
            <a:off x="2315882" y="2377826"/>
            <a:ext cx="2377142" cy="861774"/>
          </a:xfrm>
          <a:prstGeom prst="rect">
            <a:avLst/>
          </a:prstGeom>
          <a:noFill/>
        </p:spPr>
        <p:txBody>
          <a:bodyPr wrap="square" rtlCol="0">
            <a:spAutoFit/>
          </a:bodyPr>
          <a:lstStyle/>
          <a:p>
            <a:r>
              <a:rPr lang="en-GB" sz="3200" b="1" i="1" dirty="0">
                <a:latin typeface="Arial" panose="020B0604020202020204" pitchFamily="34" charset="0"/>
                <a:cs typeface="Arial" panose="020B0604020202020204" pitchFamily="34" charset="0"/>
              </a:rPr>
              <a:t>x + y</a:t>
            </a:r>
            <a:r>
              <a:rPr lang="en-GB" sz="3200" b="1" dirty="0">
                <a:latin typeface="Arial" panose="020B0604020202020204" pitchFamily="34" charset="0"/>
                <a:cs typeface="Arial" panose="020B0604020202020204" pitchFamily="34" charset="0"/>
              </a:rPr>
              <a:t> = 15</a:t>
            </a:r>
          </a:p>
          <a:p>
            <a:endParaRPr lang="en-GB" dirty="0">
              <a:latin typeface="Arial" panose="020B0604020202020204" pitchFamily="34" charset="0"/>
              <a:cs typeface="Arial" panose="020B0604020202020204" pitchFamily="34" charset="0"/>
            </a:endParaRPr>
          </a:p>
        </p:txBody>
      </p:sp>
      <p:graphicFrame>
        <p:nvGraphicFramePr>
          <p:cNvPr id="7" name="Table 6">
            <a:extLst>
              <a:ext uri="{FF2B5EF4-FFF2-40B4-BE49-F238E27FC236}">
                <a16:creationId xmlns:a16="http://schemas.microsoft.com/office/drawing/2014/main" id="{B6153008-C4F1-4167-A8A6-3E0979B063A9}"/>
              </a:ext>
            </a:extLst>
          </p:cNvPr>
          <p:cNvGraphicFramePr>
            <a:graphicFrameLocks noGrp="1"/>
          </p:cNvGraphicFramePr>
          <p:nvPr>
            <p:extLst>
              <p:ext uri="{D42A27DB-BD31-4B8C-83A1-F6EECF244321}">
                <p14:modId xmlns:p14="http://schemas.microsoft.com/office/powerpoint/2010/main" val="2564249239"/>
              </p:ext>
            </p:extLst>
          </p:nvPr>
        </p:nvGraphicFramePr>
        <p:xfrm>
          <a:off x="456452" y="3525313"/>
          <a:ext cx="6096000" cy="19558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828477451"/>
                    </a:ext>
                  </a:extLst>
                </a:gridCol>
                <a:gridCol w="2032000">
                  <a:extLst>
                    <a:ext uri="{9D8B030D-6E8A-4147-A177-3AD203B41FA5}">
                      <a16:colId xmlns:a16="http://schemas.microsoft.com/office/drawing/2014/main" val="2804574995"/>
                    </a:ext>
                  </a:extLst>
                </a:gridCol>
                <a:gridCol w="2032000">
                  <a:extLst>
                    <a:ext uri="{9D8B030D-6E8A-4147-A177-3AD203B41FA5}">
                      <a16:colId xmlns:a16="http://schemas.microsoft.com/office/drawing/2014/main" val="3057691614"/>
                    </a:ext>
                  </a:extLst>
                </a:gridCol>
              </a:tblGrid>
              <a:tr h="370840">
                <a:tc>
                  <a:txBody>
                    <a:bodyPr/>
                    <a:lstStyle/>
                    <a:p>
                      <a:pPr algn="ctr"/>
                      <a:r>
                        <a:rPr lang="en-GB" sz="2500" i="1" dirty="0">
                          <a:latin typeface="Arial" panose="020B0604020202020204" pitchFamily="34" charset="0"/>
                          <a:cs typeface="Arial" panose="020B0604020202020204" pitchFamily="34" charset="0"/>
                        </a:rPr>
                        <a:t>x</a:t>
                      </a:r>
                      <a:endParaRPr lang="en-GB" sz="2500" dirty="0">
                        <a:latin typeface="Arial" panose="020B0604020202020204" pitchFamily="34" charset="0"/>
                        <a:cs typeface="Arial" panose="020B0604020202020204" pitchFamily="34" charset="0"/>
                      </a:endParaRPr>
                    </a:p>
                  </a:txBody>
                  <a:tcPr/>
                </a:tc>
                <a:tc>
                  <a:txBody>
                    <a:bodyPr/>
                    <a:lstStyle/>
                    <a:p>
                      <a:pPr algn="ctr"/>
                      <a:r>
                        <a:rPr lang="en-GB" sz="2500" i="1" dirty="0">
                          <a:latin typeface="Arial" panose="020B0604020202020204" pitchFamily="34" charset="0"/>
                          <a:cs typeface="Arial" panose="020B0604020202020204" pitchFamily="34" charset="0"/>
                        </a:rPr>
                        <a:t>y</a:t>
                      </a:r>
                      <a:endParaRPr lang="en-GB" sz="2500" dirty="0">
                        <a:latin typeface="Arial" panose="020B0604020202020204" pitchFamily="34" charset="0"/>
                        <a:cs typeface="Arial" panose="020B0604020202020204" pitchFamily="34" charset="0"/>
                      </a:endParaRPr>
                    </a:p>
                  </a:txBody>
                  <a:tcPr/>
                </a:tc>
                <a:tc>
                  <a:txBody>
                    <a:bodyPr/>
                    <a:lstStyle/>
                    <a:p>
                      <a:pPr algn="ctr"/>
                      <a:r>
                        <a:rPr lang="en-GB" sz="2500" i="1" dirty="0">
                          <a:latin typeface="Arial" panose="020B0604020202020204" pitchFamily="34" charset="0"/>
                          <a:cs typeface="Arial" panose="020B0604020202020204" pitchFamily="34" charset="0"/>
                        </a:rPr>
                        <a:t>x</a:t>
                      </a:r>
                      <a:r>
                        <a:rPr lang="en-GB" sz="2500" dirty="0">
                          <a:latin typeface="Arial" panose="020B0604020202020204" pitchFamily="34" charset="0"/>
                          <a:cs typeface="Arial" panose="020B0604020202020204" pitchFamily="34" charset="0"/>
                        </a:rPr>
                        <a:t> + </a:t>
                      </a:r>
                      <a:r>
                        <a:rPr lang="en-GB" sz="2500" i="1" dirty="0">
                          <a:latin typeface="Arial" panose="020B0604020202020204" pitchFamily="34" charset="0"/>
                          <a:cs typeface="Arial" panose="020B0604020202020204" pitchFamily="34" charset="0"/>
                        </a:rPr>
                        <a:t>y</a:t>
                      </a:r>
                      <a:endParaRPr lang="en-GB" sz="25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20287827"/>
                  </a:ext>
                </a:extLst>
              </a:tr>
              <a:tr h="370840">
                <a:tc>
                  <a:txBody>
                    <a:bodyPr/>
                    <a:lstStyle/>
                    <a:p>
                      <a:pPr algn="ctr"/>
                      <a:r>
                        <a:rPr lang="en-GB" dirty="0">
                          <a:latin typeface="Arial" panose="020B0604020202020204" pitchFamily="34" charset="0"/>
                          <a:cs typeface="Arial" panose="020B0604020202020204" pitchFamily="34" charset="0"/>
                        </a:rPr>
                        <a:t>6</a:t>
                      </a:r>
                    </a:p>
                  </a:txBody>
                  <a:tcPr/>
                </a:tc>
                <a:tc>
                  <a:txBody>
                    <a:bodyPr/>
                    <a:lstStyle/>
                    <a:p>
                      <a:pPr algn="ctr"/>
                      <a:r>
                        <a:rPr lang="en-GB" dirty="0">
                          <a:latin typeface="Arial" panose="020B0604020202020204" pitchFamily="34" charset="0"/>
                          <a:cs typeface="Arial" panose="020B0604020202020204" pitchFamily="34" charset="0"/>
                        </a:rPr>
                        <a:t>9</a:t>
                      </a:r>
                    </a:p>
                  </a:txBody>
                  <a:tcPr/>
                </a:tc>
                <a:tc>
                  <a:txBody>
                    <a:bodyPr/>
                    <a:lstStyle/>
                    <a:p>
                      <a:pPr algn="ctr"/>
                      <a:r>
                        <a:rPr lang="en-GB" dirty="0">
                          <a:latin typeface="Arial" panose="020B0604020202020204" pitchFamily="34" charset="0"/>
                          <a:cs typeface="Arial" panose="020B0604020202020204" pitchFamily="34" charset="0"/>
                        </a:rPr>
                        <a:t>15</a:t>
                      </a:r>
                    </a:p>
                  </a:txBody>
                  <a:tcPr/>
                </a:tc>
                <a:extLst>
                  <a:ext uri="{0D108BD9-81ED-4DB2-BD59-A6C34878D82A}">
                    <a16:rowId xmlns:a16="http://schemas.microsoft.com/office/drawing/2014/main" val="2339755042"/>
                  </a:ext>
                </a:extLst>
              </a:tr>
              <a:tr h="370840">
                <a:tc>
                  <a:txBody>
                    <a:bodyPr/>
                    <a:lstStyle/>
                    <a:p>
                      <a:pPr algn="ctr"/>
                      <a:r>
                        <a:rPr lang="en-GB" dirty="0">
                          <a:latin typeface="Arial" panose="020B0604020202020204" pitchFamily="34" charset="0"/>
                          <a:cs typeface="Arial" panose="020B0604020202020204" pitchFamily="34" charset="0"/>
                        </a:rPr>
                        <a:t>7</a:t>
                      </a:r>
                    </a:p>
                  </a:txBody>
                  <a:tcPr/>
                </a:tc>
                <a:tc>
                  <a:txBody>
                    <a:bodyPr/>
                    <a:lstStyle/>
                    <a:p>
                      <a:pPr algn="ctr"/>
                      <a:r>
                        <a:rPr lang="en-GB" dirty="0">
                          <a:latin typeface="Arial" panose="020B0604020202020204" pitchFamily="34" charset="0"/>
                          <a:cs typeface="Arial" panose="020B0604020202020204" pitchFamily="34" charset="0"/>
                        </a:rPr>
                        <a:t>8</a:t>
                      </a:r>
                    </a:p>
                  </a:txBody>
                  <a:tcPr/>
                </a:tc>
                <a:tc>
                  <a:txBody>
                    <a:bodyPr/>
                    <a:lstStyle/>
                    <a:p>
                      <a:pPr algn="ctr"/>
                      <a:r>
                        <a:rPr lang="en-GB" dirty="0">
                          <a:latin typeface="Arial" panose="020B0604020202020204" pitchFamily="34" charset="0"/>
                          <a:cs typeface="Arial" panose="020B0604020202020204" pitchFamily="34" charset="0"/>
                        </a:rPr>
                        <a:t>15</a:t>
                      </a:r>
                    </a:p>
                  </a:txBody>
                  <a:tcPr/>
                </a:tc>
                <a:extLst>
                  <a:ext uri="{0D108BD9-81ED-4DB2-BD59-A6C34878D82A}">
                    <a16:rowId xmlns:a16="http://schemas.microsoft.com/office/drawing/2014/main" val="2323144358"/>
                  </a:ext>
                </a:extLst>
              </a:tr>
              <a:tr h="370840">
                <a:tc>
                  <a:txBody>
                    <a:bodyPr/>
                    <a:lstStyle/>
                    <a:p>
                      <a:pPr algn="ctr"/>
                      <a:r>
                        <a:rPr lang="en-GB" dirty="0">
                          <a:latin typeface="Arial" panose="020B0604020202020204" pitchFamily="34" charset="0"/>
                          <a:cs typeface="Arial" panose="020B0604020202020204" pitchFamily="34" charset="0"/>
                        </a:rPr>
                        <a:t>8</a:t>
                      </a:r>
                    </a:p>
                  </a:txBody>
                  <a:tcPr/>
                </a:tc>
                <a:tc>
                  <a:txBody>
                    <a:bodyPr/>
                    <a:lstStyle/>
                    <a:p>
                      <a:pPr algn="ctr"/>
                      <a:r>
                        <a:rPr lang="en-GB" dirty="0">
                          <a:latin typeface="Arial" panose="020B0604020202020204" pitchFamily="34" charset="0"/>
                          <a:cs typeface="Arial" panose="020B0604020202020204" pitchFamily="34" charset="0"/>
                        </a:rPr>
                        <a:t>7</a:t>
                      </a:r>
                    </a:p>
                  </a:txBody>
                  <a:tcPr/>
                </a:tc>
                <a:tc>
                  <a:txBody>
                    <a:bodyPr/>
                    <a:lstStyle/>
                    <a:p>
                      <a:pPr algn="ctr"/>
                      <a:r>
                        <a:rPr lang="en-GB" dirty="0">
                          <a:latin typeface="Arial" panose="020B0604020202020204" pitchFamily="34" charset="0"/>
                          <a:cs typeface="Arial" panose="020B0604020202020204" pitchFamily="34" charset="0"/>
                        </a:rPr>
                        <a:t>15</a:t>
                      </a:r>
                    </a:p>
                  </a:txBody>
                  <a:tcPr/>
                </a:tc>
                <a:extLst>
                  <a:ext uri="{0D108BD9-81ED-4DB2-BD59-A6C34878D82A}">
                    <a16:rowId xmlns:a16="http://schemas.microsoft.com/office/drawing/2014/main" val="2008188291"/>
                  </a:ext>
                </a:extLst>
              </a:tr>
              <a:tr h="370840">
                <a:tc>
                  <a:txBody>
                    <a:bodyPr/>
                    <a:lstStyle/>
                    <a:p>
                      <a:pPr algn="ctr"/>
                      <a:r>
                        <a:rPr lang="en-GB" dirty="0">
                          <a:latin typeface="Arial" panose="020B0604020202020204" pitchFamily="34" charset="0"/>
                          <a:cs typeface="Arial" panose="020B0604020202020204" pitchFamily="34" charset="0"/>
                        </a:rPr>
                        <a:t>9</a:t>
                      </a:r>
                    </a:p>
                  </a:txBody>
                  <a:tcPr/>
                </a:tc>
                <a:tc>
                  <a:txBody>
                    <a:bodyPr/>
                    <a:lstStyle/>
                    <a:p>
                      <a:pPr algn="ctr"/>
                      <a:r>
                        <a:rPr lang="en-GB" dirty="0">
                          <a:latin typeface="Arial" panose="020B0604020202020204" pitchFamily="34" charset="0"/>
                          <a:cs typeface="Arial" panose="020B0604020202020204" pitchFamily="34" charset="0"/>
                        </a:rPr>
                        <a:t>6</a:t>
                      </a:r>
                    </a:p>
                  </a:txBody>
                  <a:tcPr/>
                </a:tc>
                <a:tc>
                  <a:txBody>
                    <a:bodyPr/>
                    <a:lstStyle/>
                    <a:p>
                      <a:pPr algn="ctr"/>
                      <a:r>
                        <a:rPr lang="en-GB" dirty="0">
                          <a:latin typeface="Arial" panose="020B0604020202020204" pitchFamily="34" charset="0"/>
                          <a:cs typeface="Arial" panose="020B0604020202020204" pitchFamily="34" charset="0"/>
                        </a:rPr>
                        <a:t>15</a:t>
                      </a:r>
                    </a:p>
                  </a:txBody>
                  <a:tcPr/>
                </a:tc>
                <a:extLst>
                  <a:ext uri="{0D108BD9-81ED-4DB2-BD59-A6C34878D82A}">
                    <a16:rowId xmlns:a16="http://schemas.microsoft.com/office/drawing/2014/main" val="891289618"/>
                  </a:ext>
                </a:extLst>
              </a:tr>
            </a:tbl>
          </a:graphicData>
        </a:graphic>
      </p:graphicFrame>
    </p:spTree>
    <p:extLst>
      <p:ext uri="{BB962C8B-B14F-4D97-AF65-F5344CB8AC3E}">
        <p14:creationId xmlns:p14="http://schemas.microsoft.com/office/powerpoint/2010/main" val="1652498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177800" y="1500808"/>
            <a:ext cx="1274195" cy="307777"/>
          </a:xfrm>
          <a:prstGeom prst="rect">
            <a:avLst/>
          </a:prstGeom>
          <a:noFill/>
        </p:spPr>
        <p:txBody>
          <a:bodyPr wrap="none" rtlCol="0">
            <a:spAutoFit/>
          </a:bodyPr>
          <a:lstStyle/>
          <a:p>
            <a:r>
              <a:rPr lang="en-GB" sz="1400" b="1" dirty="0">
                <a:latin typeface="Arial" panose="020B0604020202020204" pitchFamily="34" charset="0"/>
                <a:cs typeface="Arial" panose="020B0604020202020204" pitchFamily="34" charset="0"/>
              </a:rPr>
              <a:t>Talking time:</a:t>
            </a:r>
            <a:endParaRPr lang="en-GB" sz="1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3118D59-AA77-4E8F-A77E-839E69BA71E4}"/>
              </a:ext>
            </a:extLst>
          </p:cNvPr>
          <p:cNvSpPr txBox="1"/>
          <p:nvPr/>
        </p:nvSpPr>
        <p:spPr>
          <a:xfrm>
            <a:off x="180830" y="1808585"/>
            <a:ext cx="8785370" cy="1200329"/>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Mia and Poppy think of two different two-digit numbers.</a:t>
            </a:r>
          </a:p>
          <a:p>
            <a:r>
              <a:rPr lang="en-GB" dirty="0">
                <a:latin typeface="Arial" panose="020B0604020202020204" pitchFamily="34" charset="0"/>
                <a:cs typeface="Arial" panose="020B0604020202020204" pitchFamily="34" charset="0"/>
              </a:rPr>
              <a:t>The sum of their numbers is 24. </a:t>
            </a:r>
          </a:p>
          <a:p>
            <a:r>
              <a:rPr lang="en-GB" dirty="0">
                <a:latin typeface="Arial" panose="020B0604020202020204" pitchFamily="34" charset="0"/>
                <a:cs typeface="Arial" panose="020B0604020202020204" pitchFamily="34" charset="0"/>
              </a:rPr>
              <a:t>Write an equation (using </a:t>
            </a:r>
            <a:r>
              <a:rPr lang="en-GB" i="1" dirty="0">
                <a:latin typeface="Arial" panose="020B0604020202020204" pitchFamily="34" charset="0"/>
                <a:cs typeface="Arial" panose="020B0604020202020204" pitchFamily="34" charset="0"/>
              </a:rPr>
              <a:t>m</a:t>
            </a:r>
            <a:r>
              <a:rPr lang="en-GB" dirty="0">
                <a:latin typeface="Arial" panose="020B0604020202020204" pitchFamily="34" charset="0"/>
                <a:cs typeface="Arial" panose="020B0604020202020204" pitchFamily="34" charset="0"/>
              </a:rPr>
              <a:t> and </a:t>
            </a:r>
            <a:r>
              <a:rPr lang="en-GB" i="1" dirty="0">
                <a:latin typeface="Arial" panose="020B0604020202020204" pitchFamily="34" charset="0"/>
                <a:cs typeface="Arial" panose="020B0604020202020204" pitchFamily="34" charset="0"/>
              </a:rPr>
              <a:t>p</a:t>
            </a:r>
            <a:r>
              <a:rPr lang="en-GB" dirty="0">
                <a:latin typeface="Arial" panose="020B0604020202020204" pitchFamily="34" charset="0"/>
                <a:cs typeface="Arial" panose="020B0604020202020204" pitchFamily="34" charset="0"/>
              </a:rPr>
              <a:t>) and then complete a table</a:t>
            </a:r>
          </a:p>
          <a:p>
            <a:r>
              <a:rPr lang="en-GB" dirty="0">
                <a:latin typeface="Arial" panose="020B0604020202020204" pitchFamily="34" charset="0"/>
                <a:cs typeface="Arial" panose="020B0604020202020204" pitchFamily="34" charset="0"/>
              </a:rPr>
              <a:t>to find all the possible values for </a:t>
            </a:r>
            <a:r>
              <a:rPr lang="en-GB" i="1" dirty="0">
                <a:latin typeface="Arial" panose="020B0604020202020204" pitchFamily="34" charset="0"/>
                <a:cs typeface="Arial" panose="020B0604020202020204" pitchFamily="34" charset="0"/>
              </a:rPr>
              <a:t>m </a:t>
            </a:r>
            <a:r>
              <a:rPr lang="en-GB" dirty="0">
                <a:latin typeface="Arial" panose="020B0604020202020204" pitchFamily="34" charset="0"/>
                <a:cs typeface="Arial" panose="020B0604020202020204" pitchFamily="34" charset="0"/>
              </a:rPr>
              <a:t>and </a:t>
            </a:r>
            <a:r>
              <a:rPr lang="en-GB" i="1" dirty="0">
                <a:latin typeface="Arial" panose="020B0604020202020204" pitchFamily="34" charset="0"/>
                <a:cs typeface="Arial" panose="020B0604020202020204" pitchFamily="34" charset="0"/>
              </a:rPr>
              <a:t>p.</a:t>
            </a:r>
            <a:r>
              <a:rPr lang="en-GB"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19500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177800" y="1500808"/>
            <a:ext cx="1274195" cy="307777"/>
          </a:xfrm>
          <a:prstGeom prst="rect">
            <a:avLst/>
          </a:prstGeom>
          <a:noFill/>
        </p:spPr>
        <p:txBody>
          <a:bodyPr wrap="none" rtlCol="0">
            <a:spAutoFit/>
          </a:bodyPr>
          <a:lstStyle/>
          <a:p>
            <a:r>
              <a:rPr lang="en-GB" sz="1400" b="1" dirty="0">
                <a:latin typeface="Arial" panose="020B0604020202020204" pitchFamily="34" charset="0"/>
                <a:cs typeface="Arial" panose="020B0604020202020204" pitchFamily="34" charset="0"/>
              </a:rPr>
              <a:t>Talking time:</a:t>
            </a:r>
            <a:endParaRPr lang="en-GB" sz="1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3118D59-AA77-4E8F-A77E-839E69BA71E4}"/>
              </a:ext>
            </a:extLst>
          </p:cNvPr>
          <p:cNvSpPr txBox="1"/>
          <p:nvPr/>
        </p:nvSpPr>
        <p:spPr>
          <a:xfrm>
            <a:off x="180830" y="1808585"/>
            <a:ext cx="8785370" cy="1785104"/>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Mia and Poppy think of two different two-digit numbers.</a:t>
            </a:r>
          </a:p>
          <a:p>
            <a:r>
              <a:rPr lang="en-GB" dirty="0">
                <a:latin typeface="Arial" panose="020B0604020202020204" pitchFamily="34" charset="0"/>
                <a:cs typeface="Arial" panose="020B0604020202020204" pitchFamily="34" charset="0"/>
              </a:rPr>
              <a:t>The sum of their numbers is 24. </a:t>
            </a:r>
          </a:p>
          <a:p>
            <a:r>
              <a:rPr lang="en-GB" dirty="0">
                <a:latin typeface="Arial" panose="020B0604020202020204" pitchFamily="34" charset="0"/>
                <a:cs typeface="Arial" panose="020B0604020202020204" pitchFamily="34" charset="0"/>
              </a:rPr>
              <a:t>Write an equation (using </a:t>
            </a:r>
            <a:r>
              <a:rPr lang="en-GB" i="1" dirty="0">
                <a:latin typeface="Arial" panose="020B0604020202020204" pitchFamily="34" charset="0"/>
                <a:cs typeface="Arial" panose="020B0604020202020204" pitchFamily="34" charset="0"/>
              </a:rPr>
              <a:t>m</a:t>
            </a:r>
            <a:r>
              <a:rPr lang="en-GB" dirty="0">
                <a:latin typeface="Arial" panose="020B0604020202020204" pitchFamily="34" charset="0"/>
                <a:cs typeface="Arial" panose="020B0604020202020204" pitchFamily="34" charset="0"/>
              </a:rPr>
              <a:t> and </a:t>
            </a:r>
            <a:r>
              <a:rPr lang="en-GB" i="1" dirty="0">
                <a:latin typeface="Arial" panose="020B0604020202020204" pitchFamily="34" charset="0"/>
                <a:cs typeface="Arial" panose="020B0604020202020204" pitchFamily="34" charset="0"/>
              </a:rPr>
              <a:t>p</a:t>
            </a:r>
            <a:r>
              <a:rPr lang="en-GB" dirty="0">
                <a:latin typeface="Arial" panose="020B0604020202020204" pitchFamily="34" charset="0"/>
                <a:cs typeface="Arial" panose="020B0604020202020204" pitchFamily="34" charset="0"/>
              </a:rPr>
              <a:t>) and then complete a table</a:t>
            </a:r>
          </a:p>
          <a:p>
            <a:r>
              <a:rPr lang="en-GB" dirty="0">
                <a:latin typeface="Arial" panose="020B0604020202020204" pitchFamily="34" charset="0"/>
                <a:cs typeface="Arial" panose="020B0604020202020204" pitchFamily="34" charset="0"/>
              </a:rPr>
              <a:t>to find all the possible values for </a:t>
            </a:r>
            <a:r>
              <a:rPr lang="en-GB" i="1" dirty="0">
                <a:latin typeface="Arial" panose="020B0604020202020204" pitchFamily="34" charset="0"/>
                <a:cs typeface="Arial" panose="020B0604020202020204" pitchFamily="34" charset="0"/>
              </a:rPr>
              <a:t>m </a:t>
            </a:r>
            <a:r>
              <a:rPr lang="en-GB" dirty="0">
                <a:latin typeface="Arial" panose="020B0604020202020204" pitchFamily="34" charset="0"/>
                <a:cs typeface="Arial" panose="020B0604020202020204" pitchFamily="34" charset="0"/>
              </a:rPr>
              <a:t>and </a:t>
            </a:r>
            <a:r>
              <a:rPr lang="en-GB" i="1" dirty="0">
                <a:latin typeface="Arial" panose="020B0604020202020204" pitchFamily="34" charset="0"/>
                <a:cs typeface="Arial" panose="020B0604020202020204" pitchFamily="34" charset="0"/>
              </a:rPr>
              <a:t>p.</a:t>
            </a:r>
          </a:p>
          <a:p>
            <a:endParaRPr lang="en-GB" i="1" dirty="0">
              <a:latin typeface="Arial" panose="020B0604020202020204" pitchFamily="34" charset="0"/>
              <a:cs typeface="Arial" panose="020B0604020202020204" pitchFamily="34" charset="0"/>
            </a:endParaRPr>
          </a:p>
          <a:p>
            <a:r>
              <a:rPr lang="en-GB" sz="2000" b="1" i="1" dirty="0">
                <a:solidFill>
                  <a:srgbClr val="DA2E41"/>
                </a:solidFill>
                <a:latin typeface="Arial" panose="020B0604020202020204" pitchFamily="34" charset="0"/>
                <a:cs typeface="Arial" panose="020B0604020202020204" pitchFamily="34" charset="0"/>
              </a:rPr>
              <a:t>m + p = </a:t>
            </a:r>
            <a:r>
              <a:rPr lang="en-GB" sz="2000" b="1" dirty="0">
                <a:solidFill>
                  <a:srgbClr val="DA2E41"/>
                </a:solidFill>
                <a:latin typeface="Arial" panose="020B0604020202020204" pitchFamily="34" charset="0"/>
                <a:cs typeface="Arial" panose="020B0604020202020204" pitchFamily="34" charset="0"/>
              </a:rPr>
              <a:t>32</a:t>
            </a:r>
            <a:r>
              <a:rPr lang="en-GB" sz="2000" dirty="0">
                <a:solidFill>
                  <a:srgbClr val="DA2E41"/>
                </a:solidFill>
                <a:latin typeface="Arial" panose="020B0604020202020204" pitchFamily="34" charset="0"/>
                <a:cs typeface="Arial" panose="020B0604020202020204" pitchFamily="34" charset="0"/>
              </a:rPr>
              <a:t> </a:t>
            </a:r>
          </a:p>
        </p:txBody>
      </p:sp>
      <p:graphicFrame>
        <p:nvGraphicFramePr>
          <p:cNvPr id="2" name="Table 1">
            <a:extLst>
              <a:ext uri="{FF2B5EF4-FFF2-40B4-BE49-F238E27FC236}">
                <a16:creationId xmlns:a16="http://schemas.microsoft.com/office/drawing/2014/main" id="{5C9023AE-F260-406E-A74B-2A8AD9A5702E}"/>
              </a:ext>
            </a:extLst>
          </p:cNvPr>
          <p:cNvGraphicFramePr>
            <a:graphicFrameLocks noGrp="1"/>
          </p:cNvGraphicFramePr>
          <p:nvPr>
            <p:extLst>
              <p:ext uri="{D42A27DB-BD31-4B8C-83A1-F6EECF244321}">
                <p14:modId xmlns:p14="http://schemas.microsoft.com/office/powerpoint/2010/main" val="3938715613"/>
              </p:ext>
            </p:extLst>
          </p:nvPr>
        </p:nvGraphicFramePr>
        <p:xfrm>
          <a:off x="336176" y="3713142"/>
          <a:ext cx="6096000" cy="2225040"/>
        </p:xfrm>
        <a:graphic>
          <a:graphicData uri="http://schemas.openxmlformats.org/drawingml/2006/table">
            <a:tbl>
              <a:tblPr firstRow="1" bandRow="1">
                <a:tableStyleId>{00A15C55-8517-42AA-B614-E9B94910E393}</a:tableStyleId>
              </a:tblPr>
              <a:tblGrid>
                <a:gridCol w="2032000">
                  <a:extLst>
                    <a:ext uri="{9D8B030D-6E8A-4147-A177-3AD203B41FA5}">
                      <a16:colId xmlns:a16="http://schemas.microsoft.com/office/drawing/2014/main" val="1208205064"/>
                    </a:ext>
                  </a:extLst>
                </a:gridCol>
                <a:gridCol w="2032000">
                  <a:extLst>
                    <a:ext uri="{9D8B030D-6E8A-4147-A177-3AD203B41FA5}">
                      <a16:colId xmlns:a16="http://schemas.microsoft.com/office/drawing/2014/main" val="2091109823"/>
                    </a:ext>
                  </a:extLst>
                </a:gridCol>
                <a:gridCol w="2032000">
                  <a:extLst>
                    <a:ext uri="{9D8B030D-6E8A-4147-A177-3AD203B41FA5}">
                      <a16:colId xmlns:a16="http://schemas.microsoft.com/office/drawing/2014/main" val="1217786148"/>
                    </a:ext>
                  </a:extLst>
                </a:gridCol>
              </a:tblGrid>
              <a:tr h="370840">
                <a:tc>
                  <a:txBody>
                    <a:bodyPr/>
                    <a:lstStyle/>
                    <a:p>
                      <a:pPr algn="ctr"/>
                      <a:r>
                        <a:rPr lang="en-GB" sz="1800" i="1" dirty="0">
                          <a:solidFill>
                            <a:schemeClr val="tx1"/>
                          </a:solidFill>
                          <a:latin typeface="Arial" panose="020B0604020202020204" pitchFamily="34" charset="0"/>
                          <a:cs typeface="Arial" panose="020B0604020202020204" pitchFamily="34" charset="0"/>
                        </a:rPr>
                        <a:t>m</a:t>
                      </a:r>
                    </a:p>
                  </a:txBody>
                  <a:tcPr/>
                </a:tc>
                <a:tc>
                  <a:txBody>
                    <a:bodyPr/>
                    <a:lstStyle/>
                    <a:p>
                      <a:pPr algn="ctr"/>
                      <a:r>
                        <a:rPr lang="en-GB" sz="1800" i="1" dirty="0">
                          <a:solidFill>
                            <a:schemeClr val="tx1"/>
                          </a:solidFill>
                          <a:latin typeface="Arial" panose="020B0604020202020204" pitchFamily="34" charset="0"/>
                          <a:cs typeface="Arial" panose="020B0604020202020204" pitchFamily="34" charset="0"/>
                        </a:rPr>
                        <a:t>p</a:t>
                      </a:r>
                    </a:p>
                  </a:txBody>
                  <a:tcPr/>
                </a:tc>
                <a:tc>
                  <a:txBody>
                    <a:bodyPr/>
                    <a:lstStyle/>
                    <a:p>
                      <a:pPr algn="ctr"/>
                      <a:r>
                        <a:rPr lang="en-GB" sz="1800" i="1" dirty="0">
                          <a:solidFill>
                            <a:schemeClr val="tx1"/>
                          </a:solidFill>
                          <a:latin typeface="Arial" panose="020B0604020202020204" pitchFamily="34" charset="0"/>
                          <a:cs typeface="Arial" panose="020B0604020202020204" pitchFamily="34" charset="0"/>
                        </a:rPr>
                        <a:t>m</a:t>
                      </a:r>
                      <a:r>
                        <a:rPr lang="en-GB" sz="1800" dirty="0">
                          <a:solidFill>
                            <a:schemeClr val="tx1"/>
                          </a:solidFill>
                          <a:latin typeface="Arial" panose="020B0604020202020204" pitchFamily="34" charset="0"/>
                          <a:cs typeface="Arial" panose="020B0604020202020204" pitchFamily="34" charset="0"/>
                        </a:rPr>
                        <a:t> + </a:t>
                      </a:r>
                      <a:r>
                        <a:rPr lang="en-GB" sz="1800" i="1" dirty="0">
                          <a:solidFill>
                            <a:schemeClr val="tx1"/>
                          </a:solidFill>
                          <a:latin typeface="Arial" panose="020B0604020202020204" pitchFamily="34" charset="0"/>
                          <a:cs typeface="Arial" panose="020B0604020202020204" pitchFamily="34" charset="0"/>
                        </a:rPr>
                        <a:t>p</a:t>
                      </a:r>
                      <a:endParaRPr lang="en-GB" sz="18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04200547"/>
                  </a:ext>
                </a:extLst>
              </a:tr>
              <a:tr h="370840">
                <a:tc>
                  <a:txBody>
                    <a:bodyPr/>
                    <a:lstStyle/>
                    <a:p>
                      <a:pPr algn="ctr"/>
                      <a:r>
                        <a:rPr lang="en-GB" dirty="0">
                          <a:solidFill>
                            <a:schemeClr val="tx1"/>
                          </a:solidFill>
                          <a:latin typeface="Arial" panose="020B0604020202020204" pitchFamily="34" charset="0"/>
                          <a:cs typeface="Arial" panose="020B0604020202020204" pitchFamily="34" charset="0"/>
                        </a:rPr>
                        <a:t>10</a:t>
                      </a:r>
                    </a:p>
                  </a:txBody>
                  <a:tcPr/>
                </a:tc>
                <a:tc>
                  <a:txBody>
                    <a:bodyPr/>
                    <a:lstStyle/>
                    <a:p>
                      <a:pPr algn="ctr"/>
                      <a:r>
                        <a:rPr lang="en-GB" dirty="0">
                          <a:solidFill>
                            <a:schemeClr val="tx1"/>
                          </a:solidFill>
                          <a:latin typeface="Arial" panose="020B0604020202020204" pitchFamily="34" charset="0"/>
                          <a:cs typeface="Arial" panose="020B0604020202020204" pitchFamily="34" charset="0"/>
                        </a:rPr>
                        <a:t>14</a:t>
                      </a:r>
                    </a:p>
                  </a:txBody>
                  <a:tcPr/>
                </a:tc>
                <a:tc>
                  <a:txBody>
                    <a:bodyPr/>
                    <a:lstStyle/>
                    <a:p>
                      <a:pPr algn="ctr"/>
                      <a:r>
                        <a:rPr lang="en-GB" dirty="0">
                          <a:solidFill>
                            <a:schemeClr val="tx1"/>
                          </a:solidFill>
                          <a:latin typeface="Arial" panose="020B0604020202020204" pitchFamily="34" charset="0"/>
                          <a:cs typeface="Arial" panose="020B0604020202020204" pitchFamily="34" charset="0"/>
                        </a:rPr>
                        <a:t>24</a:t>
                      </a:r>
                    </a:p>
                  </a:txBody>
                  <a:tcPr/>
                </a:tc>
                <a:extLst>
                  <a:ext uri="{0D108BD9-81ED-4DB2-BD59-A6C34878D82A}">
                    <a16:rowId xmlns:a16="http://schemas.microsoft.com/office/drawing/2014/main" val="1855602376"/>
                  </a:ext>
                </a:extLst>
              </a:tr>
              <a:tr h="370840">
                <a:tc>
                  <a:txBody>
                    <a:bodyPr/>
                    <a:lstStyle/>
                    <a:p>
                      <a:pPr algn="ctr"/>
                      <a:r>
                        <a:rPr lang="en-GB" dirty="0">
                          <a:solidFill>
                            <a:schemeClr val="tx1"/>
                          </a:solidFill>
                          <a:latin typeface="Arial" panose="020B0604020202020204" pitchFamily="34" charset="0"/>
                          <a:cs typeface="Arial" panose="020B0604020202020204" pitchFamily="34" charset="0"/>
                        </a:rPr>
                        <a:t>11</a:t>
                      </a:r>
                    </a:p>
                  </a:txBody>
                  <a:tcPr/>
                </a:tc>
                <a:tc>
                  <a:txBody>
                    <a:bodyPr/>
                    <a:lstStyle/>
                    <a:p>
                      <a:pPr algn="ctr"/>
                      <a:r>
                        <a:rPr lang="en-GB" dirty="0">
                          <a:solidFill>
                            <a:schemeClr val="tx1"/>
                          </a:solidFill>
                          <a:latin typeface="Arial" panose="020B0604020202020204" pitchFamily="34" charset="0"/>
                          <a:cs typeface="Arial" panose="020B0604020202020204" pitchFamily="34" charset="0"/>
                        </a:rPr>
                        <a:t>13</a:t>
                      </a:r>
                    </a:p>
                  </a:txBody>
                  <a:tcPr/>
                </a:tc>
                <a:tc>
                  <a:txBody>
                    <a:bodyPr/>
                    <a:lstStyle/>
                    <a:p>
                      <a:pPr algn="ctr"/>
                      <a:r>
                        <a:rPr lang="en-GB" dirty="0">
                          <a:solidFill>
                            <a:schemeClr val="tx1"/>
                          </a:solidFill>
                          <a:latin typeface="Arial" panose="020B0604020202020204" pitchFamily="34" charset="0"/>
                          <a:cs typeface="Arial" panose="020B0604020202020204" pitchFamily="34" charset="0"/>
                        </a:rPr>
                        <a:t>24</a:t>
                      </a:r>
                    </a:p>
                  </a:txBody>
                  <a:tcPr/>
                </a:tc>
                <a:extLst>
                  <a:ext uri="{0D108BD9-81ED-4DB2-BD59-A6C34878D82A}">
                    <a16:rowId xmlns:a16="http://schemas.microsoft.com/office/drawing/2014/main" val="412634278"/>
                  </a:ext>
                </a:extLst>
              </a:tr>
              <a:tr h="370840">
                <a:tc>
                  <a:txBody>
                    <a:bodyPr/>
                    <a:lstStyle/>
                    <a:p>
                      <a:pPr algn="ctr"/>
                      <a:r>
                        <a:rPr lang="en-GB" dirty="0">
                          <a:solidFill>
                            <a:schemeClr val="tx1"/>
                          </a:solidFill>
                          <a:latin typeface="Arial" panose="020B0604020202020204" pitchFamily="34" charset="0"/>
                          <a:cs typeface="Arial" panose="020B0604020202020204" pitchFamily="34" charset="0"/>
                        </a:rPr>
                        <a:t>12</a:t>
                      </a:r>
                    </a:p>
                  </a:txBody>
                  <a:tcPr/>
                </a:tc>
                <a:tc>
                  <a:txBody>
                    <a:bodyPr/>
                    <a:lstStyle/>
                    <a:p>
                      <a:pPr algn="ctr"/>
                      <a:r>
                        <a:rPr lang="en-GB" dirty="0">
                          <a:solidFill>
                            <a:schemeClr val="tx1"/>
                          </a:solidFill>
                          <a:latin typeface="Arial" panose="020B0604020202020204" pitchFamily="34" charset="0"/>
                          <a:cs typeface="Arial" panose="020B0604020202020204" pitchFamily="34" charset="0"/>
                        </a:rPr>
                        <a:t>12</a:t>
                      </a:r>
                    </a:p>
                  </a:txBody>
                  <a:tcPr/>
                </a:tc>
                <a:tc>
                  <a:txBody>
                    <a:bodyPr/>
                    <a:lstStyle/>
                    <a:p>
                      <a:pPr algn="ctr"/>
                      <a:r>
                        <a:rPr lang="en-GB" dirty="0">
                          <a:solidFill>
                            <a:schemeClr val="tx1"/>
                          </a:solidFill>
                          <a:latin typeface="Arial" panose="020B0604020202020204" pitchFamily="34" charset="0"/>
                          <a:cs typeface="Arial" panose="020B0604020202020204" pitchFamily="34" charset="0"/>
                        </a:rPr>
                        <a:t>24</a:t>
                      </a:r>
                    </a:p>
                  </a:txBody>
                  <a:tcPr/>
                </a:tc>
                <a:extLst>
                  <a:ext uri="{0D108BD9-81ED-4DB2-BD59-A6C34878D82A}">
                    <a16:rowId xmlns:a16="http://schemas.microsoft.com/office/drawing/2014/main" val="3209001646"/>
                  </a:ext>
                </a:extLst>
              </a:tr>
              <a:tr h="370840">
                <a:tc>
                  <a:txBody>
                    <a:bodyPr/>
                    <a:lstStyle/>
                    <a:p>
                      <a:pPr algn="ctr"/>
                      <a:r>
                        <a:rPr lang="en-GB" dirty="0">
                          <a:solidFill>
                            <a:schemeClr val="tx1"/>
                          </a:solidFill>
                          <a:latin typeface="Arial" panose="020B0604020202020204" pitchFamily="34" charset="0"/>
                          <a:cs typeface="Arial" panose="020B0604020202020204" pitchFamily="34" charset="0"/>
                        </a:rPr>
                        <a:t>13</a:t>
                      </a:r>
                    </a:p>
                  </a:txBody>
                  <a:tcPr/>
                </a:tc>
                <a:tc>
                  <a:txBody>
                    <a:bodyPr/>
                    <a:lstStyle/>
                    <a:p>
                      <a:pPr algn="ctr"/>
                      <a:r>
                        <a:rPr lang="en-GB" dirty="0">
                          <a:solidFill>
                            <a:schemeClr val="tx1"/>
                          </a:solidFill>
                          <a:latin typeface="Arial" panose="020B0604020202020204" pitchFamily="34" charset="0"/>
                          <a:cs typeface="Arial" panose="020B0604020202020204" pitchFamily="34" charset="0"/>
                        </a:rPr>
                        <a:t>11</a:t>
                      </a:r>
                    </a:p>
                  </a:txBody>
                  <a:tcPr/>
                </a:tc>
                <a:tc>
                  <a:txBody>
                    <a:bodyPr/>
                    <a:lstStyle/>
                    <a:p>
                      <a:pPr algn="ctr"/>
                      <a:r>
                        <a:rPr lang="en-GB" dirty="0">
                          <a:solidFill>
                            <a:schemeClr val="tx1"/>
                          </a:solidFill>
                          <a:latin typeface="Arial" panose="020B0604020202020204" pitchFamily="34" charset="0"/>
                          <a:cs typeface="Arial" panose="020B0604020202020204" pitchFamily="34" charset="0"/>
                        </a:rPr>
                        <a:t>24</a:t>
                      </a:r>
                    </a:p>
                  </a:txBody>
                  <a:tcPr/>
                </a:tc>
                <a:extLst>
                  <a:ext uri="{0D108BD9-81ED-4DB2-BD59-A6C34878D82A}">
                    <a16:rowId xmlns:a16="http://schemas.microsoft.com/office/drawing/2014/main" val="1021570197"/>
                  </a:ext>
                </a:extLst>
              </a:tr>
              <a:tr h="370840">
                <a:tc>
                  <a:txBody>
                    <a:bodyPr/>
                    <a:lstStyle/>
                    <a:p>
                      <a:pPr algn="ctr"/>
                      <a:r>
                        <a:rPr lang="en-GB" dirty="0">
                          <a:solidFill>
                            <a:schemeClr val="tx1"/>
                          </a:solidFill>
                          <a:latin typeface="Arial" panose="020B0604020202020204" pitchFamily="34" charset="0"/>
                          <a:cs typeface="Arial" panose="020B0604020202020204" pitchFamily="34" charset="0"/>
                        </a:rPr>
                        <a:t>14</a:t>
                      </a:r>
                    </a:p>
                  </a:txBody>
                  <a:tcPr/>
                </a:tc>
                <a:tc>
                  <a:txBody>
                    <a:bodyPr/>
                    <a:lstStyle/>
                    <a:p>
                      <a:pPr algn="ctr"/>
                      <a:r>
                        <a:rPr lang="en-GB" dirty="0">
                          <a:solidFill>
                            <a:schemeClr val="tx1"/>
                          </a:solidFill>
                          <a:latin typeface="Arial" panose="020B0604020202020204" pitchFamily="34" charset="0"/>
                          <a:cs typeface="Arial" panose="020B0604020202020204" pitchFamily="34" charset="0"/>
                        </a:rPr>
                        <a:t>10</a:t>
                      </a:r>
                    </a:p>
                  </a:txBody>
                  <a:tcPr/>
                </a:tc>
                <a:tc>
                  <a:txBody>
                    <a:bodyPr/>
                    <a:lstStyle/>
                    <a:p>
                      <a:pPr algn="ctr"/>
                      <a:r>
                        <a:rPr lang="en-GB" dirty="0">
                          <a:solidFill>
                            <a:schemeClr val="tx1"/>
                          </a:solidFill>
                          <a:latin typeface="Arial" panose="020B0604020202020204" pitchFamily="34" charset="0"/>
                          <a:cs typeface="Arial" panose="020B0604020202020204" pitchFamily="34" charset="0"/>
                        </a:rPr>
                        <a:t>24</a:t>
                      </a:r>
                    </a:p>
                  </a:txBody>
                  <a:tcPr/>
                </a:tc>
                <a:extLst>
                  <a:ext uri="{0D108BD9-81ED-4DB2-BD59-A6C34878D82A}">
                    <a16:rowId xmlns:a16="http://schemas.microsoft.com/office/drawing/2014/main" val="3478747577"/>
                  </a:ext>
                </a:extLst>
              </a:tr>
            </a:tbl>
          </a:graphicData>
        </a:graphic>
      </p:graphicFrame>
      <p:sp>
        <p:nvSpPr>
          <p:cNvPr id="6" name="Rectangle 5">
            <a:extLst>
              <a:ext uri="{FF2B5EF4-FFF2-40B4-BE49-F238E27FC236}">
                <a16:creationId xmlns:a16="http://schemas.microsoft.com/office/drawing/2014/main" id="{4971E207-C870-41FE-92C1-DCE5C0C4DB74}"/>
              </a:ext>
            </a:extLst>
          </p:cNvPr>
          <p:cNvSpPr/>
          <p:nvPr/>
        </p:nvSpPr>
        <p:spPr>
          <a:xfrm>
            <a:off x="6589059" y="3736712"/>
            <a:ext cx="2377141" cy="2341360"/>
          </a:xfrm>
          <a:prstGeom prst="rect">
            <a:avLst/>
          </a:prstGeom>
          <a:solidFill>
            <a:srgbClr val="13BD8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u="sng" dirty="0">
                <a:solidFill>
                  <a:schemeClr val="bg1"/>
                </a:solidFill>
                <a:latin typeface="Arial" panose="020B0604020202020204" pitchFamily="34" charset="0"/>
                <a:cs typeface="Arial" panose="020B0604020202020204" pitchFamily="34" charset="0"/>
              </a:rPr>
              <a:t>Extension</a:t>
            </a:r>
            <a:r>
              <a:rPr lang="en-GB" sz="1400" b="1" dirty="0">
                <a:solidFill>
                  <a:schemeClr val="bg1"/>
                </a:solidFill>
                <a:latin typeface="Arial" panose="020B0604020202020204" pitchFamily="34" charset="0"/>
                <a:cs typeface="Arial" panose="020B0604020202020204" pitchFamily="34" charset="0"/>
              </a:rPr>
              <a:t>:</a:t>
            </a:r>
          </a:p>
          <a:p>
            <a:r>
              <a:rPr lang="en-GB" sz="1400" dirty="0">
                <a:solidFill>
                  <a:schemeClr val="bg1"/>
                </a:solidFill>
                <a:latin typeface="Arial" panose="020B0604020202020204" pitchFamily="34" charset="0"/>
                <a:cs typeface="Arial" panose="020B0604020202020204" pitchFamily="34" charset="0"/>
              </a:rPr>
              <a:t>Invent one more clue that will help your partner narrow down exactly which pair of values is correct. </a:t>
            </a:r>
          </a:p>
          <a:p>
            <a:endParaRPr lang="en-GB" sz="1400" dirty="0">
              <a:solidFill>
                <a:schemeClr val="bg1"/>
              </a:solidFill>
              <a:latin typeface="Arial" panose="020B0604020202020204" pitchFamily="34" charset="0"/>
              <a:cs typeface="Arial" panose="020B0604020202020204" pitchFamily="34" charset="0"/>
            </a:endParaRPr>
          </a:p>
          <a:p>
            <a:r>
              <a:rPr lang="en-GB" sz="1400" dirty="0">
                <a:solidFill>
                  <a:schemeClr val="bg1"/>
                </a:solidFill>
                <a:latin typeface="Arial" panose="020B0604020202020204" pitchFamily="34" charset="0"/>
                <a:cs typeface="Arial" panose="020B0604020202020204" pitchFamily="34" charset="0"/>
              </a:rPr>
              <a:t>For example:</a:t>
            </a:r>
          </a:p>
          <a:p>
            <a:r>
              <a:rPr lang="en-GB" sz="1400" dirty="0">
                <a:solidFill>
                  <a:schemeClr val="bg1"/>
                </a:solidFill>
                <a:latin typeface="Arial" panose="020B0604020202020204" pitchFamily="34" charset="0"/>
                <a:cs typeface="Arial" panose="020B0604020202020204" pitchFamily="34" charset="0"/>
              </a:rPr>
              <a:t>Mia’s number is a multiple of ….</a:t>
            </a:r>
          </a:p>
          <a:p>
            <a:r>
              <a:rPr lang="en-GB" sz="1400" dirty="0">
                <a:solidFill>
                  <a:schemeClr val="bg1"/>
                </a:solidFill>
                <a:latin typeface="Arial" panose="020B0604020202020204" pitchFamily="34" charset="0"/>
                <a:cs typeface="Arial" panose="020B0604020202020204" pitchFamily="34" charset="0"/>
              </a:rPr>
              <a:t>Or …’s number is prime.</a:t>
            </a:r>
          </a:p>
        </p:txBody>
      </p:sp>
    </p:spTree>
    <p:extLst>
      <p:ext uri="{BB962C8B-B14F-4D97-AF65-F5344CB8AC3E}">
        <p14:creationId xmlns:p14="http://schemas.microsoft.com/office/powerpoint/2010/main" val="2032409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177800" y="1500808"/>
            <a:ext cx="1039067" cy="307777"/>
          </a:xfrm>
          <a:prstGeom prst="rect">
            <a:avLst/>
          </a:prstGeom>
          <a:noFill/>
        </p:spPr>
        <p:txBody>
          <a:bodyPr wrap="none" rtlCol="0">
            <a:spAutoFit/>
          </a:bodyPr>
          <a:lstStyle/>
          <a:p>
            <a:r>
              <a:rPr lang="en-GB" sz="1400" b="1" dirty="0">
                <a:latin typeface="Arial" panose="020B0604020202020204" pitchFamily="34" charset="0"/>
                <a:cs typeface="Arial" panose="020B0604020202020204" pitchFamily="34" charset="0"/>
              </a:rPr>
              <a:t>Activity 2:</a:t>
            </a:r>
            <a:endParaRPr lang="en-GB" sz="1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3118D59-AA77-4E8F-A77E-839E69BA71E4}"/>
              </a:ext>
            </a:extLst>
          </p:cNvPr>
          <p:cNvSpPr txBox="1"/>
          <p:nvPr/>
        </p:nvSpPr>
        <p:spPr>
          <a:xfrm>
            <a:off x="180830" y="1808585"/>
            <a:ext cx="8785370" cy="4801314"/>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Jayden and Kyle choose two </a:t>
            </a:r>
          </a:p>
          <a:p>
            <a:r>
              <a:rPr lang="en-GB" dirty="0">
                <a:latin typeface="Arial" panose="020B0604020202020204" pitchFamily="34" charset="0"/>
                <a:cs typeface="Arial" panose="020B0604020202020204" pitchFamily="34" charset="0"/>
              </a:rPr>
              <a:t>numbers.</a:t>
            </a:r>
          </a:p>
          <a:p>
            <a:r>
              <a:rPr lang="en-GB" dirty="0">
                <a:latin typeface="Arial" panose="020B0604020202020204" pitchFamily="34" charset="0"/>
                <a:cs typeface="Arial" panose="020B0604020202020204" pitchFamily="34" charset="0"/>
              </a:rPr>
              <a:t>The product of their numbers is 48.</a:t>
            </a:r>
          </a:p>
          <a:p>
            <a:r>
              <a:rPr lang="en-GB" dirty="0">
                <a:latin typeface="Arial" panose="020B0604020202020204" pitchFamily="34" charset="0"/>
                <a:cs typeface="Arial" panose="020B0604020202020204" pitchFamily="34" charset="0"/>
              </a:rPr>
              <a:t>Write an expression that shows </a:t>
            </a:r>
          </a:p>
          <a:p>
            <a:r>
              <a:rPr lang="en-GB" dirty="0">
                <a:latin typeface="Arial" panose="020B0604020202020204" pitchFamily="34" charset="0"/>
                <a:cs typeface="Arial" panose="020B0604020202020204" pitchFamily="34" charset="0"/>
              </a:rPr>
              <a:t>these variables (using </a:t>
            </a:r>
            <a:r>
              <a:rPr lang="en-GB" i="1" dirty="0">
                <a:latin typeface="Arial" panose="020B0604020202020204" pitchFamily="34" charset="0"/>
                <a:cs typeface="Arial" panose="020B0604020202020204" pitchFamily="34" charset="0"/>
              </a:rPr>
              <a:t>j</a:t>
            </a:r>
            <a:r>
              <a:rPr lang="en-GB" dirty="0">
                <a:latin typeface="Arial" panose="020B0604020202020204" pitchFamily="34" charset="0"/>
                <a:cs typeface="Arial" panose="020B0604020202020204" pitchFamily="34" charset="0"/>
              </a:rPr>
              <a:t> and </a:t>
            </a:r>
            <a:r>
              <a:rPr lang="en-GB" i="1" dirty="0">
                <a:latin typeface="Arial" panose="020B0604020202020204" pitchFamily="34" charset="0"/>
                <a:cs typeface="Arial" panose="020B0604020202020204" pitchFamily="34" charset="0"/>
              </a:rPr>
              <a:t>k</a:t>
            </a:r>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and then find all the possible pairs </a:t>
            </a:r>
          </a:p>
          <a:p>
            <a:r>
              <a:rPr lang="en-GB" dirty="0">
                <a:latin typeface="Arial" panose="020B0604020202020204" pitchFamily="34" charset="0"/>
                <a:cs typeface="Arial" panose="020B0604020202020204" pitchFamily="34" charset="0"/>
              </a:rPr>
              <a:t>of values for </a:t>
            </a:r>
            <a:r>
              <a:rPr lang="en-GB" i="1" dirty="0">
                <a:latin typeface="Arial" panose="020B0604020202020204" pitchFamily="34" charset="0"/>
                <a:cs typeface="Arial" panose="020B0604020202020204" pitchFamily="34" charset="0"/>
              </a:rPr>
              <a:t>j</a:t>
            </a:r>
            <a:r>
              <a:rPr lang="en-GB" dirty="0">
                <a:latin typeface="Arial" panose="020B0604020202020204" pitchFamily="34" charset="0"/>
                <a:cs typeface="Arial" panose="020B0604020202020204" pitchFamily="34" charset="0"/>
              </a:rPr>
              <a:t> and </a:t>
            </a:r>
            <a:r>
              <a:rPr lang="en-GB" i="1" dirty="0">
                <a:latin typeface="Arial" panose="020B0604020202020204" pitchFamily="34" charset="0"/>
                <a:cs typeface="Arial" panose="020B0604020202020204" pitchFamily="34" charset="0"/>
              </a:rPr>
              <a:t>k.</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9101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177800" y="1500808"/>
            <a:ext cx="1039067" cy="307777"/>
          </a:xfrm>
          <a:prstGeom prst="rect">
            <a:avLst/>
          </a:prstGeom>
          <a:noFill/>
        </p:spPr>
        <p:txBody>
          <a:bodyPr wrap="none" rtlCol="0">
            <a:spAutoFit/>
          </a:bodyPr>
          <a:lstStyle/>
          <a:p>
            <a:r>
              <a:rPr lang="en-GB" sz="1400" b="1" dirty="0">
                <a:latin typeface="Arial" panose="020B0604020202020204" pitchFamily="34" charset="0"/>
                <a:cs typeface="Arial" panose="020B0604020202020204" pitchFamily="34" charset="0"/>
              </a:rPr>
              <a:t>Activity 2:</a:t>
            </a:r>
            <a:endParaRPr lang="en-GB" sz="1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3118D59-AA77-4E8F-A77E-839E69BA71E4}"/>
              </a:ext>
            </a:extLst>
          </p:cNvPr>
          <p:cNvSpPr txBox="1"/>
          <p:nvPr/>
        </p:nvSpPr>
        <p:spPr>
          <a:xfrm>
            <a:off x="180830" y="1808585"/>
            <a:ext cx="8785370" cy="5447645"/>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Jayden and Kyle choose two </a:t>
            </a:r>
          </a:p>
          <a:p>
            <a:r>
              <a:rPr lang="en-GB" dirty="0">
                <a:latin typeface="Arial" panose="020B0604020202020204" pitchFamily="34" charset="0"/>
                <a:cs typeface="Arial" panose="020B0604020202020204" pitchFamily="34" charset="0"/>
              </a:rPr>
              <a:t>numbers.</a:t>
            </a:r>
          </a:p>
          <a:p>
            <a:r>
              <a:rPr lang="en-GB" dirty="0">
                <a:latin typeface="Arial" panose="020B0604020202020204" pitchFamily="34" charset="0"/>
                <a:cs typeface="Arial" panose="020B0604020202020204" pitchFamily="34" charset="0"/>
              </a:rPr>
              <a:t>The product of their numbers is 48.</a:t>
            </a:r>
          </a:p>
          <a:p>
            <a:r>
              <a:rPr lang="en-GB" dirty="0">
                <a:latin typeface="Arial" panose="020B0604020202020204" pitchFamily="34" charset="0"/>
                <a:cs typeface="Arial" panose="020B0604020202020204" pitchFamily="34" charset="0"/>
              </a:rPr>
              <a:t>Write an expression that shows </a:t>
            </a:r>
          </a:p>
          <a:p>
            <a:r>
              <a:rPr lang="en-GB" dirty="0">
                <a:latin typeface="Arial" panose="020B0604020202020204" pitchFamily="34" charset="0"/>
                <a:cs typeface="Arial" panose="020B0604020202020204" pitchFamily="34" charset="0"/>
              </a:rPr>
              <a:t>these variables (using </a:t>
            </a:r>
            <a:r>
              <a:rPr lang="en-GB" i="1" dirty="0">
                <a:latin typeface="Arial" panose="020B0604020202020204" pitchFamily="34" charset="0"/>
                <a:cs typeface="Arial" panose="020B0604020202020204" pitchFamily="34" charset="0"/>
              </a:rPr>
              <a:t>j</a:t>
            </a:r>
            <a:r>
              <a:rPr lang="en-GB" dirty="0">
                <a:latin typeface="Arial" panose="020B0604020202020204" pitchFamily="34" charset="0"/>
                <a:cs typeface="Arial" panose="020B0604020202020204" pitchFamily="34" charset="0"/>
              </a:rPr>
              <a:t> and </a:t>
            </a:r>
            <a:r>
              <a:rPr lang="en-GB" i="1" dirty="0">
                <a:latin typeface="Arial" panose="020B0604020202020204" pitchFamily="34" charset="0"/>
                <a:cs typeface="Arial" panose="020B0604020202020204" pitchFamily="34" charset="0"/>
              </a:rPr>
              <a:t>k</a:t>
            </a:r>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and then find all the possible pairs </a:t>
            </a:r>
          </a:p>
          <a:p>
            <a:r>
              <a:rPr lang="en-GB" dirty="0">
                <a:latin typeface="Arial" panose="020B0604020202020204" pitchFamily="34" charset="0"/>
                <a:cs typeface="Arial" panose="020B0604020202020204" pitchFamily="34" charset="0"/>
              </a:rPr>
              <a:t>of values for </a:t>
            </a:r>
            <a:r>
              <a:rPr lang="en-GB" i="1" dirty="0">
                <a:latin typeface="Arial" panose="020B0604020202020204" pitchFamily="34" charset="0"/>
                <a:cs typeface="Arial" panose="020B0604020202020204" pitchFamily="34" charset="0"/>
              </a:rPr>
              <a:t>j</a:t>
            </a:r>
            <a:r>
              <a:rPr lang="en-GB" dirty="0">
                <a:latin typeface="Arial" panose="020B0604020202020204" pitchFamily="34" charset="0"/>
                <a:cs typeface="Arial" panose="020B0604020202020204" pitchFamily="34" charset="0"/>
              </a:rPr>
              <a:t> and </a:t>
            </a:r>
            <a:r>
              <a:rPr lang="en-GB" i="1" dirty="0">
                <a:latin typeface="Arial" panose="020B0604020202020204" pitchFamily="34" charset="0"/>
                <a:cs typeface="Arial" panose="020B0604020202020204" pitchFamily="34" charset="0"/>
              </a:rPr>
              <a:t>k.</a:t>
            </a:r>
          </a:p>
          <a:p>
            <a:endParaRPr lang="en-GB" i="1" dirty="0">
              <a:latin typeface="Arial" panose="020B0604020202020204" pitchFamily="34" charset="0"/>
              <a:cs typeface="Arial" panose="020B0604020202020204" pitchFamily="34" charset="0"/>
            </a:endParaRPr>
          </a:p>
          <a:p>
            <a:r>
              <a:rPr lang="en-GB" sz="2400" b="1" i="1" dirty="0">
                <a:solidFill>
                  <a:srgbClr val="DA2E41"/>
                </a:solidFill>
                <a:latin typeface="Arial" panose="020B0604020202020204" pitchFamily="34" charset="0"/>
                <a:cs typeface="Arial" panose="020B0604020202020204" pitchFamily="34" charset="0"/>
              </a:rPr>
              <a:t>j </a:t>
            </a:r>
            <a:r>
              <a:rPr lang="en-GB" sz="2400" b="1" dirty="0">
                <a:solidFill>
                  <a:srgbClr val="DA2E41"/>
                </a:solidFill>
                <a:latin typeface="Arial" panose="020B0604020202020204" pitchFamily="34" charset="0"/>
                <a:cs typeface="Arial" panose="020B0604020202020204" pitchFamily="34" charset="0"/>
              </a:rPr>
              <a:t>x</a:t>
            </a:r>
            <a:r>
              <a:rPr lang="en-GB" sz="2400" b="1" i="1" dirty="0">
                <a:solidFill>
                  <a:srgbClr val="DA2E41"/>
                </a:solidFill>
                <a:latin typeface="Arial" panose="020B0604020202020204" pitchFamily="34" charset="0"/>
                <a:cs typeface="Arial" panose="020B0604020202020204" pitchFamily="34" charset="0"/>
              </a:rPr>
              <a:t> k = </a:t>
            </a:r>
            <a:r>
              <a:rPr lang="en-GB" sz="2400" b="1" dirty="0">
                <a:solidFill>
                  <a:srgbClr val="DA2E41"/>
                </a:solidFill>
                <a:latin typeface="Arial" panose="020B0604020202020204" pitchFamily="34" charset="0"/>
                <a:cs typeface="Arial" panose="020B0604020202020204" pitchFamily="34" charset="0"/>
              </a:rPr>
              <a:t>48</a:t>
            </a:r>
            <a:endParaRPr lang="en-GB" sz="2400" dirty="0">
              <a:solidFill>
                <a:srgbClr val="DA2E41"/>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6" name="Table 5">
            <a:extLst>
              <a:ext uri="{FF2B5EF4-FFF2-40B4-BE49-F238E27FC236}">
                <a16:creationId xmlns:a16="http://schemas.microsoft.com/office/drawing/2014/main" id="{4537A388-E0E8-4074-8845-4955E0614E0A}"/>
              </a:ext>
            </a:extLst>
          </p:cNvPr>
          <p:cNvGraphicFramePr>
            <a:graphicFrameLocks noGrp="1"/>
          </p:cNvGraphicFramePr>
          <p:nvPr/>
        </p:nvGraphicFramePr>
        <p:xfrm>
          <a:off x="3966882" y="1808585"/>
          <a:ext cx="2689413" cy="4079240"/>
        </p:xfrm>
        <a:graphic>
          <a:graphicData uri="http://schemas.openxmlformats.org/drawingml/2006/table">
            <a:tbl>
              <a:tblPr firstRow="1" bandRow="1">
                <a:tableStyleId>{00A15C55-8517-42AA-B614-E9B94910E393}</a:tableStyleId>
              </a:tblPr>
              <a:tblGrid>
                <a:gridCol w="618565">
                  <a:extLst>
                    <a:ext uri="{9D8B030D-6E8A-4147-A177-3AD203B41FA5}">
                      <a16:colId xmlns:a16="http://schemas.microsoft.com/office/drawing/2014/main" val="1208205064"/>
                    </a:ext>
                  </a:extLst>
                </a:gridCol>
                <a:gridCol w="699247">
                  <a:extLst>
                    <a:ext uri="{9D8B030D-6E8A-4147-A177-3AD203B41FA5}">
                      <a16:colId xmlns:a16="http://schemas.microsoft.com/office/drawing/2014/main" val="2091109823"/>
                    </a:ext>
                  </a:extLst>
                </a:gridCol>
                <a:gridCol w="1371601">
                  <a:extLst>
                    <a:ext uri="{9D8B030D-6E8A-4147-A177-3AD203B41FA5}">
                      <a16:colId xmlns:a16="http://schemas.microsoft.com/office/drawing/2014/main" val="1217786148"/>
                    </a:ext>
                  </a:extLst>
                </a:gridCol>
              </a:tblGrid>
              <a:tr h="370840">
                <a:tc>
                  <a:txBody>
                    <a:bodyPr/>
                    <a:lstStyle/>
                    <a:p>
                      <a:pPr algn="ctr"/>
                      <a:r>
                        <a:rPr lang="en-GB" sz="1800" i="1" dirty="0">
                          <a:solidFill>
                            <a:schemeClr val="tx1"/>
                          </a:solidFill>
                          <a:latin typeface="Arial" panose="020B0604020202020204" pitchFamily="34" charset="0"/>
                          <a:cs typeface="Arial" panose="020B0604020202020204" pitchFamily="34" charset="0"/>
                        </a:rPr>
                        <a:t>j</a:t>
                      </a:r>
                    </a:p>
                  </a:txBody>
                  <a:tcPr/>
                </a:tc>
                <a:tc>
                  <a:txBody>
                    <a:bodyPr/>
                    <a:lstStyle/>
                    <a:p>
                      <a:pPr algn="ctr"/>
                      <a:r>
                        <a:rPr lang="en-GB" sz="1800" i="1" dirty="0">
                          <a:solidFill>
                            <a:schemeClr val="tx1"/>
                          </a:solidFill>
                          <a:latin typeface="Arial" panose="020B0604020202020204" pitchFamily="34" charset="0"/>
                          <a:cs typeface="Arial" panose="020B0604020202020204" pitchFamily="34" charset="0"/>
                        </a:rPr>
                        <a:t>k</a:t>
                      </a:r>
                    </a:p>
                  </a:txBody>
                  <a:tcPr/>
                </a:tc>
                <a:tc>
                  <a:txBody>
                    <a:bodyPr/>
                    <a:lstStyle/>
                    <a:p>
                      <a:pPr algn="ctr"/>
                      <a:r>
                        <a:rPr lang="en-GB" sz="1800" i="1" dirty="0">
                          <a:solidFill>
                            <a:schemeClr val="tx1"/>
                          </a:solidFill>
                          <a:latin typeface="Arial" panose="020B0604020202020204" pitchFamily="34" charset="0"/>
                          <a:cs typeface="Arial" panose="020B0604020202020204" pitchFamily="34" charset="0"/>
                        </a:rPr>
                        <a:t>j</a:t>
                      </a:r>
                      <a:r>
                        <a:rPr lang="en-GB" sz="1800" dirty="0">
                          <a:solidFill>
                            <a:schemeClr val="tx1"/>
                          </a:solidFill>
                          <a:latin typeface="Arial" panose="020B0604020202020204" pitchFamily="34" charset="0"/>
                          <a:cs typeface="Arial" panose="020B0604020202020204" pitchFamily="34" charset="0"/>
                        </a:rPr>
                        <a:t> x </a:t>
                      </a:r>
                      <a:r>
                        <a:rPr lang="en-GB" sz="1800" i="1" dirty="0">
                          <a:solidFill>
                            <a:schemeClr val="tx1"/>
                          </a:solidFill>
                          <a:latin typeface="Arial" panose="020B0604020202020204" pitchFamily="34" charset="0"/>
                          <a:cs typeface="Arial" panose="020B0604020202020204" pitchFamily="34" charset="0"/>
                        </a:rPr>
                        <a:t>k</a:t>
                      </a:r>
                      <a:endParaRPr lang="en-GB" sz="18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04200547"/>
                  </a:ext>
                </a:extLst>
              </a:tr>
              <a:tr h="370840">
                <a:tc>
                  <a:txBody>
                    <a:bodyPr/>
                    <a:lstStyle/>
                    <a:p>
                      <a:pPr algn="ctr"/>
                      <a:r>
                        <a:rPr lang="en-GB" dirty="0">
                          <a:solidFill>
                            <a:schemeClr val="tx1"/>
                          </a:solidFill>
                          <a:latin typeface="Arial" panose="020B0604020202020204" pitchFamily="34" charset="0"/>
                          <a:cs typeface="Arial" panose="020B0604020202020204" pitchFamily="34" charset="0"/>
                        </a:rPr>
                        <a:t>1</a:t>
                      </a:r>
                    </a:p>
                  </a:txBody>
                  <a:tcPr/>
                </a:tc>
                <a:tc>
                  <a:txBody>
                    <a:bodyPr/>
                    <a:lstStyle/>
                    <a:p>
                      <a:pPr algn="ctr"/>
                      <a:r>
                        <a:rPr lang="en-GB" dirty="0">
                          <a:solidFill>
                            <a:schemeClr val="tx1"/>
                          </a:solidFill>
                          <a:latin typeface="Arial" panose="020B0604020202020204" pitchFamily="34" charset="0"/>
                          <a:cs typeface="Arial" panose="020B0604020202020204" pitchFamily="34" charset="0"/>
                        </a:rPr>
                        <a:t>48</a:t>
                      </a:r>
                    </a:p>
                  </a:txBody>
                  <a:tcPr/>
                </a:tc>
                <a:tc>
                  <a:txBody>
                    <a:bodyPr/>
                    <a:lstStyle/>
                    <a:p>
                      <a:pPr algn="ctr"/>
                      <a:r>
                        <a:rPr lang="en-GB" dirty="0">
                          <a:solidFill>
                            <a:schemeClr val="tx1"/>
                          </a:solidFill>
                          <a:latin typeface="Arial" panose="020B0604020202020204" pitchFamily="34" charset="0"/>
                          <a:cs typeface="Arial" panose="020B0604020202020204" pitchFamily="34" charset="0"/>
                        </a:rPr>
                        <a:t>48</a:t>
                      </a:r>
                    </a:p>
                  </a:txBody>
                  <a:tcPr/>
                </a:tc>
                <a:extLst>
                  <a:ext uri="{0D108BD9-81ED-4DB2-BD59-A6C34878D82A}">
                    <a16:rowId xmlns:a16="http://schemas.microsoft.com/office/drawing/2014/main" val="1855602376"/>
                  </a:ext>
                </a:extLst>
              </a:tr>
              <a:tr h="370840">
                <a:tc>
                  <a:txBody>
                    <a:bodyPr/>
                    <a:lstStyle/>
                    <a:p>
                      <a:pPr algn="ctr"/>
                      <a:r>
                        <a:rPr lang="en-GB" dirty="0">
                          <a:solidFill>
                            <a:schemeClr val="tx1"/>
                          </a:solidFill>
                          <a:latin typeface="Arial" panose="020B0604020202020204" pitchFamily="34" charset="0"/>
                          <a:cs typeface="Arial" panose="020B0604020202020204" pitchFamily="34" charset="0"/>
                        </a:rPr>
                        <a:t>2</a:t>
                      </a:r>
                    </a:p>
                  </a:txBody>
                  <a:tcPr/>
                </a:tc>
                <a:tc>
                  <a:txBody>
                    <a:bodyPr/>
                    <a:lstStyle/>
                    <a:p>
                      <a:pPr algn="ctr"/>
                      <a:r>
                        <a:rPr lang="en-GB" dirty="0">
                          <a:solidFill>
                            <a:schemeClr val="tx1"/>
                          </a:solidFill>
                          <a:latin typeface="Arial" panose="020B0604020202020204" pitchFamily="34" charset="0"/>
                          <a:cs typeface="Arial" panose="020B0604020202020204" pitchFamily="34" charset="0"/>
                        </a:rPr>
                        <a:t>24</a:t>
                      </a:r>
                    </a:p>
                  </a:txBody>
                  <a:tcPr/>
                </a:tc>
                <a:tc>
                  <a:txBody>
                    <a:bodyPr/>
                    <a:lstStyle/>
                    <a:p>
                      <a:pPr algn="ctr"/>
                      <a:r>
                        <a:rPr lang="en-GB" dirty="0">
                          <a:solidFill>
                            <a:schemeClr val="tx1"/>
                          </a:solidFill>
                          <a:latin typeface="Arial" panose="020B0604020202020204" pitchFamily="34" charset="0"/>
                          <a:cs typeface="Arial" panose="020B0604020202020204" pitchFamily="34" charset="0"/>
                        </a:rPr>
                        <a:t>48</a:t>
                      </a:r>
                    </a:p>
                  </a:txBody>
                  <a:tcPr/>
                </a:tc>
                <a:extLst>
                  <a:ext uri="{0D108BD9-81ED-4DB2-BD59-A6C34878D82A}">
                    <a16:rowId xmlns:a16="http://schemas.microsoft.com/office/drawing/2014/main" val="412634278"/>
                  </a:ext>
                </a:extLst>
              </a:tr>
              <a:tr h="370840">
                <a:tc>
                  <a:txBody>
                    <a:bodyPr/>
                    <a:lstStyle/>
                    <a:p>
                      <a:pPr algn="ctr"/>
                      <a:r>
                        <a:rPr lang="en-GB" dirty="0">
                          <a:solidFill>
                            <a:schemeClr val="tx1"/>
                          </a:solidFill>
                          <a:latin typeface="Arial" panose="020B0604020202020204" pitchFamily="34" charset="0"/>
                          <a:cs typeface="Arial" panose="020B0604020202020204" pitchFamily="34" charset="0"/>
                        </a:rPr>
                        <a:t>3</a:t>
                      </a:r>
                    </a:p>
                  </a:txBody>
                  <a:tcPr/>
                </a:tc>
                <a:tc>
                  <a:txBody>
                    <a:bodyPr/>
                    <a:lstStyle/>
                    <a:p>
                      <a:pPr algn="ctr"/>
                      <a:r>
                        <a:rPr lang="en-GB" dirty="0">
                          <a:solidFill>
                            <a:schemeClr val="tx1"/>
                          </a:solidFill>
                          <a:latin typeface="Arial" panose="020B0604020202020204" pitchFamily="34" charset="0"/>
                          <a:cs typeface="Arial" panose="020B0604020202020204" pitchFamily="34" charset="0"/>
                        </a:rPr>
                        <a:t>16</a:t>
                      </a:r>
                    </a:p>
                  </a:txBody>
                  <a:tcPr/>
                </a:tc>
                <a:tc>
                  <a:txBody>
                    <a:bodyPr/>
                    <a:lstStyle/>
                    <a:p>
                      <a:pPr algn="ctr"/>
                      <a:r>
                        <a:rPr lang="en-GB" dirty="0">
                          <a:solidFill>
                            <a:schemeClr val="tx1"/>
                          </a:solidFill>
                          <a:latin typeface="Arial" panose="020B0604020202020204" pitchFamily="34" charset="0"/>
                          <a:cs typeface="Arial" panose="020B0604020202020204" pitchFamily="34" charset="0"/>
                        </a:rPr>
                        <a:t>48</a:t>
                      </a:r>
                    </a:p>
                  </a:txBody>
                  <a:tcPr/>
                </a:tc>
                <a:extLst>
                  <a:ext uri="{0D108BD9-81ED-4DB2-BD59-A6C34878D82A}">
                    <a16:rowId xmlns:a16="http://schemas.microsoft.com/office/drawing/2014/main" val="3209001646"/>
                  </a:ext>
                </a:extLst>
              </a:tr>
              <a:tr h="370840">
                <a:tc>
                  <a:txBody>
                    <a:bodyPr/>
                    <a:lstStyle/>
                    <a:p>
                      <a:pPr algn="ctr"/>
                      <a:r>
                        <a:rPr lang="en-GB" dirty="0">
                          <a:solidFill>
                            <a:schemeClr val="tx1"/>
                          </a:solidFill>
                          <a:latin typeface="Arial" panose="020B0604020202020204" pitchFamily="34" charset="0"/>
                          <a:cs typeface="Arial" panose="020B0604020202020204" pitchFamily="34" charset="0"/>
                        </a:rPr>
                        <a:t>4</a:t>
                      </a:r>
                    </a:p>
                  </a:txBody>
                  <a:tcPr/>
                </a:tc>
                <a:tc>
                  <a:txBody>
                    <a:bodyPr/>
                    <a:lstStyle/>
                    <a:p>
                      <a:pPr algn="ctr"/>
                      <a:r>
                        <a:rPr lang="en-GB" dirty="0">
                          <a:solidFill>
                            <a:schemeClr val="tx1"/>
                          </a:solidFill>
                          <a:latin typeface="Arial" panose="020B0604020202020204" pitchFamily="34" charset="0"/>
                          <a:cs typeface="Arial" panose="020B0604020202020204" pitchFamily="34" charset="0"/>
                        </a:rPr>
                        <a:t>12</a:t>
                      </a:r>
                    </a:p>
                  </a:txBody>
                  <a:tcPr/>
                </a:tc>
                <a:tc>
                  <a:txBody>
                    <a:bodyPr/>
                    <a:lstStyle/>
                    <a:p>
                      <a:pPr algn="ctr"/>
                      <a:r>
                        <a:rPr lang="en-GB" dirty="0">
                          <a:solidFill>
                            <a:schemeClr val="tx1"/>
                          </a:solidFill>
                          <a:latin typeface="Arial" panose="020B0604020202020204" pitchFamily="34" charset="0"/>
                          <a:cs typeface="Arial" panose="020B0604020202020204" pitchFamily="34" charset="0"/>
                        </a:rPr>
                        <a:t>48</a:t>
                      </a:r>
                    </a:p>
                  </a:txBody>
                  <a:tcPr/>
                </a:tc>
                <a:extLst>
                  <a:ext uri="{0D108BD9-81ED-4DB2-BD59-A6C34878D82A}">
                    <a16:rowId xmlns:a16="http://schemas.microsoft.com/office/drawing/2014/main" val="1021570197"/>
                  </a:ext>
                </a:extLst>
              </a:tr>
              <a:tr h="370840">
                <a:tc>
                  <a:txBody>
                    <a:bodyPr/>
                    <a:lstStyle/>
                    <a:p>
                      <a:pPr algn="ctr"/>
                      <a:r>
                        <a:rPr lang="en-GB" dirty="0">
                          <a:solidFill>
                            <a:schemeClr val="tx1"/>
                          </a:solidFill>
                          <a:latin typeface="Arial" panose="020B0604020202020204" pitchFamily="34" charset="0"/>
                          <a:cs typeface="Arial" panose="020B0604020202020204" pitchFamily="34" charset="0"/>
                        </a:rPr>
                        <a:t>6</a:t>
                      </a:r>
                    </a:p>
                  </a:txBody>
                  <a:tcPr/>
                </a:tc>
                <a:tc>
                  <a:txBody>
                    <a:bodyPr/>
                    <a:lstStyle/>
                    <a:p>
                      <a:pPr algn="ctr"/>
                      <a:r>
                        <a:rPr lang="en-GB" dirty="0">
                          <a:solidFill>
                            <a:schemeClr val="tx1"/>
                          </a:solidFill>
                          <a:latin typeface="Arial" panose="020B0604020202020204" pitchFamily="34" charset="0"/>
                          <a:cs typeface="Arial" panose="020B0604020202020204" pitchFamily="34" charset="0"/>
                        </a:rPr>
                        <a:t>8</a:t>
                      </a:r>
                    </a:p>
                  </a:txBody>
                  <a:tcPr/>
                </a:tc>
                <a:tc>
                  <a:txBody>
                    <a:bodyPr/>
                    <a:lstStyle/>
                    <a:p>
                      <a:pPr algn="ctr"/>
                      <a:r>
                        <a:rPr lang="en-GB" dirty="0">
                          <a:solidFill>
                            <a:schemeClr val="tx1"/>
                          </a:solidFill>
                          <a:latin typeface="Arial" panose="020B0604020202020204" pitchFamily="34" charset="0"/>
                          <a:cs typeface="Arial" panose="020B0604020202020204" pitchFamily="34" charset="0"/>
                        </a:rPr>
                        <a:t>48</a:t>
                      </a:r>
                    </a:p>
                  </a:txBody>
                  <a:tcPr/>
                </a:tc>
                <a:extLst>
                  <a:ext uri="{0D108BD9-81ED-4DB2-BD59-A6C34878D82A}">
                    <a16:rowId xmlns:a16="http://schemas.microsoft.com/office/drawing/2014/main" val="3478747577"/>
                  </a:ext>
                </a:extLst>
              </a:tr>
              <a:tr h="370840">
                <a:tc>
                  <a:txBody>
                    <a:bodyPr/>
                    <a:lstStyle/>
                    <a:p>
                      <a:pPr algn="ctr"/>
                      <a:r>
                        <a:rPr lang="en-GB" dirty="0">
                          <a:solidFill>
                            <a:schemeClr val="tx1"/>
                          </a:solidFill>
                          <a:latin typeface="Arial" panose="020B0604020202020204" pitchFamily="34" charset="0"/>
                          <a:cs typeface="Arial" panose="020B0604020202020204" pitchFamily="34" charset="0"/>
                        </a:rPr>
                        <a:t>8</a:t>
                      </a:r>
                    </a:p>
                  </a:txBody>
                  <a:tcPr/>
                </a:tc>
                <a:tc>
                  <a:txBody>
                    <a:bodyPr/>
                    <a:lstStyle/>
                    <a:p>
                      <a:pPr algn="ctr"/>
                      <a:r>
                        <a:rPr lang="en-GB" dirty="0">
                          <a:solidFill>
                            <a:schemeClr val="tx1"/>
                          </a:solidFill>
                          <a:latin typeface="Arial" panose="020B0604020202020204" pitchFamily="34" charset="0"/>
                          <a:cs typeface="Arial" panose="020B0604020202020204" pitchFamily="34" charset="0"/>
                        </a:rPr>
                        <a:t>6</a:t>
                      </a:r>
                    </a:p>
                  </a:txBody>
                  <a:tcPr/>
                </a:tc>
                <a:tc>
                  <a:txBody>
                    <a:bodyPr/>
                    <a:lstStyle/>
                    <a:p>
                      <a:pPr algn="ctr"/>
                      <a:r>
                        <a:rPr lang="en-GB" dirty="0">
                          <a:solidFill>
                            <a:schemeClr val="tx1"/>
                          </a:solidFill>
                          <a:latin typeface="Arial" panose="020B0604020202020204" pitchFamily="34" charset="0"/>
                          <a:cs typeface="Arial" panose="020B0604020202020204" pitchFamily="34" charset="0"/>
                        </a:rPr>
                        <a:t>48</a:t>
                      </a:r>
                    </a:p>
                  </a:txBody>
                  <a:tcPr/>
                </a:tc>
                <a:extLst>
                  <a:ext uri="{0D108BD9-81ED-4DB2-BD59-A6C34878D82A}">
                    <a16:rowId xmlns:a16="http://schemas.microsoft.com/office/drawing/2014/main" val="2608205073"/>
                  </a:ext>
                </a:extLst>
              </a:tr>
              <a:tr h="370840">
                <a:tc>
                  <a:txBody>
                    <a:bodyPr/>
                    <a:lstStyle/>
                    <a:p>
                      <a:pPr algn="ctr"/>
                      <a:r>
                        <a:rPr lang="en-GB" dirty="0">
                          <a:solidFill>
                            <a:schemeClr val="tx1"/>
                          </a:solidFill>
                          <a:latin typeface="Arial" panose="020B0604020202020204" pitchFamily="34" charset="0"/>
                          <a:cs typeface="Arial" panose="020B0604020202020204" pitchFamily="34" charset="0"/>
                        </a:rPr>
                        <a:t>12</a:t>
                      </a:r>
                    </a:p>
                  </a:txBody>
                  <a:tcPr/>
                </a:tc>
                <a:tc>
                  <a:txBody>
                    <a:bodyPr/>
                    <a:lstStyle/>
                    <a:p>
                      <a:pPr algn="ctr"/>
                      <a:r>
                        <a:rPr lang="en-GB" dirty="0">
                          <a:solidFill>
                            <a:schemeClr val="tx1"/>
                          </a:solidFill>
                          <a:latin typeface="Arial" panose="020B0604020202020204" pitchFamily="34" charset="0"/>
                          <a:cs typeface="Arial" panose="020B0604020202020204" pitchFamily="34" charset="0"/>
                        </a:rPr>
                        <a:t>4</a:t>
                      </a:r>
                    </a:p>
                  </a:txBody>
                  <a:tcPr/>
                </a:tc>
                <a:tc>
                  <a:txBody>
                    <a:bodyPr/>
                    <a:lstStyle/>
                    <a:p>
                      <a:pPr algn="ctr"/>
                      <a:r>
                        <a:rPr lang="en-GB" dirty="0">
                          <a:solidFill>
                            <a:schemeClr val="tx1"/>
                          </a:solidFill>
                          <a:latin typeface="Arial" panose="020B0604020202020204" pitchFamily="34" charset="0"/>
                          <a:cs typeface="Arial" panose="020B0604020202020204" pitchFamily="34" charset="0"/>
                        </a:rPr>
                        <a:t>48</a:t>
                      </a:r>
                    </a:p>
                  </a:txBody>
                  <a:tcPr/>
                </a:tc>
                <a:extLst>
                  <a:ext uri="{0D108BD9-81ED-4DB2-BD59-A6C34878D82A}">
                    <a16:rowId xmlns:a16="http://schemas.microsoft.com/office/drawing/2014/main" val="2071540277"/>
                  </a:ext>
                </a:extLst>
              </a:tr>
              <a:tr h="370840">
                <a:tc>
                  <a:txBody>
                    <a:bodyPr/>
                    <a:lstStyle/>
                    <a:p>
                      <a:pPr algn="ctr"/>
                      <a:r>
                        <a:rPr lang="en-GB" dirty="0">
                          <a:solidFill>
                            <a:schemeClr val="tx1"/>
                          </a:solidFill>
                          <a:latin typeface="Arial" panose="020B0604020202020204" pitchFamily="34" charset="0"/>
                          <a:cs typeface="Arial" panose="020B0604020202020204" pitchFamily="34" charset="0"/>
                        </a:rPr>
                        <a:t>16</a:t>
                      </a:r>
                    </a:p>
                  </a:txBody>
                  <a:tcPr/>
                </a:tc>
                <a:tc>
                  <a:txBody>
                    <a:bodyPr/>
                    <a:lstStyle/>
                    <a:p>
                      <a:pPr algn="ctr"/>
                      <a:r>
                        <a:rPr lang="en-GB" dirty="0">
                          <a:solidFill>
                            <a:schemeClr val="tx1"/>
                          </a:solidFill>
                          <a:latin typeface="Arial" panose="020B0604020202020204" pitchFamily="34" charset="0"/>
                          <a:cs typeface="Arial" panose="020B0604020202020204" pitchFamily="34" charset="0"/>
                        </a:rPr>
                        <a:t>3</a:t>
                      </a:r>
                    </a:p>
                  </a:txBody>
                  <a:tcPr/>
                </a:tc>
                <a:tc>
                  <a:txBody>
                    <a:bodyPr/>
                    <a:lstStyle/>
                    <a:p>
                      <a:pPr algn="ctr"/>
                      <a:r>
                        <a:rPr lang="en-GB" dirty="0">
                          <a:solidFill>
                            <a:schemeClr val="tx1"/>
                          </a:solidFill>
                          <a:latin typeface="Arial" panose="020B0604020202020204" pitchFamily="34" charset="0"/>
                          <a:cs typeface="Arial" panose="020B0604020202020204" pitchFamily="34" charset="0"/>
                        </a:rPr>
                        <a:t>48</a:t>
                      </a:r>
                    </a:p>
                  </a:txBody>
                  <a:tcPr/>
                </a:tc>
                <a:extLst>
                  <a:ext uri="{0D108BD9-81ED-4DB2-BD59-A6C34878D82A}">
                    <a16:rowId xmlns:a16="http://schemas.microsoft.com/office/drawing/2014/main" val="4259149769"/>
                  </a:ext>
                </a:extLst>
              </a:tr>
              <a:tr h="370840">
                <a:tc>
                  <a:txBody>
                    <a:bodyPr/>
                    <a:lstStyle/>
                    <a:p>
                      <a:pPr algn="ctr"/>
                      <a:r>
                        <a:rPr lang="en-GB" dirty="0">
                          <a:solidFill>
                            <a:schemeClr val="tx1"/>
                          </a:solidFill>
                          <a:latin typeface="Arial" panose="020B0604020202020204" pitchFamily="34" charset="0"/>
                          <a:cs typeface="Arial" panose="020B0604020202020204" pitchFamily="34" charset="0"/>
                        </a:rPr>
                        <a:t>24</a:t>
                      </a:r>
                    </a:p>
                  </a:txBody>
                  <a:tcPr/>
                </a:tc>
                <a:tc>
                  <a:txBody>
                    <a:bodyPr/>
                    <a:lstStyle/>
                    <a:p>
                      <a:pPr algn="ctr"/>
                      <a:r>
                        <a:rPr lang="en-GB" dirty="0">
                          <a:solidFill>
                            <a:schemeClr val="tx1"/>
                          </a:solidFill>
                          <a:latin typeface="Arial" panose="020B0604020202020204" pitchFamily="34" charset="0"/>
                          <a:cs typeface="Arial" panose="020B0604020202020204" pitchFamily="34" charset="0"/>
                        </a:rPr>
                        <a:t>2</a:t>
                      </a:r>
                    </a:p>
                  </a:txBody>
                  <a:tcPr/>
                </a:tc>
                <a:tc>
                  <a:txBody>
                    <a:bodyPr/>
                    <a:lstStyle/>
                    <a:p>
                      <a:pPr algn="ctr"/>
                      <a:r>
                        <a:rPr lang="en-GB" dirty="0">
                          <a:solidFill>
                            <a:schemeClr val="tx1"/>
                          </a:solidFill>
                          <a:latin typeface="Arial" panose="020B0604020202020204" pitchFamily="34" charset="0"/>
                          <a:cs typeface="Arial" panose="020B0604020202020204" pitchFamily="34" charset="0"/>
                        </a:rPr>
                        <a:t>48</a:t>
                      </a:r>
                    </a:p>
                  </a:txBody>
                  <a:tcPr/>
                </a:tc>
                <a:extLst>
                  <a:ext uri="{0D108BD9-81ED-4DB2-BD59-A6C34878D82A}">
                    <a16:rowId xmlns:a16="http://schemas.microsoft.com/office/drawing/2014/main" val="2882207372"/>
                  </a:ext>
                </a:extLst>
              </a:tr>
              <a:tr h="370840">
                <a:tc>
                  <a:txBody>
                    <a:bodyPr/>
                    <a:lstStyle/>
                    <a:p>
                      <a:pPr algn="ctr"/>
                      <a:r>
                        <a:rPr lang="en-GB" dirty="0">
                          <a:solidFill>
                            <a:schemeClr val="tx1"/>
                          </a:solidFill>
                          <a:latin typeface="Arial" panose="020B0604020202020204" pitchFamily="34" charset="0"/>
                          <a:cs typeface="Arial" panose="020B0604020202020204" pitchFamily="34" charset="0"/>
                        </a:rPr>
                        <a:t>48</a:t>
                      </a:r>
                    </a:p>
                  </a:txBody>
                  <a:tcPr/>
                </a:tc>
                <a:tc>
                  <a:txBody>
                    <a:bodyPr/>
                    <a:lstStyle/>
                    <a:p>
                      <a:pPr algn="ctr"/>
                      <a:r>
                        <a:rPr lang="en-GB" dirty="0">
                          <a:solidFill>
                            <a:schemeClr val="tx1"/>
                          </a:solidFill>
                          <a:latin typeface="Arial" panose="020B0604020202020204" pitchFamily="34" charset="0"/>
                          <a:cs typeface="Arial" panose="020B0604020202020204" pitchFamily="34" charset="0"/>
                        </a:rPr>
                        <a:t>1</a:t>
                      </a:r>
                    </a:p>
                  </a:txBody>
                  <a:tcPr/>
                </a:tc>
                <a:tc>
                  <a:txBody>
                    <a:bodyPr/>
                    <a:lstStyle/>
                    <a:p>
                      <a:pPr algn="ctr"/>
                      <a:r>
                        <a:rPr lang="en-GB" dirty="0">
                          <a:solidFill>
                            <a:schemeClr val="tx1"/>
                          </a:solidFill>
                          <a:latin typeface="Arial" panose="020B0604020202020204" pitchFamily="34" charset="0"/>
                          <a:cs typeface="Arial" panose="020B0604020202020204" pitchFamily="34" charset="0"/>
                        </a:rPr>
                        <a:t>48</a:t>
                      </a:r>
                    </a:p>
                  </a:txBody>
                  <a:tcPr/>
                </a:tc>
                <a:extLst>
                  <a:ext uri="{0D108BD9-81ED-4DB2-BD59-A6C34878D82A}">
                    <a16:rowId xmlns:a16="http://schemas.microsoft.com/office/drawing/2014/main" val="3069525818"/>
                  </a:ext>
                </a:extLst>
              </a:tr>
            </a:tbl>
          </a:graphicData>
        </a:graphic>
      </p:graphicFrame>
    </p:spTree>
    <p:extLst>
      <p:ext uri="{BB962C8B-B14F-4D97-AF65-F5344CB8AC3E}">
        <p14:creationId xmlns:p14="http://schemas.microsoft.com/office/powerpoint/2010/main" val="765687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177800" y="1500808"/>
            <a:ext cx="1274195" cy="307777"/>
          </a:xfrm>
          <a:prstGeom prst="rect">
            <a:avLst/>
          </a:prstGeom>
          <a:noFill/>
        </p:spPr>
        <p:txBody>
          <a:bodyPr wrap="none" rtlCol="0">
            <a:spAutoFit/>
          </a:bodyPr>
          <a:lstStyle/>
          <a:p>
            <a:r>
              <a:rPr lang="en-GB" sz="1400" b="1" dirty="0">
                <a:latin typeface="Arial" panose="020B0604020202020204" pitchFamily="34" charset="0"/>
                <a:cs typeface="Arial" panose="020B0604020202020204" pitchFamily="34" charset="0"/>
              </a:rPr>
              <a:t>Talking time:</a:t>
            </a:r>
            <a:endParaRPr lang="en-GB" sz="1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3118D59-AA77-4E8F-A77E-839E69BA71E4}"/>
              </a:ext>
            </a:extLst>
          </p:cNvPr>
          <p:cNvSpPr txBox="1"/>
          <p:nvPr/>
        </p:nvSpPr>
        <p:spPr>
          <a:xfrm>
            <a:off x="180830" y="1808585"/>
            <a:ext cx="8785370" cy="3416320"/>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Mr Graham challenges his class,</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How would you answer this question?</a:t>
            </a:r>
          </a:p>
          <a:p>
            <a:r>
              <a:rPr lang="en-GB" dirty="0">
                <a:latin typeface="Arial" panose="020B0604020202020204" pitchFamily="34" charset="0"/>
                <a:cs typeface="Arial" panose="020B0604020202020204" pitchFamily="34" charset="0"/>
              </a:rPr>
              <a:t>Share your ideas together.</a:t>
            </a:r>
          </a:p>
        </p:txBody>
      </p:sp>
      <p:sp>
        <p:nvSpPr>
          <p:cNvPr id="2" name="Speech Bubble: Rectangle with Corners Rounded 1">
            <a:extLst>
              <a:ext uri="{FF2B5EF4-FFF2-40B4-BE49-F238E27FC236}">
                <a16:creationId xmlns:a16="http://schemas.microsoft.com/office/drawing/2014/main" id="{C4BF6876-2E6F-4D04-9D49-17C353CC695F}"/>
              </a:ext>
            </a:extLst>
          </p:cNvPr>
          <p:cNvSpPr/>
          <p:nvPr/>
        </p:nvSpPr>
        <p:spPr>
          <a:xfrm>
            <a:off x="1250576" y="2366682"/>
            <a:ext cx="4316506" cy="1452283"/>
          </a:xfrm>
          <a:prstGeom prst="wedgeRoundRectCallout">
            <a:avLst>
              <a:gd name="adj1" fmla="val -42328"/>
              <a:gd name="adj2" fmla="val 67563"/>
              <a:gd name="adj3" fmla="val 16667"/>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How can you </a:t>
            </a:r>
            <a:r>
              <a:rPr lang="en-GB" b="1" u="sng" dirty="0">
                <a:solidFill>
                  <a:schemeClr val="tx1"/>
                </a:solidFill>
                <a:latin typeface="Arial" panose="020B0604020202020204" pitchFamily="34" charset="0"/>
                <a:cs typeface="Arial" panose="020B0604020202020204" pitchFamily="34" charset="0"/>
              </a:rPr>
              <a:t>convince me</a:t>
            </a:r>
            <a:r>
              <a:rPr lang="en-GB" b="1" dirty="0">
                <a:solidFill>
                  <a:schemeClr val="tx1"/>
                </a:solidFill>
                <a:latin typeface="Arial" panose="020B0604020202020204" pitchFamily="34" charset="0"/>
                <a:cs typeface="Arial" panose="020B0604020202020204" pitchFamily="34" charset="0"/>
              </a:rPr>
              <a:t> that you have found all the possible pairs of values of an equation?</a:t>
            </a:r>
          </a:p>
        </p:txBody>
      </p:sp>
    </p:spTree>
    <p:extLst>
      <p:ext uri="{BB962C8B-B14F-4D97-AF65-F5344CB8AC3E}">
        <p14:creationId xmlns:p14="http://schemas.microsoft.com/office/powerpoint/2010/main" val="4183030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177800" y="1500808"/>
            <a:ext cx="1274195" cy="307777"/>
          </a:xfrm>
          <a:prstGeom prst="rect">
            <a:avLst/>
          </a:prstGeom>
          <a:noFill/>
        </p:spPr>
        <p:txBody>
          <a:bodyPr wrap="none" rtlCol="0">
            <a:spAutoFit/>
          </a:bodyPr>
          <a:lstStyle/>
          <a:p>
            <a:r>
              <a:rPr lang="en-GB" sz="1400" b="1" dirty="0">
                <a:latin typeface="Arial" panose="020B0604020202020204" pitchFamily="34" charset="0"/>
                <a:cs typeface="Arial" panose="020B0604020202020204" pitchFamily="34" charset="0"/>
              </a:rPr>
              <a:t>Talking time:</a:t>
            </a:r>
            <a:endParaRPr lang="en-GB" sz="1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3118D59-AA77-4E8F-A77E-839E69BA71E4}"/>
              </a:ext>
            </a:extLst>
          </p:cNvPr>
          <p:cNvSpPr txBox="1"/>
          <p:nvPr/>
        </p:nvSpPr>
        <p:spPr>
          <a:xfrm>
            <a:off x="180830" y="1808585"/>
            <a:ext cx="8785370" cy="4524315"/>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Mr Graham challenges his class,</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How would you answer this question?</a:t>
            </a:r>
          </a:p>
          <a:p>
            <a:r>
              <a:rPr lang="en-GB" dirty="0">
                <a:latin typeface="Arial" panose="020B0604020202020204" pitchFamily="34" charset="0"/>
                <a:cs typeface="Arial" panose="020B0604020202020204" pitchFamily="34" charset="0"/>
              </a:rPr>
              <a:t>Share your ideas together.</a:t>
            </a:r>
          </a:p>
          <a:p>
            <a:r>
              <a:rPr lang="en-GB" b="1" dirty="0">
                <a:solidFill>
                  <a:srgbClr val="DA2E41"/>
                </a:solidFill>
                <a:latin typeface="Arial" panose="020B0604020202020204" pitchFamily="34" charset="0"/>
                <a:cs typeface="Arial" panose="020B0604020202020204" pitchFamily="34" charset="0"/>
              </a:rPr>
              <a:t>Firstly, recording pairs of values neatly always helps (for example, in a table).</a:t>
            </a:r>
          </a:p>
          <a:p>
            <a:r>
              <a:rPr lang="en-GB" b="1" dirty="0">
                <a:solidFill>
                  <a:srgbClr val="DA2E41"/>
                </a:solidFill>
                <a:latin typeface="Arial" panose="020B0604020202020204" pitchFamily="34" charset="0"/>
                <a:cs typeface="Arial" panose="020B0604020202020204" pitchFamily="34" charset="0"/>
              </a:rPr>
              <a:t>Secondly, if we start with the smallest or largest possible value for one of the variables and then work from there, we can be sure that we have found all the possible pairs of values.</a:t>
            </a:r>
          </a:p>
        </p:txBody>
      </p:sp>
      <p:sp>
        <p:nvSpPr>
          <p:cNvPr id="2" name="Speech Bubble: Rectangle with Corners Rounded 1">
            <a:extLst>
              <a:ext uri="{FF2B5EF4-FFF2-40B4-BE49-F238E27FC236}">
                <a16:creationId xmlns:a16="http://schemas.microsoft.com/office/drawing/2014/main" id="{C4BF6876-2E6F-4D04-9D49-17C353CC695F}"/>
              </a:ext>
            </a:extLst>
          </p:cNvPr>
          <p:cNvSpPr/>
          <p:nvPr/>
        </p:nvSpPr>
        <p:spPr>
          <a:xfrm>
            <a:off x="1250576" y="2366682"/>
            <a:ext cx="4316506" cy="1452283"/>
          </a:xfrm>
          <a:prstGeom prst="wedgeRoundRectCallout">
            <a:avLst>
              <a:gd name="adj1" fmla="val -42328"/>
              <a:gd name="adj2" fmla="val 67563"/>
              <a:gd name="adj3" fmla="val 16667"/>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How can you </a:t>
            </a:r>
            <a:r>
              <a:rPr lang="en-GB" b="1" u="sng" dirty="0">
                <a:solidFill>
                  <a:schemeClr val="tx1"/>
                </a:solidFill>
                <a:latin typeface="Arial" panose="020B0604020202020204" pitchFamily="34" charset="0"/>
                <a:cs typeface="Arial" panose="020B0604020202020204" pitchFamily="34" charset="0"/>
              </a:rPr>
              <a:t>convince me</a:t>
            </a:r>
            <a:r>
              <a:rPr lang="en-GB" b="1" dirty="0">
                <a:solidFill>
                  <a:schemeClr val="tx1"/>
                </a:solidFill>
                <a:latin typeface="Arial" panose="020B0604020202020204" pitchFamily="34" charset="0"/>
                <a:cs typeface="Arial" panose="020B0604020202020204" pitchFamily="34" charset="0"/>
              </a:rPr>
              <a:t> that you have found all the possible pairs of values of an equation?</a:t>
            </a:r>
          </a:p>
        </p:txBody>
      </p:sp>
    </p:spTree>
    <p:extLst>
      <p:ext uri="{BB962C8B-B14F-4D97-AF65-F5344CB8AC3E}">
        <p14:creationId xmlns:p14="http://schemas.microsoft.com/office/powerpoint/2010/main" val="1829206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177800" y="1500808"/>
            <a:ext cx="1039067" cy="307777"/>
          </a:xfrm>
          <a:prstGeom prst="rect">
            <a:avLst/>
          </a:prstGeom>
          <a:noFill/>
        </p:spPr>
        <p:txBody>
          <a:bodyPr wrap="none" rtlCol="0">
            <a:spAutoFit/>
          </a:bodyPr>
          <a:lstStyle/>
          <a:p>
            <a:r>
              <a:rPr lang="en-GB" sz="1400" b="1" dirty="0">
                <a:latin typeface="Arial" panose="020B0604020202020204" pitchFamily="34" charset="0"/>
                <a:cs typeface="Arial" panose="020B0604020202020204" pitchFamily="34" charset="0"/>
              </a:rPr>
              <a:t>Activity 3:</a:t>
            </a:r>
            <a:endParaRPr lang="en-GB" sz="1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3118D59-AA77-4E8F-A77E-839E69BA71E4}"/>
              </a:ext>
            </a:extLst>
          </p:cNvPr>
          <p:cNvSpPr txBox="1"/>
          <p:nvPr/>
        </p:nvSpPr>
        <p:spPr>
          <a:xfrm>
            <a:off x="180830" y="1808585"/>
            <a:ext cx="8785370" cy="1107996"/>
          </a:xfrm>
          <a:prstGeom prst="rect">
            <a:avLst/>
          </a:prstGeom>
          <a:noFill/>
        </p:spPr>
        <p:txBody>
          <a:bodyPr wrap="square" rtlCol="0">
            <a:spAutoFit/>
          </a:bodyPr>
          <a:lstStyle/>
          <a:p>
            <a:r>
              <a:rPr lang="en-GB" b="1" dirty="0">
                <a:solidFill>
                  <a:srgbClr val="DA2E41"/>
                </a:solidFill>
                <a:latin typeface="Arial" panose="020B0604020202020204" pitchFamily="34" charset="0"/>
                <a:cs typeface="Arial" panose="020B0604020202020204" pitchFamily="34" charset="0"/>
              </a:rPr>
              <a:t>				</a:t>
            </a:r>
            <a:r>
              <a:rPr lang="en-GB" sz="2400" b="1" i="1" dirty="0">
                <a:latin typeface="Arial" panose="020B0604020202020204" pitchFamily="34" charset="0"/>
                <a:cs typeface="Arial" panose="020B0604020202020204" pitchFamily="34" charset="0"/>
              </a:rPr>
              <a:t>a + b </a:t>
            </a:r>
            <a:r>
              <a:rPr lang="en-GB" sz="2400" b="1" dirty="0">
                <a:latin typeface="Arial" panose="020B0604020202020204" pitchFamily="34" charset="0"/>
                <a:cs typeface="Arial" panose="020B0604020202020204" pitchFamily="34" charset="0"/>
              </a:rPr>
              <a:t>= 9</a:t>
            </a:r>
          </a:p>
          <a:p>
            <a:r>
              <a:rPr lang="en-GB" sz="2400" b="1" dirty="0">
                <a:latin typeface="Arial" panose="020B0604020202020204" pitchFamily="34" charset="0"/>
                <a:cs typeface="Arial" panose="020B0604020202020204" pitchFamily="34" charset="0"/>
              </a:rPr>
              <a:t>				</a:t>
            </a:r>
            <a:r>
              <a:rPr lang="en-GB" sz="2400" b="1" i="1" dirty="0">
                <a:latin typeface="Arial" panose="020B0604020202020204" pitchFamily="34" charset="0"/>
                <a:cs typeface="Arial" panose="020B0604020202020204" pitchFamily="34" charset="0"/>
              </a:rPr>
              <a:t>b</a:t>
            </a:r>
            <a:r>
              <a:rPr lang="en-GB" sz="2400" b="1" dirty="0">
                <a:latin typeface="Arial" panose="020B0604020202020204" pitchFamily="34" charset="0"/>
                <a:cs typeface="Arial" panose="020B0604020202020204" pitchFamily="34" charset="0"/>
              </a:rPr>
              <a:t> – c = – 3  </a:t>
            </a:r>
          </a:p>
          <a:p>
            <a:r>
              <a:rPr lang="en-GB" dirty="0">
                <a:latin typeface="Arial" panose="020B0604020202020204" pitchFamily="34" charset="0"/>
                <a:cs typeface="Arial" panose="020B0604020202020204" pitchFamily="34" charset="0"/>
              </a:rPr>
              <a:t>How many different values for </a:t>
            </a:r>
            <a:r>
              <a:rPr lang="en-GB" i="1" dirty="0">
                <a:latin typeface="Arial" panose="020B0604020202020204" pitchFamily="34" charset="0"/>
                <a:cs typeface="Arial" panose="020B0604020202020204" pitchFamily="34" charset="0"/>
              </a:rPr>
              <a:t>a</a:t>
            </a:r>
            <a:r>
              <a:rPr lang="en-GB" dirty="0">
                <a:latin typeface="Arial" panose="020B0604020202020204" pitchFamily="34" charset="0"/>
                <a:cs typeface="Arial" panose="020B0604020202020204" pitchFamily="34" charset="0"/>
              </a:rPr>
              <a:t>, </a:t>
            </a:r>
            <a:r>
              <a:rPr lang="en-GB" i="1" dirty="0">
                <a:latin typeface="Arial" panose="020B0604020202020204" pitchFamily="34" charset="0"/>
                <a:cs typeface="Arial" panose="020B0604020202020204" pitchFamily="34" charset="0"/>
              </a:rPr>
              <a:t>b</a:t>
            </a:r>
            <a:r>
              <a:rPr lang="en-GB" dirty="0">
                <a:latin typeface="Arial" panose="020B0604020202020204" pitchFamily="34" charset="0"/>
                <a:cs typeface="Arial" panose="020B0604020202020204" pitchFamily="34" charset="0"/>
              </a:rPr>
              <a:t> and </a:t>
            </a:r>
            <a:r>
              <a:rPr lang="en-GB" i="1" dirty="0">
                <a:latin typeface="Arial" panose="020B0604020202020204" pitchFamily="34" charset="0"/>
                <a:cs typeface="Arial" panose="020B0604020202020204" pitchFamily="34" charset="0"/>
              </a:rPr>
              <a:t>c</a:t>
            </a:r>
            <a:r>
              <a:rPr lang="en-GB" dirty="0">
                <a:latin typeface="Arial" panose="020B0604020202020204" pitchFamily="34" charset="0"/>
                <a:cs typeface="Arial" panose="020B0604020202020204" pitchFamily="34" charset="0"/>
              </a:rPr>
              <a:t> can you find?</a:t>
            </a:r>
          </a:p>
        </p:txBody>
      </p:sp>
    </p:spTree>
    <p:extLst>
      <p:ext uri="{BB962C8B-B14F-4D97-AF65-F5344CB8AC3E}">
        <p14:creationId xmlns:p14="http://schemas.microsoft.com/office/powerpoint/2010/main" val="2658244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177800" y="1500808"/>
            <a:ext cx="1039067" cy="307777"/>
          </a:xfrm>
          <a:prstGeom prst="rect">
            <a:avLst/>
          </a:prstGeom>
          <a:noFill/>
        </p:spPr>
        <p:txBody>
          <a:bodyPr wrap="none" rtlCol="0">
            <a:spAutoFit/>
          </a:bodyPr>
          <a:lstStyle/>
          <a:p>
            <a:r>
              <a:rPr lang="en-GB" sz="1400" b="1" dirty="0">
                <a:latin typeface="Arial" panose="020B0604020202020204" pitchFamily="34" charset="0"/>
                <a:cs typeface="Arial" panose="020B0604020202020204" pitchFamily="34" charset="0"/>
              </a:rPr>
              <a:t>Activity 3:</a:t>
            </a:r>
            <a:endParaRPr lang="en-GB" sz="1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3118D59-AA77-4E8F-A77E-839E69BA71E4}"/>
              </a:ext>
            </a:extLst>
          </p:cNvPr>
          <p:cNvSpPr txBox="1"/>
          <p:nvPr/>
        </p:nvSpPr>
        <p:spPr>
          <a:xfrm>
            <a:off x="180830" y="1808585"/>
            <a:ext cx="8785370" cy="4985980"/>
          </a:xfrm>
          <a:prstGeom prst="rect">
            <a:avLst/>
          </a:prstGeom>
          <a:noFill/>
        </p:spPr>
        <p:txBody>
          <a:bodyPr wrap="square" rtlCol="0">
            <a:spAutoFit/>
          </a:bodyPr>
          <a:lstStyle/>
          <a:p>
            <a:r>
              <a:rPr lang="en-GB" b="1" dirty="0">
                <a:solidFill>
                  <a:srgbClr val="DA2E41"/>
                </a:solidFill>
                <a:latin typeface="Arial" panose="020B0604020202020204" pitchFamily="34" charset="0"/>
                <a:cs typeface="Arial" panose="020B0604020202020204" pitchFamily="34" charset="0"/>
              </a:rPr>
              <a:t>				</a:t>
            </a:r>
            <a:r>
              <a:rPr lang="en-GB" sz="2400" b="1" i="1" dirty="0">
                <a:latin typeface="Arial" panose="020B0604020202020204" pitchFamily="34" charset="0"/>
                <a:cs typeface="Arial" panose="020B0604020202020204" pitchFamily="34" charset="0"/>
              </a:rPr>
              <a:t>a + b </a:t>
            </a:r>
            <a:r>
              <a:rPr lang="en-GB" sz="2400" b="1" dirty="0">
                <a:latin typeface="Arial" panose="020B0604020202020204" pitchFamily="34" charset="0"/>
                <a:cs typeface="Arial" panose="020B0604020202020204" pitchFamily="34" charset="0"/>
              </a:rPr>
              <a:t>= 9</a:t>
            </a:r>
          </a:p>
          <a:p>
            <a:r>
              <a:rPr lang="en-GB" sz="2400" b="1" dirty="0">
                <a:latin typeface="Arial" panose="020B0604020202020204" pitchFamily="34" charset="0"/>
                <a:cs typeface="Arial" panose="020B0604020202020204" pitchFamily="34" charset="0"/>
              </a:rPr>
              <a:t>				</a:t>
            </a:r>
            <a:r>
              <a:rPr lang="en-GB" sz="2400" b="1" i="1" dirty="0">
                <a:latin typeface="Arial" panose="020B0604020202020204" pitchFamily="34" charset="0"/>
                <a:cs typeface="Arial" panose="020B0604020202020204" pitchFamily="34" charset="0"/>
              </a:rPr>
              <a:t>b</a:t>
            </a:r>
            <a:r>
              <a:rPr lang="en-GB" sz="2400" b="1" dirty="0">
                <a:latin typeface="Arial" panose="020B0604020202020204" pitchFamily="34" charset="0"/>
                <a:cs typeface="Arial" panose="020B0604020202020204" pitchFamily="34" charset="0"/>
              </a:rPr>
              <a:t> – c = – 3  </a:t>
            </a:r>
          </a:p>
          <a:p>
            <a:r>
              <a:rPr lang="en-GB" dirty="0">
                <a:latin typeface="Arial" panose="020B0604020202020204" pitchFamily="34" charset="0"/>
                <a:cs typeface="Arial" panose="020B0604020202020204" pitchFamily="34" charset="0"/>
              </a:rPr>
              <a:t>How many different values for </a:t>
            </a:r>
            <a:r>
              <a:rPr lang="en-GB" i="1" dirty="0">
                <a:latin typeface="Arial" panose="020B0604020202020204" pitchFamily="34" charset="0"/>
                <a:cs typeface="Arial" panose="020B0604020202020204" pitchFamily="34" charset="0"/>
              </a:rPr>
              <a:t>a</a:t>
            </a:r>
            <a:r>
              <a:rPr lang="en-GB" dirty="0">
                <a:latin typeface="Arial" panose="020B0604020202020204" pitchFamily="34" charset="0"/>
                <a:cs typeface="Arial" panose="020B0604020202020204" pitchFamily="34" charset="0"/>
              </a:rPr>
              <a:t>, </a:t>
            </a:r>
            <a:r>
              <a:rPr lang="en-GB" i="1" dirty="0">
                <a:latin typeface="Arial" panose="020B0604020202020204" pitchFamily="34" charset="0"/>
                <a:cs typeface="Arial" panose="020B0604020202020204" pitchFamily="34" charset="0"/>
              </a:rPr>
              <a:t>b</a:t>
            </a:r>
            <a:r>
              <a:rPr lang="en-GB" dirty="0">
                <a:latin typeface="Arial" panose="020B0604020202020204" pitchFamily="34" charset="0"/>
                <a:cs typeface="Arial" panose="020B0604020202020204" pitchFamily="34" charset="0"/>
              </a:rPr>
              <a:t> and </a:t>
            </a:r>
            <a:r>
              <a:rPr lang="en-GB" i="1" dirty="0">
                <a:latin typeface="Arial" panose="020B0604020202020204" pitchFamily="34" charset="0"/>
                <a:cs typeface="Arial" panose="020B0604020202020204" pitchFamily="34" charset="0"/>
              </a:rPr>
              <a:t>c</a:t>
            </a:r>
            <a:r>
              <a:rPr lang="en-GB" dirty="0">
                <a:latin typeface="Arial" panose="020B0604020202020204" pitchFamily="34" charset="0"/>
                <a:cs typeface="Arial" panose="020B0604020202020204" pitchFamily="34" charset="0"/>
              </a:rPr>
              <a:t> can you find?</a:t>
            </a:r>
          </a:p>
          <a:p>
            <a:endParaRPr lang="en-GB" dirty="0">
              <a:latin typeface="Arial" panose="020B0604020202020204" pitchFamily="34" charset="0"/>
              <a:cs typeface="Arial" panose="020B0604020202020204" pitchFamily="34" charset="0"/>
            </a:endParaRPr>
          </a:p>
          <a:p>
            <a:r>
              <a:rPr lang="en-GB" b="1" dirty="0">
                <a:solidFill>
                  <a:srgbClr val="DA2E41"/>
                </a:solidFill>
                <a:latin typeface="Arial" panose="020B0604020202020204" pitchFamily="34" charset="0"/>
                <a:cs typeface="Arial" panose="020B0604020202020204" pitchFamily="34" charset="0"/>
              </a:rPr>
              <a:t>For example:</a:t>
            </a:r>
          </a:p>
          <a:p>
            <a:r>
              <a:rPr lang="en-GB" b="1" i="1" dirty="0">
                <a:solidFill>
                  <a:srgbClr val="DA2E41"/>
                </a:solidFill>
                <a:latin typeface="Arial" panose="020B0604020202020204" pitchFamily="34" charset="0"/>
                <a:cs typeface="Arial" panose="020B0604020202020204" pitchFamily="34" charset="0"/>
              </a:rPr>
              <a:t>a</a:t>
            </a:r>
            <a:r>
              <a:rPr lang="en-GB" b="1" dirty="0">
                <a:solidFill>
                  <a:srgbClr val="DA2E41"/>
                </a:solidFill>
                <a:latin typeface="Arial" panose="020B0604020202020204" pitchFamily="34" charset="0"/>
                <a:cs typeface="Arial" panose="020B0604020202020204" pitchFamily="34" charset="0"/>
              </a:rPr>
              <a:t> = 1, </a:t>
            </a:r>
            <a:r>
              <a:rPr lang="en-GB" b="1" i="1" dirty="0">
                <a:solidFill>
                  <a:srgbClr val="DA2E41"/>
                </a:solidFill>
                <a:latin typeface="Arial" panose="020B0604020202020204" pitchFamily="34" charset="0"/>
                <a:cs typeface="Arial" panose="020B0604020202020204" pitchFamily="34" charset="0"/>
              </a:rPr>
              <a:t>b</a:t>
            </a:r>
            <a:r>
              <a:rPr lang="en-GB" b="1" dirty="0">
                <a:solidFill>
                  <a:srgbClr val="DA2E41"/>
                </a:solidFill>
                <a:latin typeface="Arial" panose="020B0604020202020204" pitchFamily="34" charset="0"/>
                <a:cs typeface="Arial" panose="020B0604020202020204" pitchFamily="34" charset="0"/>
              </a:rPr>
              <a:t> = 8, </a:t>
            </a:r>
            <a:r>
              <a:rPr lang="en-GB" b="1" i="1" dirty="0">
                <a:solidFill>
                  <a:srgbClr val="DA2E41"/>
                </a:solidFill>
                <a:latin typeface="Arial" panose="020B0604020202020204" pitchFamily="34" charset="0"/>
                <a:cs typeface="Arial" panose="020B0604020202020204" pitchFamily="34" charset="0"/>
              </a:rPr>
              <a:t>c</a:t>
            </a:r>
            <a:r>
              <a:rPr lang="en-GB" b="1" dirty="0">
                <a:solidFill>
                  <a:srgbClr val="DA2E41"/>
                </a:solidFill>
                <a:latin typeface="Arial" panose="020B0604020202020204" pitchFamily="34" charset="0"/>
                <a:cs typeface="Arial" panose="020B0604020202020204" pitchFamily="34" charset="0"/>
              </a:rPr>
              <a:t> = 11</a:t>
            </a:r>
          </a:p>
          <a:p>
            <a:r>
              <a:rPr lang="en-GB" b="1" i="1" dirty="0">
                <a:solidFill>
                  <a:srgbClr val="DA2E41"/>
                </a:solidFill>
                <a:latin typeface="Arial" panose="020B0604020202020204" pitchFamily="34" charset="0"/>
                <a:cs typeface="Arial" panose="020B0604020202020204" pitchFamily="34" charset="0"/>
              </a:rPr>
              <a:t>a</a:t>
            </a:r>
            <a:r>
              <a:rPr lang="en-GB" b="1" dirty="0">
                <a:solidFill>
                  <a:srgbClr val="DA2E41"/>
                </a:solidFill>
                <a:latin typeface="Arial" panose="020B0604020202020204" pitchFamily="34" charset="0"/>
                <a:cs typeface="Arial" panose="020B0604020202020204" pitchFamily="34" charset="0"/>
              </a:rPr>
              <a:t> = 2, </a:t>
            </a:r>
            <a:r>
              <a:rPr lang="en-GB" b="1" i="1" dirty="0">
                <a:solidFill>
                  <a:srgbClr val="DA2E41"/>
                </a:solidFill>
                <a:latin typeface="Arial" panose="020B0604020202020204" pitchFamily="34" charset="0"/>
                <a:cs typeface="Arial" panose="020B0604020202020204" pitchFamily="34" charset="0"/>
              </a:rPr>
              <a:t>b</a:t>
            </a:r>
            <a:r>
              <a:rPr lang="en-GB" b="1" dirty="0">
                <a:solidFill>
                  <a:srgbClr val="DA2E41"/>
                </a:solidFill>
                <a:latin typeface="Arial" panose="020B0604020202020204" pitchFamily="34" charset="0"/>
                <a:cs typeface="Arial" panose="020B0604020202020204" pitchFamily="34" charset="0"/>
              </a:rPr>
              <a:t> = 7, </a:t>
            </a:r>
            <a:r>
              <a:rPr lang="en-GB" b="1" i="1" dirty="0">
                <a:solidFill>
                  <a:srgbClr val="DA2E41"/>
                </a:solidFill>
                <a:latin typeface="Arial" panose="020B0604020202020204" pitchFamily="34" charset="0"/>
                <a:cs typeface="Arial" panose="020B0604020202020204" pitchFamily="34" charset="0"/>
              </a:rPr>
              <a:t>c</a:t>
            </a:r>
            <a:r>
              <a:rPr lang="en-GB" b="1" dirty="0">
                <a:solidFill>
                  <a:srgbClr val="DA2E41"/>
                </a:solidFill>
                <a:latin typeface="Arial" panose="020B0604020202020204" pitchFamily="34" charset="0"/>
                <a:cs typeface="Arial" panose="020B0604020202020204" pitchFamily="34" charset="0"/>
              </a:rPr>
              <a:t> = 10</a:t>
            </a:r>
          </a:p>
          <a:p>
            <a:r>
              <a:rPr lang="en-GB" b="1" i="1" dirty="0">
                <a:solidFill>
                  <a:srgbClr val="DA2E41"/>
                </a:solidFill>
                <a:latin typeface="Arial" panose="020B0604020202020204" pitchFamily="34" charset="0"/>
                <a:cs typeface="Arial" panose="020B0604020202020204" pitchFamily="34" charset="0"/>
              </a:rPr>
              <a:t>a</a:t>
            </a:r>
            <a:r>
              <a:rPr lang="en-GB" b="1" dirty="0">
                <a:solidFill>
                  <a:srgbClr val="DA2E41"/>
                </a:solidFill>
                <a:latin typeface="Arial" panose="020B0604020202020204" pitchFamily="34" charset="0"/>
                <a:cs typeface="Arial" panose="020B0604020202020204" pitchFamily="34" charset="0"/>
              </a:rPr>
              <a:t> = 3, </a:t>
            </a:r>
            <a:r>
              <a:rPr lang="en-GB" b="1" i="1" dirty="0">
                <a:solidFill>
                  <a:srgbClr val="DA2E41"/>
                </a:solidFill>
                <a:latin typeface="Arial" panose="020B0604020202020204" pitchFamily="34" charset="0"/>
                <a:cs typeface="Arial" panose="020B0604020202020204" pitchFamily="34" charset="0"/>
              </a:rPr>
              <a:t>b</a:t>
            </a:r>
            <a:r>
              <a:rPr lang="en-GB" b="1" dirty="0">
                <a:solidFill>
                  <a:srgbClr val="DA2E41"/>
                </a:solidFill>
                <a:latin typeface="Arial" panose="020B0604020202020204" pitchFamily="34" charset="0"/>
                <a:cs typeface="Arial" panose="020B0604020202020204" pitchFamily="34" charset="0"/>
              </a:rPr>
              <a:t> = 6, </a:t>
            </a:r>
            <a:r>
              <a:rPr lang="en-GB" b="1" i="1" dirty="0">
                <a:solidFill>
                  <a:srgbClr val="DA2E41"/>
                </a:solidFill>
                <a:latin typeface="Arial" panose="020B0604020202020204" pitchFamily="34" charset="0"/>
                <a:cs typeface="Arial" panose="020B0604020202020204" pitchFamily="34" charset="0"/>
              </a:rPr>
              <a:t>c</a:t>
            </a:r>
            <a:r>
              <a:rPr lang="en-GB" b="1" dirty="0">
                <a:solidFill>
                  <a:srgbClr val="DA2E41"/>
                </a:solidFill>
                <a:latin typeface="Arial" panose="020B0604020202020204" pitchFamily="34" charset="0"/>
                <a:cs typeface="Arial" panose="020B0604020202020204" pitchFamily="34" charset="0"/>
              </a:rPr>
              <a:t> = 9</a:t>
            </a:r>
          </a:p>
          <a:p>
            <a:r>
              <a:rPr lang="en-GB" b="1" i="1" dirty="0">
                <a:solidFill>
                  <a:srgbClr val="DA2E41"/>
                </a:solidFill>
                <a:latin typeface="Arial" panose="020B0604020202020204" pitchFamily="34" charset="0"/>
                <a:cs typeface="Arial" panose="020B0604020202020204" pitchFamily="34" charset="0"/>
              </a:rPr>
              <a:t>a</a:t>
            </a:r>
            <a:r>
              <a:rPr lang="en-GB" b="1" dirty="0">
                <a:solidFill>
                  <a:srgbClr val="DA2E41"/>
                </a:solidFill>
                <a:latin typeface="Arial" panose="020B0604020202020204" pitchFamily="34" charset="0"/>
                <a:cs typeface="Arial" panose="020B0604020202020204" pitchFamily="34" charset="0"/>
              </a:rPr>
              <a:t> = 4, </a:t>
            </a:r>
            <a:r>
              <a:rPr lang="en-GB" b="1" i="1" dirty="0">
                <a:solidFill>
                  <a:srgbClr val="DA2E41"/>
                </a:solidFill>
                <a:latin typeface="Arial" panose="020B0604020202020204" pitchFamily="34" charset="0"/>
                <a:cs typeface="Arial" panose="020B0604020202020204" pitchFamily="34" charset="0"/>
              </a:rPr>
              <a:t>b</a:t>
            </a:r>
            <a:r>
              <a:rPr lang="en-GB" b="1" dirty="0">
                <a:solidFill>
                  <a:srgbClr val="DA2E41"/>
                </a:solidFill>
                <a:latin typeface="Arial" panose="020B0604020202020204" pitchFamily="34" charset="0"/>
                <a:cs typeface="Arial" panose="020B0604020202020204" pitchFamily="34" charset="0"/>
              </a:rPr>
              <a:t> = 5, </a:t>
            </a:r>
            <a:r>
              <a:rPr lang="en-GB" b="1" i="1" dirty="0">
                <a:solidFill>
                  <a:srgbClr val="DA2E41"/>
                </a:solidFill>
                <a:latin typeface="Arial" panose="020B0604020202020204" pitchFamily="34" charset="0"/>
                <a:cs typeface="Arial" panose="020B0604020202020204" pitchFamily="34" charset="0"/>
              </a:rPr>
              <a:t>c</a:t>
            </a:r>
            <a:r>
              <a:rPr lang="en-GB" b="1" dirty="0">
                <a:solidFill>
                  <a:srgbClr val="DA2E41"/>
                </a:solidFill>
                <a:latin typeface="Arial" panose="020B0604020202020204" pitchFamily="34" charset="0"/>
                <a:cs typeface="Arial" panose="020B0604020202020204" pitchFamily="34" charset="0"/>
              </a:rPr>
              <a:t> = 8</a:t>
            </a:r>
          </a:p>
          <a:p>
            <a:r>
              <a:rPr lang="en-GB" b="1" i="1" dirty="0">
                <a:solidFill>
                  <a:srgbClr val="DA2E41"/>
                </a:solidFill>
                <a:latin typeface="Arial" panose="020B0604020202020204" pitchFamily="34" charset="0"/>
                <a:cs typeface="Arial" panose="020B0604020202020204" pitchFamily="34" charset="0"/>
              </a:rPr>
              <a:t>a</a:t>
            </a:r>
            <a:r>
              <a:rPr lang="en-GB" b="1" dirty="0">
                <a:solidFill>
                  <a:srgbClr val="DA2E41"/>
                </a:solidFill>
                <a:latin typeface="Arial" panose="020B0604020202020204" pitchFamily="34" charset="0"/>
                <a:cs typeface="Arial" panose="020B0604020202020204" pitchFamily="34" charset="0"/>
              </a:rPr>
              <a:t> = 5, </a:t>
            </a:r>
            <a:r>
              <a:rPr lang="en-GB" b="1" i="1" dirty="0">
                <a:solidFill>
                  <a:srgbClr val="DA2E41"/>
                </a:solidFill>
                <a:latin typeface="Arial" panose="020B0604020202020204" pitchFamily="34" charset="0"/>
                <a:cs typeface="Arial" panose="020B0604020202020204" pitchFamily="34" charset="0"/>
              </a:rPr>
              <a:t>b</a:t>
            </a:r>
            <a:r>
              <a:rPr lang="en-GB" b="1" dirty="0">
                <a:solidFill>
                  <a:srgbClr val="DA2E41"/>
                </a:solidFill>
                <a:latin typeface="Arial" panose="020B0604020202020204" pitchFamily="34" charset="0"/>
                <a:cs typeface="Arial" panose="020B0604020202020204" pitchFamily="34" charset="0"/>
              </a:rPr>
              <a:t> = 4, </a:t>
            </a:r>
            <a:r>
              <a:rPr lang="en-GB" b="1" i="1" dirty="0">
                <a:solidFill>
                  <a:srgbClr val="DA2E41"/>
                </a:solidFill>
                <a:latin typeface="Arial" panose="020B0604020202020204" pitchFamily="34" charset="0"/>
                <a:cs typeface="Arial" panose="020B0604020202020204" pitchFamily="34" charset="0"/>
              </a:rPr>
              <a:t>c</a:t>
            </a:r>
            <a:r>
              <a:rPr lang="en-GB" b="1" dirty="0">
                <a:solidFill>
                  <a:srgbClr val="DA2E41"/>
                </a:solidFill>
                <a:latin typeface="Arial" panose="020B0604020202020204" pitchFamily="34" charset="0"/>
                <a:cs typeface="Arial" panose="020B0604020202020204" pitchFamily="34" charset="0"/>
              </a:rPr>
              <a:t> = 7</a:t>
            </a:r>
          </a:p>
          <a:p>
            <a:r>
              <a:rPr lang="en-GB" b="1" i="1" dirty="0">
                <a:solidFill>
                  <a:srgbClr val="DA2E41"/>
                </a:solidFill>
                <a:latin typeface="Arial" panose="020B0604020202020204" pitchFamily="34" charset="0"/>
                <a:cs typeface="Arial" panose="020B0604020202020204" pitchFamily="34" charset="0"/>
              </a:rPr>
              <a:t>a</a:t>
            </a:r>
            <a:r>
              <a:rPr lang="en-GB" b="1" dirty="0">
                <a:solidFill>
                  <a:srgbClr val="DA2E41"/>
                </a:solidFill>
                <a:latin typeface="Arial" panose="020B0604020202020204" pitchFamily="34" charset="0"/>
                <a:cs typeface="Arial" panose="020B0604020202020204" pitchFamily="34" charset="0"/>
              </a:rPr>
              <a:t> = 6, </a:t>
            </a:r>
            <a:r>
              <a:rPr lang="en-GB" b="1" i="1" dirty="0">
                <a:solidFill>
                  <a:srgbClr val="DA2E41"/>
                </a:solidFill>
                <a:latin typeface="Arial" panose="020B0604020202020204" pitchFamily="34" charset="0"/>
                <a:cs typeface="Arial" panose="020B0604020202020204" pitchFamily="34" charset="0"/>
              </a:rPr>
              <a:t>b</a:t>
            </a:r>
            <a:r>
              <a:rPr lang="en-GB" b="1" dirty="0">
                <a:solidFill>
                  <a:srgbClr val="DA2E41"/>
                </a:solidFill>
                <a:latin typeface="Arial" panose="020B0604020202020204" pitchFamily="34" charset="0"/>
                <a:cs typeface="Arial" panose="020B0604020202020204" pitchFamily="34" charset="0"/>
              </a:rPr>
              <a:t> = 3, </a:t>
            </a:r>
            <a:r>
              <a:rPr lang="en-GB" b="1" i="1" dirty="0">
                <a:solidFill>
                  <a:srgbClr val="DA2E41"/>
                </a:solidFill>
                <a:latin typeface="Arial" panose="020B0604020202020204" pitchFamily="34" charset="0"/>
                <a:cs typeface="Arial" panose="020B0604020202020204" pitchFamily="34" charset="0"/>
              </a:rPr>
              <a:t>c</a:t>
            </a:r>
            <a:r>
              <a:rPr lang="en-GB" b="1" dirty="0">
                <a:solidFill>
                  <a:srgbClr val="DA2E41"/>
                </a:solidFill>
                <a:latin typeface="Arial" panose="020B0604020202020204" pitchFamily="34" charset="0"/>
                <a:cs typeface="Arial" panose="020B0604020202020204" pitchFamily="34" charset="0"/>
              </a:rPr>
              <a:t> = 6</a:t>
            </a:r>
          </a:p>
          <a:p>
            <a:r>
              <a:rPr lang="en-GB" b="1" dirty="0">
                <a:solidFill>
                  <a:srgbClr val="DA2E41"/>
                </a:solidFill>
                <a:latin typeface="Arial" panose="020B0604020202020204" pitchFamily="34" charset="0"/>
                <a:cs typeface="Arial" panose="020B0604020202020204" pitchFamily="34" charset="0"/>
              </a:rPr>
              <a:t>…and so on!</a:t>
            </a:r>
          </a:p>
          <a:p>
            <a:endParaRPr lang="en-GB" b="1" dirty="0">
              <a:solidFill>
                <a:srgbClr val="DA2E41"/>
              </a:solidFill>
              <a:latin typeface="Arial" panose="020B0604020202020204" pitchFamily="34" charset="0"/>
              <a:cs typeface="Arial" panose="020B0604020202020204" pitchFamily="34" charset="0"/>
            </a:endParaRPr>
          </a:p>
          <a:p>
            <a:endParaRPr lang="en-GB" b="1" dirty="0">
              <a:solidFill>
                <a:srgbClr val="DA2E41"/>
              </a:solidFill>
              <a:latin typeface="Arial" panose="020B0604020202020204" pitchFamily="34" charset="0"/>
              <a:cs typeface="Arial" panose="020B0604020202020204" pitchFamily="34" charset="0"/>
            </a:endParaRPr>
          </a:p>
          <a:p>
            <a:endParaRPr lang="en-GB" b="1" dirty="0">
              <a:solidFill>
                <a:srgbClr val="DA2E41"/>
              </a:solidFill>
              <a:latin typeface="Arial" panose="020B0604020202020204" pitchFamily="34" charset="0"/>
              <a:cs typeface="Arial" panose="020B0604020202020204" pitchFamily="34" charset="0"/>
            </a:endParaRPr>
          </a:p>
          <a:p>
            <a:endParaRPr lang="en-GB" b="1" dirty="0">
              <a:solidFill>
                <a:srgbClr val="DA2E41"/>
              </a:solidFill>
              <a:latin typeface="Arial" panose="020B0604020202020204" pitchFamily="34" charset="0"/>
              <a:cs typeface="Arial" panose="020B0604020202020204" pitchFamily="34" charset="0"/>
            </a:endParaRPr>
          </a:p>
          <a:p>
            <a:endParaRPr lang="en-GB" b="1" dirty="0">
              <a:solidFill>
                <a:srgbClr val="DA2E4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6387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177800" y="1380565"/>
            <a:ext cx="1148071" cy="307777"/>
          </a:xfrm>
          <a:prstGeom prst="rect">
            <a:avLst/>
          </a:prstGeom>
          <a:noFill/>
        </p:spPr>
        <p:txBody>
          <a:bodyPr wrap="none" rtlCol="0">
            <a:spAutoFit/>
          </a:bodyPr>
          <a:lstStyle/>
          <a:p>
            <a:r>
              <a:rPr lang="en-GB" sz="1400" b="1" dirty="0">
                <a:solidFill>
                  <a:srgbClr val="388CDA"/>
                </a:solidFill>
                <a:latin typeface="Arial" panose="020B0604020202020204" pitchFamily="34" charset="0"/>
                <a:cs typeface="Arial" panose="020B0604020202020204" pitchFamily="34" charset="0"/>
              </a:rPr>
              <a:t>Evaluation:</a:t>
            </a:r>
            <a:endParaRPr lang="en-GB" sz="1400" dirty="0">
              <a:solidFill>
                <a:srgbClr val="388CDA"/>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B2D7E7AB-D146-4B0C-9018-D1E2F22D39D6}"/>
              </a:ext>
            </a:extLst>
          </p:cNvPr>
          <p:cNvSpPr txBox="1"/>
          <p:nvPr/>
        </p:nvSpPr>
        <p:spPr>
          <a:xfrm>
            <a:off x="150905" y="1674895"/>
            <a:ext cx="8966201" cy="4508927"/>
          </a:xfrm>
          <a:prstGeom prst="rect">
            <a:avLst/>
          </a:prstGeom>
          <a:noFill/>
        </p:spPr>
        <p:txBody>
          <a:bodyPr wrap="square" rtlCol="0">
            <a:spAutoFit/>
          </a:bodyPr>
          <a:lstStyle/>
          <a:p>
            <a:r>
              <a:rPr lang="en-GB" sz="2000" b="1" dirty="0">
                <a:solidFill>
                  <a:srgbClr val="388CDA"/>
                </a:solidFill>
                <a:latin typeface="Arial" panose="020B0604020202020204" pitchFamily="34" charset="0"/>
                <a:cs typeface="Arial" panose="020B0604020202020204" pitchFamily="34" charset="0"/>
              </a:rPr>
              <a:t>True or False?</a:t>
            </a:r>
          </a:p>
          <a:p>
            <a:endParaRPr lang="en-GB" sz="2000" dirty="0">
              <a:solidFill>
                <a:srgbClr val="388CDA"/>
              </a:solidFill>
              <a:latin typeface="Arial" panose="020B0604020202020204" pitchFamily="34" charset="0"/>
              <a:cs typeface="Arial" panose="020B0604020202020204" pitchFamily="34" charset="0"/>
            </a:endParaRPr>
          </a:p>
          <a:p>
            <a:pPr marL="457200" indent="-457200">
              <a:buAutoNum type="alphaLcParenR"/>
            </a:pPr>
            <a:r>
              <a:rPr lang="en-GB" sz="1900" dirty="0">
                <a:solidFill>
                  <a:srgbClr val="388CDA"/>
                </a:solidFill>
                <a:latin typeface="Arial" panose="020B0604020202020204" pitchFamily="34" charset="0"/>
                <a:cs typeface="Arial" panose="020B0604020202020204" pitchFamily="34" charset="0"/>
              </a:rPr>
              <a:t>If </a:t>
            </a:r>
            <a:r>
              <a:rPr lang="en-GB" sz="1900" i="1" dirty="0">
                <a:solidFill>
                  <a:srgbClr val="388CDA"/>
                </a:solidFill>
                <a:latin typeface="Arial" panose="020B0604020202020204" pitchFamily="34" charset="0"/>
                <a:cs typeface="Arial" panose="020B0604020202020204" pitchFamily="34" charset="0"/>
              </a:rPr>
              <a:t>a </a:t>
            </a:r>
            <a:r>
              <a:rPr lang="en-GB" sz="1900" dirty="0">
                <a:solidFill>
                  <a:srgbClr val="388CDA"/>
                </a:solidFill>
                <a:latin typeface="Arial" panose="020B0604020202020204" pitchFamily="34" charset="0"/>
                <a:cs typeface="Arial" panose="020B0604020202020204" pitchFamily="34" charset="0"/>
              </a:rPr>
              <a:t>+ </a:t>
            </a:r>
            <a:r>
              <a:rPr lang="en-GB" sz="1900" i="1" dirty="0">
                <a:solidFill>
                  <a:srgbClr val="388CDA"/>
                </a:solidFill>
                <a:latin typeface="Arial" panose="020B0604020202020204" pitchFamily="34" charset="0"/>
                <a:cs typeface="Arial" panose="020B0604020202020204" pitchFamily="34" charset="0"/>
              </a:rPr>
              <a:t>b</a:t>
            </a:r>
            <a:r>
              <a:rPr lang="en-GB" sz="1900" dirty="0">
                <a:solidFill>
                  <a:srgbClr val="388CDA"/>
                </a:solidFill>
                <a:latin typeface="Arial" panose="020B0604020202020204" pitchFamily="34" charset="0"/>
                <a:cs typeface="Arial" panose="020B0604020202020204" pitchFamily="34" charset="0"/>
              </a:rPr>
              <a:t> = 7 and both </a:t>
            </a:r>
            <a:r>
              <a:rPr lang="en-GB" sz="1900" i="1" dirty="0">
                <a:solidFill>
                  <a:srgbClr val="388CDA"/>
                </a:solidFill>
                <a:latin typeface="Arial" panose="020B0604020202020204" pitchFamily="34" charset="0"/>
                <a:cs typeface="Arial" panose="020B0604020202020204" pitchFamily="34" charset="0"/>
              </a:rPr>
              <a:t>a</a:t>
            </a:r>
            <a:r>
              <a:rPr lang="en-GB" sz="1900" dirty="0">
                <a:solidFill>
                  <a:srgbClr val="388CDA"/>
                </a:solidFill>
                <a:latin typeface="Arial" panose="020B0604020202020204" pitchFamily="34" charset="0"/>
                <a:cs typeface="Arial" panose="020B0604020202020204" pitchFamily="34" charset="0"/>
              </a:rPr>
              <a:t> and </a:t>
            </a:r>
            <a:r>
              <a:rPr lang="en-GB" sz="1900" i="1" dirty="0">
                <a:solidFill>
                  <a:srgbClr val="388CDA"/>
                </a:solidFill>
                <a:latin typeface="Arial" panose="020B0604020202020204" pitchFamily="34" charset="0"/>
                <a:cs typeface="Arial" panose="020B0604020202020204" pitchFamily="34" charset="0"/>
              </a:rPr>
              <a:t>b </a:t>
            </a:r>
            <a:r>
              <a:rPr lang="en-GB" sz="1900" dirty="0">
                <a:solidFill>
                  <a:srgbClr val="388CDA"/>
                </a:solidFill>
                <a:latin typeface="Arial" panose="020B0604020202020204" pitchFamily="34" charset="0"/>
                <a:cs typeface="Arial" panose="020B0604020202020204" pitchFamily="34" charset="0"/>
              </a:rPr>
              <a:t>are positive integers, then </a:t>
            </a:r>
          </a:p>
          <a:p>
            <a:r>
              <a:rPr lang="en-GB" sz="1900" dirty="0">
                <a:solidFill>
                  <a:srgbClr val="388CDA"/>
                </a:solidFill>
                <a:latin typeface="Arial" panose="020B0604020202020204" pitchFamily="34" charset="0"/>
                <a:cs typeface="Arial" panose="020B0604020202020204" pitchFamily="34" charset="0"/>
              </a:rPr>
              <a:t>	there are seven possible pairs of values that solve the </a:t>
            </a:r>
          </a:p>
          <a:p>
            <a:r>
              <a:rPr lang="en-GB" sz="1900" dirty="0">
                <a:solidFill>
                  <a:srgbClr val="388CDA"/>
                </a:solidFill>
                <a:latin typeface="Arial" panose="020B0604020202020204" pitchFamily="34" charset="0"/>
                <a:cs typeface="Arial" panose="020B0604020202020204" pitchFamily="34" charset="0"/>
              </a:rPr>
              <a:t>	equation.							</a:t>
            </a:r>
            <a:r>
              <a:rPr lang="en-GB" sz="1900" b="1" dirty="0">
                <a:solidFill>
                  <a:srgbClr val="388CDA"/>
                </a:solidFill>
                <a:latin typeface="Arial" panose="020B0604020202020204" pitchFamily="34" charset="0"/>
                <a:cs typeface="Arial" panose="020B0604020202020204" pitchFamily="34" charset="0"/>
              </a:rPr>
              <a:t> </a:t>
            </a:r>
            <a:r>
              <a:rPr lang="en-GB" sz="1900" dirty="0">
                <a:solidFill>
                  <a:srgbClr val="388CDA"/>
                </a:solidFill>
                <a:latin typeface="Arial" panose="020B0604020202020204" pitchFamily="34" charset="0"/>
                <a:cs typeface="Arial" panose="020B0604020202020204" pitchFamily="34" charset="0"/>
              </a:rPr>
              <a:t>							</a:t>
            </a:r>
            <a:r>
              <a:rPr lang="en-GB" sz="1900" b="1" dirty="0">
                <a:solidFill>
                  <a:srgbClr val="388CDA"/>
                </a:solidFill>
                <a:latin typeface="Arial" panose="020B0604020202020204" pitchFamily="34" charset="0"/>
                <a:cs typeface="Arial" panose="020B0604020202020204" pitchFamily="34" charset="0"/>
              </a:rPr>
              <a:t> </a:t>
            </a:r>
            <a:r>
              <a:rPr lang="en-GB" sz="1900" dirty="0">
                <a:solidFill>
                  <a:srgbClr val="388CDA"/>
                </a:solidFill>
                <a:latin typeface="Arial" panose="020B0604020202020204" pitchFamily="34" charset="0"/>
                <a:cs typeface="Arial" panose="020B0604020202020204" pitchFamily="34" charset="0"/>
              </a:rPr>
              <a:t>				</a:t>
            </a:r>
            <a:r>
              <a:rPr lang="en-GB" sz="1900" i="1" dirty="0">
                <a:solidFill>
                  <a:srgbClr val="388CDA"/>
                </a:solidFill>
                <a:latin typeface="Arial" panose="020B0604020202020204" pitchFamily="34" charset="0"/>
                <a:cs typeface="Arial" panose="020B0604020202020204" pitchFamily="34" charset="0"/>
              </a:rPr>
              <a:t>	</a:t>
            </a:r>
            <a:endParaRPr lang="en-GB" sz="1900" dirty="0">
              <a:solidFill>
                <a:srgbClr val="388CDA"/>
              </a:solidFill>
              <a:latin typeface="Arial" panose="020B0604020202020204" pitchFamily="34" charset="0"/>
              <a:cs typeface="Arial" panose="020B0604020202020204" pitchFamily="34" charset="0"/>
            </a:endParaRPr>
          </a:p>
          <a:p>
            <a:pPr marL="457200" indent="-457200">
              <a:buAutoNum type="alphaLcParenR" startAt="2"/>
            </a:pPr>
            <a:r>
              <a:rPr lang="en-GB" sz="1900" dirty="0">
                <a:solidFill>
                  <a:srgbClr val="388CDA"/>
                </a:solidFill>
                <a:latin typeface="Arial" panose="020B0604020202020204" pitchFamily="34" charset="0"/>
                <a:cs typeface="Arial" panose="020B0604020202020204" pitchFamily="34" charset="0"/>
              </a:rPr>
              <a:t>If the product of </a:t>
            </a:r>
            <a:r>
              <a:rPr lang="en-GB" sz="1900" i="1" dirty="0">
                <a:solidFill>
                  <a:srgbClr val="388CDA"/>
                </a:solidFill>
                <a:latin typeface="Arial" panose="020B0604020202020204" pitchFamily="34" charset="0"/>
                <a:cs typeface="Arial" panose="020B0604020202020204" pitchFamily="34" charset="0"/>
              </a:rPr>
              <a:t>x </a:t>
            </a:r>
            <a:r>
              <a:rPr lang="en-GB" sz="1900" dirty="0">
                <a:solidFill>
                  <a:srgbClr val="388CDA"/>
                </a:solidFill>
                <a:latin typeface="Arial" panose="020B0604020202020204" pitchFamily="34" charset="0"/>
                <a:cs typeface="Arial" panose="020B0604020202020204" pitchFamily="34" charset="0"/>
              </a:rPr>
              <a:t>and </a:t>
            </a:r>
            <a:r>
              <a:rPr lang="en-GB" sz="1900" i="1" dirty="0">
                <a:solidFill>
                  <a:srgbClr val="388CDA"/>
                </a:solidFill>
                <a:latin typeface="Arial" panose="020B0604020202020204" pitchFamily="34" charset="0"/>
                <a:cs typeface="Arial" panose="020B0604020202020204" pitchFamily="34" charset="0"/>
              </a:rPr>
              <a:t>y </a:t>
            </a:r>
            <a:r>
              <a:rPr lang="en-GB" sz="1900" dirty="0">
                <a:solidFill>
                  <a:srgbClr val="388CDA"/>
                </a:solidFill>
                <a:latin typeface="Arial" panose="020B0604020202020204" pitchFamily="34" charset="0"/>
                <a:cs typeface="Arial" panose="020B0604020202020204" pitchFamily="34" charset="0"/>
              </a:rPr>
              <a:t>equals 18, one possible pair of</a:t>
            </a:r>
          </a:p>
          <a:p>
            <a:r>
              <a:rPr lang="en-GB" sz="1900" dirty="0">
                <a:solidFill>
                  <a:srgbClr val="388CDA"/>
                </a:solidFill>
                <a:latin typeface="Arial" panose="020B0604020202020204" pitchFamily="34" charset="0"/>
                <a:cs typeface="Arial" panose="020B0604020202020204" pitchFamily="34" charset="0"/>
              </a:rPr>
              <a:t>	values is </a:t>
            </a:r>
            <a:r>
              <a:rPr lang="en-GB" sz="1900" i="1" dirty="0">
                <a:solidFill>
                  <a:srgbClr val="388CDA"/>
                </a:solidFill>
                <a:latin typeface="Arial" panose="020B0604020202020204" pitchFamily="34" charset="0"/>
                <a:cs typeface="Arial" panose="020B0604020202020204" pitchFamily="34" charset="0"/>
              </a:rPr>
              <a:t>x</a:t>
            </a:r>
            <a:r>
              <a:rPr lang="en-GB" sz="1900" dirty="0">
                <a:solidFill>
                  <a:srgbClr val="388CDA"/>
                </a:solidFill>
                <a:latin typeface="Arial" panose="020B0604020202020204" pitchFamily="34" charset="0"/>
                <a:cs typeface="Arial" panose="020B0604020202020204" pitchFamily="34" charset="0"/>
              </a:rPr>
              <a:t> = 16 and </a:t>
            </a:r>
            <a:r>
              <a:rPr lang="en-GB" sz="1900" i="1" dirty="0">
                <a:solidFill>
                  <a:srgbClr val="388CDA"/>
                </a:solidFill>
                <a:latin typeface="Arial" panose="020B0604020202020204" pitchFamily="34" charset="0"/>
                <a:cs typeface="Arial" panose="020B0604020202020204" pitchFamily="34" charset="0"/>
              </a:rPr>
              <a:t>y = </a:t>
            </a:r>
            <a:r>
              <a:rPr lang="en-GB" sz="1900" dirty="0">
                <a:solidFill>
                  <a:srgbClr val="388CDA"/>
                </a:solidFill>
                <a:latin typeface="Arial" panose="020B0604020202020204" pitchFamily="34" charset="0"/>
                <a:cs typeface="Arial" panose="020B0604020202020204" pitchFamily="34" charset="0"/>
              </a:rPr>
              <a:t>2.			</a:t>
            </a:r>
            <a:r>
              <a:rPr lang="en-GB" sz="1900" b="1" dirty="0">
                <a:solidFill>
                  <a:srgbClr val="388CDA"/>
                </a:solidFill>
                <a:latin typeface="Arial" panose="020B0604020202020204" pitchFamily="34" charset="0"/>
                <a:cs typeface="Arial" panose="020B0604020202020204" pitchFamily="34" charset="0"/>
              </a:rPr>
              <a:t> </a:t>
            </a:r>
            <a:r>
              <a:rPr lang="en-GB" sz="1900" dirty="0">
                <a:solidFill>
                  <a:srgbClr val="388CDA"/>
                </a:solidFill>
                <a:latin typeface="Arial" panose="020B0604020202020204" pitchFamily="34" charset="0"/>
                <a:cs typeface="Arial" panose="020B0604020202020204" pitchFamily="34" charset="0"/>
              </a:rPr>
              <a:t>						</a:t>
            </a:r>
            <a:r>
              <a:rPr lang="en-GB" sz="1900" b="1" dirty="0">
                <a:solidFill>
                  <a:srgbClr val="388CDA"/>
                </a:solidFill>
                <a:latin typeface="Arial" panose="020B0604020202020204" pitchFamily="34" charset="0"/>
                <a:cs typeface="Arial" panose="020B0604020202020204" pitchFamily="34" charset="0"/>
              </a:rPr>
              <a:t> </a:t>
            </a:r>
            <a:endParaRPr lang="en-GB" sz="1900" i="1" dirty="0">
              <a:solidFill>
                <a:srgbClr val="388CDA"/>
              </a:solidFill>
              <a:latin typeface="Arial" panose="020B0604020202020204" pitchFamily="34" charset="0"/>
              <a:cs typeface="Arial" panose="020B0604020202020204" pitchFamily="34" charset="0"/>
            </a:endParaRPr>
          </a:p>
          <a:p>
            <a:r>
              <a:rPr lang="en-GB" sz="1900" i="1" dirty="0">
                <a:solidFill>
                  <a:srgbClr val="388CDA"/>
                </a:solidFill>
                <a:latin typeface="Arial" panose="020B0604020202020204" pitchFamily="34" charset="0"/>
                <a:cs typeface="Arial" panose="020B0604020202020204" pitchFamily="34" charset="0"/>
              </a:rPr>
              <a:t>		</a:t>
            </a:r>
            <a:endParaRPr lang="en-GB" sz="1900" dirty="0">
              <a:solidFill>
                <a:srgbClr val="388CDA"/>
              </a:solidFill>
              <a:latin typeface="Arial" panose="020B0604020202020204" pitchFamily="34" charset="0"/>
              <a:cs typeface="Arial" panose="020B0604020202020204" pitchFamily="34" charset="0"/>
            </a:endParaRPr>
          </a:p>
          <a:p>
            <a:pPr marL="457200" indent="-457200" algn="just">
              <a:buAutoNum type="alphaLcParenR" startAt="3"/>
            </a:pPr>
            <a:r>
              <a:rPr lang="en-GB" sz="1900" dirty="0">
                <a:solidFill>
                  <a:srgbClr val="388CDA"/>
                </a:solidFill>
                <a:latin typeface="Arial" panose="020B0604020202020204" pitchFamily="34" charset="0"/>
                <a:cs typeface="Arial" panose="020B0604020202020204" pitchFamily="34" charset="0"/>
              </a:rPr>
              <a:t>There is only one possible answer to the equation </a:t>
            </a:r>
            <a:r>
              <a:rPr lang="en-GB" sz="1900" i="1" dirty="0">
                <a:solidFill>
                  <a:srgbClr val="388CDA"/>
                </a:solidFill>
                <a:latin typeface="Arial" panose="020B0604020202020204" pitchFamily="34" charset="0"/>
                <a:cs typeface="Arial" panose="020B0604020202020204" pitchFamily="34" charset="0"/>
              </a:rPr>
              <a:t>b – c</a:t>
            </a:r>
            <a:r>
              <a:rPr lang="en-GB" sz="1900" dirty="0">
                <a:solidFill>
                  <a:srgbClr val="388CDA"/>
                </a:solidFill>
                <a:latin typeface="Arial" panose="020B0604020202020204" pitchFamily="34" charset="0"/>
                <a:cs typeface="Arial" panose="020B0604020202020204" pitchFamily="34" charset="0"/>
              </a:rPr>
              <a:t> = 3.		</a:t>
            </a:r>
            <a:r>
              <a:rPr lang="en-GB" sz="1900" b="1" dirty="0">
                <a:solidFill>
                  <a:srgbClr val="388CDA"/>
                </a:solidFill>
                <a:latin typeface="Arial" panose="020B0604020202020204" pitchFamily="34" charset="0"/>
                <a:cs typeface="Arial" panose="020B0604020202020204" pitchFamily="34" charset="0"/>
              </a:rPr>
              <a:t> </a:t>
            </a:r>
          </a:p>
          <a:p>
            <a:pPr algn="just"/>
            <a:r>
              <a:rPr lang="en-GB" sz="1900" dirty="0">
                <a:solidFill>
                  <a:srgbClr val="388CDA"/>
                </a:solidFill>
                <a:latin typeface="Arial" panose="020B0604020202020204" pitchFamily="34" charset="0"/>
                <a:cs typeface="Arial" panose="020B0604020202020204" pitchFamily="34" charset="0"/>
              </a:rPr>
              <a:t>								</a:t>
            </a:r>
            <a:r>
              <a:rPr lang="en-GB" sz="1900" b="1" dirty="0">
                <a:solidFill>
                  <a:srgbClr val="388CDA"/>
                </a:solidFill>
                <a:latin typeface="Arial" panose="020B0604020202020204" pitchFamily="34" charset="0"/>
                <a:cs typeface="Arial" panose="020B0604020202020204" pitchFamily="34" charset="0"/>
              </a:rPr>
              <a:t> </a:t>
            </a:r>
            <a:endParaRPr lang="en-GB" sz="1900" dirty="0">
              <a:solidFill>
                <a:srgbClr val="388CDA"/>
              </a:solidFill>
              <a:latin typeface="Arial" panose="020B0604020202020204" pitchFamily="34" charset="0"/>
              <a:cs typeface="Arial" panose="020B0604020202020204" pitchFamily="34" charset="0"/>
            </a:endParaRPr>
          </a:p>
          <a:p>
            <a:pPr marL="457200" indent="-457200">
              <a:buAutoNum type="alphaLcParenR" startAt="4"/>
            </a:pPr>
            <a:r>
              <a:rPr lang="en-GB" sz="1900" dirty="0">
                <a:solidFill>
                  <a:srgbClr val="388CDA"/>
                </a:solidFill>
                <a:latin typeface="Arial" panose="020B0604020202020204" pitchFamily="34" charset="0"/>
                <a:cs typeface="Arial" panose="020B0604020202020204" pitchFamily="34" charset="0"/>
              </a:rPr>
              <a:t>If </a:t>
            </a:r>
            <a:r>
              <a:rPr lang="en-GB" sz="1900" i="1" dirty="0">
                <a:solidFill>
                  <a:srgbClr val="388CDA"/>
                </a:solidFill>
                <a:latin typeface="Arial" panose="020B0604020202020204" pitchFamily="34" charset="0"/>
                <a:cs typeface="Arial" panose="020B0604020202020204" pitchFamily="34" charset="0"/>
              </a:rPr>
              <a:t>x – y = </a:t>
            </a:r>
            <a:r>
              <a:rPr lang="en-GB" sz="1900" dirty="0">
                <a:solidFill>
                  <a:srgbClr val="388CDA"/>
                </a:solidFill>
                <a:latin typeface="Arial" panose="020B0604020202020204" pitchFamily="34" charset="0"/>
                <a:cs typeface="Arial" panose="020B0604020202020204" pitchFamily="34" charset="0"/>
              </a:rPr>
              <a:t>10, the value for </a:t>
            </a:r>
            <a:r>
              <a:rPr lang="en-GB" sz="1900" i="1" dirty="0">
                <a:solidFill>
                  <a:srgbClr val="388CDA"/>
                </a:solidFill>
                <a:latin typeface="Arial" panose="020B0604020202020204" pitchFamily="34" charset="0"/>
                <a:cs typeface="Arial" panose="020B0604020202020204" pitchFamily="34" charset="0"/>
              </a:rPr>
              <a:t>x</a:t>
            </a:r>
            <a:r>
              <a:rPr lang="en-GB" sz="1900" dirty="0">
                <a:solidFill>
                  <a:srgbClr val="388CDA"/>
                </a:solidFill>
                <a:latin typeface="Arial" panose="020B0604020202020204" pitchFamily="34" charset="0"/>
                <a:cs typeface="Arial" panose="020B0604020202020204" pitchFamily="34" charset="0"/>
              </a:rPr>
              <a:t> will be 10 more than the value for </a:t>
            </a:r>
            <a:r>
              <a:rPr lang="en-GB" sz="1900" i="1" dirty="0">
                <a:solidFill>
                  <a:srgbClr val="388CDA"/>
                </a:solidFill>
                <a:latin typeface="Arial" panose="020B0604020202020204" pitchFamily="34" charset="0"/>
                <a:cs typeface="Arial" panose="020B0604020202020204" pitchFamily="34" charset="0"/>
              </a:rPr>
              <a:t>y</a:t>
            </a:r>
            <a:r>
              <a:rPr lang="en-GB" sz="1900" dirty="0">
                <a:solidFill>
                  <a:srgbClr val="388CDA"/>
                </a:solidFill>
                <a:latin typeface="Arial" panose="020B0604020202020204" pitchFamily="34" charset="0"/>
                <a:cs typeface="Arial" panose="020B0604020202020204" pitchFamily="34" charset="0"/>
              </a:rPr>
              <a:t>.		</a:t>
            </a:r>
            <a:r>
              <a:rPr lang="en-GB" sz="1900" b="1" dirty="0">
                <a:solidFill>
                  <a:srgbClr val="388CDA"/>
                </a:solidFill>
                <a:latin typeface="Arial" panose="020B0604020202020204" pitchFamily="34" charset="0"/>
                <a:cs typeface="Arial" panose="020B0604020202020204" pitchFamily="34" charset="0"/>
              </a:rPr>
              <a:t> </a:t>
            </a:r>
          </a:p>
          <a:p>
            <a:endParaRPr lang="en-GB" sz="1900" b="1" i="1" dirty="0">
              <a:solidFill>
                <a:srgbClr val="388CDA"/>
              </a:solidFill>
              <a:latin typeface="Arial" panose="020B0604020202020204" pitchFamily="34" charset="0"/>
              <a:cs typeface="Arial" panose="020B0604020202020204" pitchFamily="34" charset="0"/>
            </a:endParaRPr>
          </a:p>
          <a:p>
            <a:pPr marL="457200" indent="-457200">
              <a:buAutoNum type="alphaLcParenR" startAt="5"/>
            </a:pPr>
            <a:r>
              <a:rPr lang="en-GB" sz="1900" dirty="0">
                <a:solidFill>
                  <a:srgbClr val="388CDA"/>
                </a:solidFill>
                <a:latin typeface="Arial" panose="020B0604020202020204" pitchFamily="34" charset="0"/>
                <a:cs typeface="Arial" panose="020B0604020202020204" pitchFamily="34" charset="0"/>
              </a:rPr>
              <a:t>If the sum of </a:t>
            </a:r>
            <a:r>
              <a:rPr lang="en-GB" sz="1900" i="1" dirty="0">
                <a:solidFill>
                  <a:srgbClr val="388CDA"/>
                </a:solidFill>
                <a:latin typeface="Arial" panose="020B0604020202020204" pitchFamily="34" charset="0"/>
                <a:cs typeface="Arial" panose="020B0604020202020204" pitchFamily="34" charset="0"/>
              </a:rPr>
              <a:t>a</a:t>
            </a:r>
            <a:r>
              <a:rPr lang="en-GB" sz="1900" dirty="0">
                <a:solidFill>
                  <a:srgbClr val="388CDA"/>
                </a:solidFill>
                <a:latin typeface="Arial" panose="020B0604020202020204" pitchFamily="34" charset="0"/>
                <a:cs typeface="Arial" panose="020B0604020202020204" pitchFamily="34" charset="0"/>
              </a:rPr>
              <a:t> and </a:t>
            </a:r>
            <a:r>
              <a:rPr lang="en-GB" sz="1900" i="1" dirty="0">
                <a:solidFill>
                  <a:srgbClr val="388CDA"/>
                </a:solidFill>
                <a:latin typeface="Arial" panose="020B0604020202020204" pitchFamily="34" charset="0"/>
                <a:cs typeface="Arial" panose="020B0604020202020204" pitchFamily="34" charset="0"/>
              </a:rPr>
              <a:t>b</a:t>
            </a:r>
            <a:r>
              <a:rPr lang="en-GB" sz="1900" dirty="0">
                <a:solidFill>
                  <a:srgbClr val="388CDA"/>
                </a:solidFill>
                <a:latin typeface="Arial" panose="020B0604020202020204" pitchFamily="34" charset="0"/>
                <a:cs typeface="Arial" panose="020B0604020202020204" pitchFamily="34" charset="0"/>
              </a:rPr>
              <a:t> equals 25, one possible pair of values is </a:t>
            </a:r>
            <a:r>
              <a:rPr lang="en-GB" sz="1900" i="1" dirty="0">
                <a:solidFill>
                  <a:srgbClr val="388CDA"/>
                </a:solidFill>
                <a:latin typeface="Arial" panose="020B0604020202020204" pitchFamily="34" charset="0"/>
                <a:cs typeface="Arial" panose="020B0604020202020204" pitchFamily="34" charset="0"/>
              </a:rPr>
              <a:t>a</a:t>
            </a:r>
            <a:r>
              <a:rPr lang="en-GB" sz="1900" dirty="0">
                <a:solidFill>
                  <a:srgbClr val="388CDA"/>
                </a:solidFill>
                <a:latin typeface="Arial" panose="020B0604020202020204" pitchFamily="34" charset="0"/>
                <a:cs typeface="Arial" panose="020B0604020202020204" pitchFamily="34" charset="0"/>
              </a:rPr>
              <a:t> = 5 and</a:t>
            </a:r>
          </a:p>
          <a:p>
            <a:r>
              <a:rPr lang="en-GB" sz="1900" dirty="0">
                <a:solidFill>
                  <a:srgbClr val="388CDA"/>
                </a:solidFill>
                <a:latin typeface="Arial" panose="020B0604020202020204" pitchFamily="34" charset="0"/>
                <a:cs typeface="Arial" panose="020B0604020202020204" pitchFamily="34" charset="0"/>
              </a:rPr>
              <a:t>	</a:t>
            </a:r>
            <a:r>
              <a:rPr lang="en-GB" sz="1900" i="1" dirty="0">
                <a:solidFill>
                  <a:srgbClr val="388CDA"/>
                </a:solidFill>
                <a:latin typeface="Arial" panose="020B0604020202020204" pitchFamily="34" charset="0"/>
                <a:cs typeface="Arial" panose="020B0604020202020204" pitchFamily="34" charset="0"/>
              </a:rPr>
              <a:t>b</a:t>
            </a:r>
            <a:r>
              <a:rPr lang="en-GB" sz="1900" dirty="0">
                <a:solidFill>
                  <a:srgbClr val="388CDA"/>
                </a:solidFill>
                <a:latin typeface="Arial" panose="020B0604020202020204" pitchFamily="34" charset="0"/>
                <a:cs typeface="Arial" panose="020B0604020202020204" pitchFamily="34" charset="0"/>
              </a:rPr>
              <a:t> = 5 because 5 x 5 = 25.				</a:t>
            </a:r>
            <a:r>
              <a:rPr lang="en-GB" sz="1900" b="1" dirty="0">
                <a:solidFill>
                  <a:srgbClr val="388CDA"/>
                </a:solidFill>
                <a:latin typeface="Arial" panose="020B0604020202020204" pitchFamily="34" charset="0"/>
                <a:cs typeface="Arial" panose="020B0604020202020204" pitchFamily="34" charset="0"/>
              </a:rPr>
              <a:t> </a:t>
            </a:r>
            <a:endParaRPr lang="en-GB" sz="2000" dirty="0">
              <a:solidFill>
                <a:srgbClr val="388CDA"/>
              </a:solidFill>
              <a:latin typeface="Arial" panose="020B0604020202020204" pitchFamily="34" charset="0"/>
              <a:cs typeface="Arial" panose="020B0604020202020204" pitchFamily="34" charset="0"/>
            </a:endParaRPr>
          </a:p>
        </p:txBody>
      </p:sp>
      <p:graphicFrame>
        <p:nvGraphicFramePr>
          <p:cNvPr id="7" name="Table 6">
            <a:extLst>
              <a:ext uri="{FF2B5EF4-FFF2-40B4-BE49-F238E27FC236}">
                <a16:creationId xmlns:a16="http://schemas.microsoft.com/office/drawing/2014/main" id="{7B4B22E4-E82E-40FC-86D1-E6ED9F17605B}"/>
              </a:ext>
            </a:extLst>
          </p:cNvPr>
          <p:cNvGraphicFramePr>
            <a:graphicFrameLocks noGrp="1"/>
          </p:cNvGraphicFramePr>
          <p:nvPr>
            <p:extLst>
              <p:ext uri="{D42A27DB-BD31-4B8C-83A1-F6EECF244321}">
                <p14:modId xmlns:p14="http://schemas.microsoft.com/office/powerpoint/2010/main" val="241969931"/>
              </p:ext>
            </p:extLst>
          </p:nvPr>
        </p:nvGraphicFramePr>
        <p:xfrm>
          <a:off x="6815667" y="1366897"/>
          <a:ext cx="2006600" cy="1209036"/>
        </p:xfrm>
        <a:graphic>
          <a:graphicData uri="http://schemas.openxmlformats.org/drawingml/2006/table">
            <a:tbl>
              <a:tblPr firstRow="1" bandRow="1">
                <a:tableStyleId>{5940675A-B579-460E-94D1-54222C63F5DA}</a:tableStyleId>
              </a:tblPr>
              <a:tblGrid>
                <a:gridCol w="2006600">
                  <a:extLst>
                    <a:ext uri="{9D8B030D-6E8A-4147-A177-3AD203B41FA5}">
                      <a16:colId xmlns:a16="http://schemas.microsoft.com/office/drawing/2014/main" val="2783366662"/>
                    </a:ext>
                  </a:extLst>
                </a:gridCol>
              </a:tblGrid>
              <a:tr h="1209036">
                <a:tc>
                  <a:txBody>
                    <a:bodyPr/>
                    <a:lstStyle/>
                    <a:p>
                      <a:pPr algn="l">
                        <a:buNone/>
                      </a:pPr>
                      <a:r>
                        <a:rPr lang="en-US" sz="1600" b="1" dirty="0">
                          <a:latin typeface="Arial" panose="020B0604020202020204" pitchFamily="34" charset="0"/>
                          <a:ea typeface="Open Sans" panose="020B0606030504020204" pitchFamily="34" charset="0"/>
                          <a:cs typeface="Arial" panose="020B0604020202020204" pitchFamily="34" charset="0"/>
                        </a:rPr>
                        <a:t>Success Criteria:</a:t>
                      </a:r>
                    </a:p>
                    <a:p>
                      <a:pPr algn="l">
                        <a:buNone/>
                      </a:pPr>
                      <a:endParaRPr lang="en-US" sz="800" b="1" dirty="0">
                        <a:latin typeface="Arial" panose="020B0604020202020204" pitchFamily="34" charset="0"/>
                        <a:ea typeface="Open Sans" panose="020B0606030504020204" pitchFamily="34" charset="0"/>
                        <a:cs typeface="Arial" panose="020B0604020202020204" pitchFamily="34" charset="0"/>
                      </a:endParaRPr>
                    </a:p>
                    <a:p>
                      <a:pPr marL="285750" lvl="0" indent="-285750" algn="l">
                        <a:buFont typeface="Wingdings" panose="05000000000000000000" pitchFamily="2" charset="2"/>
                        <a:buChar char="q"/>
                      </a:pPr>
                      <a:r>
                        <a:rPr lang="en-US" sz="1400" b="0" i="0" kern="1200" dirty="0">
                          <a:solidFill>
                            <a:schemeClr val="tx1"/>
                          </a:solidFill>
                          <a:effectLst/>
                          <a:latin typeface="Arial" panose="020B0604020202020204" pitchFamily="34" charset="0"/>
                          <a:ea typeface="+mn-ea"/>
                          <a:cs typeface="Arial" panose="020B0604020202020204" pitchFamily="34" charset="0"/>
                        </a:rPr>
                        <a:t>I can work out the possible values of a pair of variables</a:t>
                      </a:r>
                      <a:endParaRPr lang="en-US" sz="1400" b="0" dirty="0">
                        <a:latin typeface="Arial" panose="020B0604020202020204" pitchFamily="34" charset="0"/>
                        <a:ea typeface="Open Sans" panose="020B0606030504020204" pitchFamily="34" charset="0"/>
                        <a:cs typeface="Arial" panose="020B0604020202020204" pitchFamily="34" charset="0"/>
                      </a:endParaRPr>
                    </a:p>
                  </a:txBody>
                  <a:tcPr>
                    <a:solidFill>
                      <a:srgbClr val="ECEEF1"/>
                    </a:solidFill>
                  </a:tcPr>
                </a:tc>
                <a:extLst>
                  <a:ext uri="{0D108BD9-81ED-4DB2-BD59-A6C34878D82A}">
                    <a16:rowId xmlns:a16="http://schemas.microsoft.com/office/drawing/2014/main" val="3456085870"/>
                  </a:ext>
                </a:extLst>
              </a:tr>
            </a:tbl>
          </a:graphicData>
        </a:graphic>
      </p:graphicFrame>
    </p:spTree>
    <p:extLst>
      <p:ext uri="{BB962C8B-B14F-4D97-AF65-F5344CB8AC3E}">
        <p14:creationId xmlns:p14="http://schemas.microsoft.com/office/powerpoint/2010/main" val="281725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3769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177800" y="1380565"/>
            <a:ext cx="1148071" cy="307777"/>
          </a:xfrm>
          <a:prstGeom prst="rect">
            <a:avLst/>
          </a:prstGeom>
          <a:noFill/>
        </p:spPr>
        <p:txBody>
          <a:bodyPr wrap="none" rtlCol="0">
            <a:spAutoFit/>
          </a:bodyPr>
          <a:lstStyle/>
          <a:p>
            <a:r>
              <a:rPr lang="en-GB" sz="1400" b="1" dirty="0">
                <a:solidFill>
                  <a:srgbClr val="388CDA"/>
                </a:solidFill>
                <a:latin typeface="Arial" panose="020B0604020202020204" pitchFamily="34" charset="0"/>
                <a:cs typeface="Arial" panose="020B0604020202020204" pitchFamily="34" charset="0"/>
              </a:rPr>
              <a:t>Evaluation:</a:t>
            </a:r>
            <a:endParaRPr lang="en-GB" sz="1400" dirty="0">
              <a:solidFill>
                <a:srgbClr val="388CDA"/>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B2D7E7AB-D146-4B0C-9018-D1E2F22D39D6}"/>
              </a:ext>
            </a:extLst>
          </p:cNvPr>
          <p:cNvSpPr txBox="1"/>
          <p:nvPr/>
        </p:nvSpPr>
        <p:spPr>
          <a:xfrm>
            <a:off x="150905" y="1674895"/>
            <a:ext cx="8966201" cy="4508927"/>
          </a:xfrm>
          <a:prstGeom prst="rect">
            <a:avLst/>
          </a:prstGeom>
          <a:noFill/>
        </p:spPr>
        <p:txBody>
          <a:bodyPr wrap="square" rtlCol="0">
            <a:spAutoFit/>
          </a:bodyPr>
          <a:lstStyle/>
          <a:p>
            <a:r>
              <a:rPr lang="en-GB" sz="2000" b="1" dirty="0">
                <a:solidFill>
                  <a:srgbClr val="388CDA"/>
                </a:solidFill>
                <a:latin typeface="Arial" panose="020B0604020202020204" pitchFamily="34" charset="0"/>
                <a:cs typeface="Arial" panose="020B0604020202020204" pitchFamily="34" charset="0"/>
              </a:rPr>
              <a:t>True or False?</a:t>
            </a:r>
          </a:p>
          <a:p>
            <a:endParaRPr lang="en-GB" sz="2000" dirty="0">
              <a:solidFill>
                <a:srgbClr val="388CDA"/>
              </a:solidFill>
              <a:latin typeface="Arial" panose="020B0604020202020204" pitchFamily="34" charset="0"/>
              <a:cs typeface="Arial" panose="020B0604020202020204" pitchFamily="34" charset="0"/>
            </a:endParaRPr>
          </a:p>
          <a:p>
            <a:pPr marL="457200" indent="-457200">
              <a:buAutoNum type="alphaLcParenR"/>
            </a:pPr>
            <a:r>
              <a:rPr lang="en-GB" sz="1900" dirty="0">
                <a:solidFill>
                  <a:srgbClr val="388CDA"/>
                </a:solidFill>
                <a:latin typeface="Arial" panose="020B0604020202020204" pitchFamily="34" charset="0"/>
                <a:cs typeface="Arial" panose="020B0604020202020204" pitchFamily="34" charset="0"/>
              </a:rPr>
              <a:t>If </a:t>
            </a:r>
            <a:r>
              <a:rPr lang="en-GB" sz="1900" i="1" dirty="0">
                <a:solidFill>
                  <a:srgbClr val="388CDA"/>
                </a:solidFill>
                <a:latin typeface="Arial" panose="020B0604020202020204" pitchFamily="34" charset="0"/>
                <a:cs typeface="Arial" panose="020B0604020202020204" pitchFamily="34" charset="0"/>
              </a:rPr>
              <a:t>a </a:t>
            </a:r>
            <a:r>
              <a:rPr lang="en-GB" sz="1900" dirty="0">
                <a:solidFill>
                  <a:srgbClr val="388CDA"/>
                </a:solidFill>
                <a:latin typeface="Arial" panose="020B0604020202020204" pitchFamily="34" charset="0"/>
                <a:cs typeface="Arial" panose="020B0604020202020204" pitchFamily="34" charset="0"/>
              </a:rPr>
              <a:t>+ </a:t>
            </a:r>
            <a:r>
              <a:rPr lang="en-GB" sz="1900" i="1" dirty="0">
                <a:solidFill>
                  <a:srgbClr val="388CDA"/>
                </a:solidFill>
                <a:latin typeface="Arial" panose="020B0604020202020204" pitchFamily="34" charset="0"/>
                <a:cs typeface="Arial" panose="020B0604020202020204" pitchFamily="34" charset="0"/>
              </a:rPr>
              <a:t>b</a:t>
            </a:r>
            <a:r>
              <a:rPr lang="en-GB" sz="1900" dirty="0">
                <a:solidFill>
                  <a:srgbClr val="388CDA"/>
                </a:solidFill>
                <a:latin typeface="Arial" panose="020B0604020202020204" pitchFamily="34" charset="0"/>
                <a:cs typeface="Arial" panose="020B0604020202020204" pitchFamily="34" charset="0"/>
              </a:rPr>
              <a:t> = 7 and both </a:t>
            </a:r>
            <a:r>
              <a:rPr lang="en-GB" sz="1900" i="1" dirty="0">
                <a:solidFill>
                  <a:srgbClr val="388CDA"/>
                </a:solidFill>
                <a:latin typeface="Arial" panose="020B0604020202020204" pitchFamily="34" charset="0"/>
                <a:cs typeface="Arial" panose="020B0604020202020204" pitchFamily="34" charset="0"/>
              </a:rPr>
              <a:t>a</a:t>
            </a:r>
            <a:r>
              <a:rPr lang="en-GB" sz="1900" dirty="0">
                <a:solidFill>
                  <a:srgbClr val="388CDA"/>
                </a:solidFill>
                <a:latin typeface="Arial" panose="020B0604020202020204" pitchFamily="34" charset="0"/>
                <a:cs typeface="Arial" panose="020B0604020202020204" pitchFamily="34" charset="0"/>
              </a:rPr>
              <a:t> and </a:t>
            </a:r>
            <a:r>
              <a:rPr lang="en-GB" sz="1900" i="1" dirty="0">
                <a:solidFill>
                  <a:srgbClr val="388CDA"/>
                </a:solidFill>
                <a:latin typeface="Arial" panose="020B0604020202020204" pitchFamily="34" charset="0"/>
                <a:cs typeface="Arial" panose="020B0604020202020204" pitchFamily="34" charset="0"/>
              </a:rPr>
              <a:t>b </a:t>
            </a:r>
            <a:r>
              <a:rPr lang="en-GB" sz="1900" dirty="0">
                <a:solidFill>
                  <a:srgbClr val="388CDA"/>
                </a:solidFill>
                <a:latin typeface="Arial" panose="020B0604020202020204" pitchFamily="34" charset="0"/>
                <a:cs typeface="Arial" panose="020B0604020202020204" pitchFamily="34" charset="0"/>
              </a:rPr>
              <a:t>are positive integers, then </a:t>
            </a:r>
          </a:p>
          <a:p>
            <a:r>
              <a:rPr lang="en-GB" sz="1900" dirty="0">
                <a:solidFill>
                  <a:srgbClr val="388CDA"/>
                </a:solidFill>
                <a:latin typeface="Arial" panose="020B0604020202020204" pitchFamily="34" charset="0"/>
                <a:cs typeface="Arial" panose="020B0604020202020204" pitchFamily="34" charset="0"/>
              </a:rPr>
              <a:t>	there are seven possible pairs of values that solve the </a:t>
            </a:r>
          </a:p>
          <a:p>
            <a:r>
              <a:rPr lang="en-GB" sz="1900" dirty="0">
                <a:solidFill>
                  <a:srgbClr val="388CDA"/>
                </a:solidFill>
                <a:latin typeface="Arial" panose="020B0604020202020204" pitchFamily="34" charset="0"/>
                <a:cs typeface="Arial" panose="020B0604020202020204" pitchFamily="34" charset="0"/>
              </a:rPr>
              <a:t>	equation.							</a:t>
            </a:r>
            <a:r>
              <a:rPr lang="en-GB" sz="1900" b="1" dirty="0">
                <a:solidFill>
                  <a:srgbClr val="388CDA"/>
                </a:solidFill>
                <a:latin typeface="Arial" panose="020B0604020202020204" pitchFamily="34" charset="0"/>
                <a:cs typeface="Arial" panose="020B0604020202020204" pitchFamily="34" charset="0"/>
              </a:rPr>
              <a:t>TRUE</a:t>
            </a:r>
            <a:r>
              <a:rPr lang="en-GB" sz="1900" dirty="0">
                <a:solidFill>
                  <a:srgbClr val="388CDA"/>
                </a:solidFill>
                <a:latin typeface="Arial" panose="020B0604020202020204" pitchFamily="34" charset="0"/>
                <a:cs typeface="Arial" panose="020B0604020202020204" pitchFamily="34" charset="0"/>
              </a:rPr>
              <a:t>							</a:t>
            </a:r>
            <a:r>
              <a:rPr lang="en-GB" sz="1900" b="1" dirty="0">
                <a:solidFill>
                  <a:srgbClr val="388CDA"/>
                </a:solidFill>
                <a:latin typeface="Arial" panose="020B0604020202020204" pitchFamily="34" charset="0"/>
                <a:cs typeface="Arial" panose="020B0604020202020204" pitchFamily="34" charset="0"/>
              </a:rPr>
              <a:t> </a:t>
            </a:r>
            <a:r>
              <a:rPr lang="en-GB" sz="1900" dirty="0">
                <a:solidFill>
                  <a:srgbClr val="388CDA"/>
                </a:solidFill>
                <a:latin typeface="Arial" panose="020B0604020202020204" pitchFamily="34" charset="0"/>
                <a:cs typeface="Arial" panose="020B0604020202020204" pitchFamily="34" charset="0"/>
              </a:rPr>
              <a:t>				</a:t>
            </a:r>
            <a:r>
              <a:rPr lang="en-GB" sz="1900" i="1" dirty="0">
                <a:solidFill>
                  <a:srgbClr val="388CDA"/>
                </a:solidFill>
                <a:latin typeface="Arial" panose="020B0604020202020204" pitchFamily="34" charset="0"/>
                <a:cs typeface="Arial" panose="020B0604020202020204" pitchFamily="34" charset="0"/>
              </a:rPr>
              <a:t>	</a:t>
            </a:r>
            <a:endParaRPr lang="en-GB" sz="1900" dirty="0">
              <a:solidFill>
                <a:srgbClr val="388CDA"/>
              </a:solidFill>
              <a:latin typeface="Arial" panose="020B0604020202020204" pitchFamily="34" charset="0"/>
              <a:cs typeface="Arial" panose="020B0604020202020204" pitchFamily="34" charset="0"/>
            </a:endParaRPr>
          </a:p>
          <a:p>
            <a:pPr marL="457200" indent="-457200">
              <a:buAutoNum type="alphaLcParenR" startAt="2"/>
            </a:pPr>
            <a:r>
              <a:rPr lang="en-GB" sz="1900" dirty="0">
                <a:solidFill>
                  <a:srgbClr val="388CDA"/>
                </a:solidFill>
                <a:latin typeface="Arial" panose="020B0604020202020204" pitchFamily="34" charset="0"/>
                <a:cs typeface="Arial" panose="020B0604020202020204" pitchFamily="34" charset="0"/>
              </a:rPr>
              <a:t>If the product of </a:t>
            </a:r>
            <a:r>
              <a:rPr lang="en-GB" sz="1900" i="1" dirty="0">
                <a:solidFill>
                  <a:srgbClr val="388CDA"/>
                </a:solidFill>
                <a:latin typeface="Arial" panose="020B0604020202020204" pitchFamily="34" charset="0"/>
                <a:cs typeface="Arial" panose="020B0604020202020204" pitchFamily="34" charset="0"/>
              </a:rPr>
              <a:t>x </a:t>
            </a:r>
            <a:r>
              <a:rPr lang="en-GB" sz="1900" dirty="0">
                <a:solidFill>
                  <a:srgbClr val="388CDA"/>
                </a:solidFill>
                <a:latin typeface="Arial" panose="020B0604020202020204" pitchFamily="34" charset="0"/>
                <a:cs typeface="Arial" panose="020B0604020202020204" pitchFamily="34" charset="0"/>
              </a:rPr>
              <a:t>and </a:t>
            </a:r>
            <a:r>
              <a:rPr lang="en-GB" sz="1900" i="1" dirty="0">
                <a:solidFill>
                  <a:srgbClr val="388CDA"/>
                </a:solidFill>
                <a:latin typeface="Arial" panose="020B0604020202020204" pitchFamily="34" charset="0"/>
                <a:cs typeface="Arial" panose="020B0604020202020204" pitchFamily="34" charset="0"/>
              </a:rPr>
              <a:t>y </a:t>
            </a:r>
            <a:r>
              <a:rPr lang="en-GB" sz="1900" dirty="0">
                <a:solidFill>
                  <a:srgbClr val="388CDA"/>
                </a:solidFill>
                <a:latin typeface="Arial" panose="020B0604020202020204" pitchFamily="34" charset="0"/>
                <a:cs typeface="Arial" panose="020B0604020202020204" pitchFamily="34" charset="0"/>
              </a:rPr>
              <a:t>equals 18, one possible pair of</a:t>
            </a:r>
          </a:p>
          <a:p>
            <a:r>
              <a:rPr lang="en-GB" sz="1900" dirty="0">
                <a:solidFill>
                  <a:srgbClr val="388CDA"/>
                </a:solidFill>
                <a:latin typeface="Arial" panose="020B0604020202020204" pitchFamily="34" charset="0"/>
                <a:cs typeface="Arial" panose="020B0604020202020204" pitchFamily="34" charset="0"/>
              </a:rPr>
              <a:t>	values is </a:t>
            </a:r>
            <a:r>
              <a:rPr lang="en-GB" sz="1900" i="1" dirty="0">
                <a:solidFill>
                  <a:srgbClr val="388CDA"/>
                </a:solidFill>
                <a:latin typeface="Arial" panose="020B0604020202020204" pitchFamily="34" charset="0"/>
                <a:cs typeface="Arial" panose="020B0604020202020204" pitchFamily="34" charset="0"/>
              </a:rPr>
              <a:t>x</a:t>
            </a:r>
            <a:r>
              <a:rPr lang="en-GB" sz="1900" dirty="0">
                <a:solidFill>
                  <a:srgbClr val="388CDA"/>
                </a:solidFill>
                <a:latin typeface="Arial" panose="020B0604020202020204" pitchFamily="34" charset="0"/>
                <a:cs typeface="Arial" panose="020B0604020202020204" pitchFamily="34" charset="0"/>
              </a:rPr>
              <a:t> = 16 and </a:t>
            </a:r>
            <a:r>
              <a:rPr lang="en-GB" sz="1900" i="1" dirty="0">
                <a:solidFill>
                  <a:srgbClr val="388CDA"/>
                </a:solidFill>
                <a:latin typeface="Arial" panose="020B0604020202020204" pitchFamily="34" charset="0"/>
                <a:cs typeface="Arial" panose="020B0604020202020204" pitchFamily="34" charset="0"/>
              </a:rPr>
              <a:t>y = </a:t>
            </a:r>
            <a:r>
              <a:rPr lang="en-GB" sz="1900" dirty="0">
                <a:solidFill>
                  <a:srgbClr val="388CDA"/>
                </a:solidFill>
                <a:latin typeface="Arial" panose="020B0604020202020204" pitchFamily="34" charset="0"/>
                <a:cs typeface="Arial" panose="020B0604020202020204" pitchFamily="34" charset="0"/>
              </a:rPr>
              <a:t>2.			</a:t>
            </a:r>
            <a:r>
              <a:rPr lang="en-GB" sz="1900" b="1" dirty="0">
                <a:solidFill>
                  <a:srgbClr val="388CDA"/>
                </a:solidFill>
                <a:latin typeface="Arial" panose="020B0604020202020204" pitchFamily="34" charset="0"/>
                <a:cs typeface="Arial" panose="020B0604020202020204" pitchFamily="34" charset="0"/>
              </a:rPr>
              <a:t>FALSE</a:t>
            </a:r>
            <a:r>
              <a:rPr lang="en-GB" sz="1900" dirty="0">
                <a:solidFill>
                  <a:srgbClr val="388CDA"/>
                </a:solidFill>
                <a:latin typeface="Arial" panose="020B0604020202020204" pitchFamily="34" charset="0"/>
                <a:cs typeface="Arial" panose="020B0604020202020204" pitchFamily="34" charset="0"/>
              </a:rPr>
              <a:t>						</a:t>
            </a:r>
            <a:r>
              <a:rPr lang="en-GB" sz="1900" b="1" dirty="0">
                <a:solidFill>
                  <a:srgbClr val="388CDA"/>
                </a:solidFill>
                <a:latin typeface="Arial" panose="020B0604020202020204" pitchFamily="34" charset="0"/>
                <a:cs typeface="Arial" panose="020B0604020202020204" pitchFamily="34" charset="0"/>
              </a:rPr>
              <a:t> </a:t>
            </a:r>
            <a:endParaRPr lang="en-GB" sz="1900" i="1" dirty="0">
              <a:solidFill>
                <a:srgbClr val="388CDA"/>
              </a:solidFill>
              <a:latin typeface="Arial" panose="020B0604020202020204" pitchFamily="34" charset="0"/>
              <a:cs typeface="Arial" panose="020B0604020202020204" pitchFamily="34" charset="0"/>
            </a:endParaRPr>
          </a:p>
          <a:p>
            <a:r>
              <a:rPr lang="en-GB" sz="1900" i="1" dirty="0">
                <a:solidFill>
                  <a:srgbClr val="388CDA"/>
                </a:solidFill>
                <a:latin typeface="Arial" panose="020B0604020202020204" pitchFamily="34" charset="0"/>
                <a:cs typeface="Arial" panose="020B0604020202020204" pitchFamily="34" charset="0"/>
              </a:rPr>
              <a:t>		</a:t>
            </a:r>
            <a:endParaRPr lang="en-GB" sz="1900" dirty="0">
              <a:solidFill>
                <a:srgbClr val="388CDA"/>
              </a:solidFill>
              <a:latin typeface="Arial" panose="020B0604020202020204" pitchFamily="34" charset="0"/>
              <a:cs typeface="Arial" panose="020B0604020202020204" pitchFamily="34" charset="0"/>
            </a:endParaRPr>
          </a:p>
          <a:p>
            <a:pPr marL="457200" indent="-457200" algn="just">
              <a:buAutoNum type="alphaLcParenR" startAt="3"/>
            </a:pPr>
            <a:r>
              <a:rPr lang="en-GB" sz="1900" dirty="0">
                <a:solidFill>
                  <a:srgbClr val="388CDA"/>
                </a:solidFill>
                <a:latin typeface="Arial" panose="020B0604020202020204" pitchFamily="34" charset="0"/>
                <a:cs typeface="Arial" panose="020B0604020202020204" pitchFamily="34" charset="0"/>
              </a:rPr>
              <a:t>There is only one possible answer to the equation </a:t>
            </a:r>
            <a:r>
              <a:rPr lang="en-GB" sz="1900" i="1" dirty="0">
                <a:solidFill>
                  <a:srgbClr val="388CDA"/>
                </a:solidFill>
                <a:latin typeface="Arial" panose="020B0604020202020204" pitchFamily="34" charset="0"/>
                <a:cs typeface="Arial" panose="020B0604020202020204" pitchFamily="34" charset="0"/>
              </a:rPr>
              <a:t>b – c</a:t>
            </a:r>
            <a:r>
              <a:rPr lang="en-GB" sz="1900" dirty="0">
                <a:solidFill>
                  <a:srgbClr val="388CDA"/>
                </a:solidFill>
                <a:latin typeface="Arial" panose="020B0604020202020204" pitchFamily="34" charset="0"/>
                <a:cs typeface="Arial" panose="020B0604020202020204" pitchFamily="34" charset="0"/>
              </a:rPr>
              <a:t> = 3.		</a:t>
            </a:r>
            <a:r>
              <a:rPr lang="en-GB" sz="1900" b="1" dirty="0">
                <a:solidFill>
                  <a:srgbClr val="388CDA"/>
                </a:solidFill>
                <a:latin typeface="Arial" panose="020B0604020202020204" pitchFamily="34" charset="0"/>
                <a:cs typeface="Arial" panose="020B0604020202020204" pitchFamily="34" charset="0"/>
              </a:rPr>
              <a:t>FALSE</a:t>
            </a:r>
          </a:p>
          <a:p>
            <a:pPr algn="just"/>
            <a:r>
              <a:rPr lang="en-GB" sz="1900" dirty="0">
                <a:solidFill>
                  <a:srgbClr val="388CDA"/>
                </a:solidFill>
                <a:latin typeface="Arial" panose="020B0604020202020204" pitchFamily="34" charset="0"/>
                <a:cs typeface="Arial" panose="020B0604020202020204" pitchFamily="34" charset="0"/>
              </a:rPr>
              <a:t>								</a:t>
            </a:r>
            <a:r>
              <a:rPr lang="en-GB" sz="1900" b="1" dirty="0">
                <a:solidFill>
                  <a:srgbClr val="388CDA"/>
                </a:solidFill>
                <a:latin typeface="Arial" panose="020B0604020202020204" pitchFamily="34" charset="0"/>
                <a:cs typeface="Arial" panose="020B0604020202020204" pitchFamily="34" charset="0"/>
              </a:rPr>
              <a:t> </a:t>
            </a:r>
            <a:endParaRPr lang="en-GB" sz="1900" dirty="0">
              <a:solidFill>
                <a:srgbClr val="388CDA"/>
              </a:solidFill>
              <a:latin typeface="Arial" panose="020B0604020202020204" pitchFamily="34" charset="0"/>
              <a:cs typeface="Arial" panose="020B0604020202020204" pitchFamily="34" charset="0"/>
            </a:endParaRPr>
          </a:p>
          <a:p>
            <a:pPr marL="457200" indent="-457200">
              <a:buAutoNum type="alphaLcParenR" startAt="4"/>
            </a:pPr>
            <a:r>
              <a:rPr lang="en-GB" sz="1900" dirty="0">
                <a:solidFill>
                  <a:srgbClr val="388CDA"/>
                </a:solidFill>
                <a:latin typeface="Arial" panose="020B0604020202020204" pitchFamily="34" charset="0"/>
                <a:cs typeface="Arial" panose="020B0604020202020204" pitchFamily="34" charset="0"/>
              </a:rPr>
              <a:t>If </a:t>
            </a:r>
            <a:r>
              <a:rPr lang="en-GB" sz="1900" i="1" dirty="0">
                <a:solidFill>
                  <a:srgbClr val="388CDA"/>
                </a:solidFill>
                <a:latin typeface="Arial" panose="020B0604020202020204" pitchFamily="34" charset="0"/>
                <a:cs typeface="Arial" panose="020B0604020202020204" pitchFamily="34" charset="0"/>
              </a:rPr>
              <a:t>x – y = </a:t>
            </a:r>
            <a:r>
              <a:rPr lang="en-GB" sz="1900" dirty="0">
                <a:solidFill>
                  <a:srgbClr val="388CDA"/>
                </a:solidFill>
                <a:latin typeface="Arial" panose="020B0604020202020204" pitchFamily="34" charset="0"/>
                <a:cs typeface="Arial" panose="020B0604020202020204" pitchFamily="34" charset="0"/>
              </a:rPr>
              <a:t>10, the value for </a:t>
            </a:r>
            <a:r>
              <a:rPr lang="en-GB" sz="1900" i="1" dirty="0">
                <a:solidFill>
                  <a:srgbClr val="388CDA"/>
                </a:solidFill>
                <a:latin typeface="Arial" panose="020B0604020202020204" pitchFamily="34" charset="0"/>
                <a:cs typeface="Arial" panose="020B0604020202020204" pitchFamily="34" charset="0"/>
              </a:rPr>
              <a:t>x</a:t>
            </a:r>
            <a:r>
              <a:rPr lang="en-GB" sz="1900" dirty="0">
                <a:solidFill>
                  <a:srgbClr val="388CDA"/>
                </a:solidFill>
                <a:latin typeface="Arial" panose="020B0604020202020204" pitchFamily="34" charset="0"/>
                <a:cs typeface="Arial" panose="020B0604020202020204" pitchFamily="34" charset="0"/>
              </a:rPr>
              <a:t> will be 10 more than the value for </a:t>
            </a:r>
            <a:r>
              <a:rPr lang="en-GB" sz="1900" i="1" dirty="0">
                <a:solidFill>
                  <a:srgbClr val="388CDA"/>
                </a:solidFill>
                <a:latin typeface="Arial" panose="020B0604020202020204" pitchFamily="34" charset="0"/>
                <a:cs typeface="Arial" panose="020B0604020202020204" pitchFamily="34" charset="0"/>
              </a:rPr>
              <a:t>y</a:t>
            </a:r>
            <a:r>
              <a:rPr lang="en-GB" sz="1900" dirty="0">
                <a:solidFill>
                  <a:srgbClr val="388CDA"/>
                </a:solidFill>
                <a:latin typeface="Arial" panose="020B0604020202020204" pitchFamily="34" charset="0"/>
                <a:cs typeface="Arial" panose="020B0604020202020204" pitchFamily="34" charset="0"/>
              </a:rPr>
              <a:t>.		</a:t>
            </a:r>
            <a:r>
              <a:rPr lang="en-GB" sz="1900" b="1" dirty="0">
                <a:solidFill>
                  <a:srgbClr val="388CDA"/>
                </a:solidFill>
                <a:latin typeface="Arial" panose="020B0604020202020204" pitchFamily="34" charset="0"/>
                <a:cs typeface="Arial" panose="020B0604020202020204" pitchFamily="34" charset="0"/>
              </a:rPr>
              <a:t>TRUE</a:t>
            </a:r>
          </a:p>
          <a:p>
            <a:endParaRPr lang="en-GB" sz="1900" b="1" i="1" dirty="0">
              <a:solidFill>
                <a:srgbClr val="388CDA"/>
              </a:solidFill>
              <a:latin typeface="Arial" panose="020B0604020202020204" pitchFamily="34" charset="0"/>
              <a:cs typeface="Arial" panose="020B0604020202020204" pitchFamily="34" charset="0"/>
            </a:endParaRPr>
          </a:p>
          <a:p>
            <a:pPr marL="457200" indent="-457200">
              <a:buAutoNum type="alphaLcParenR" startAt="5"/>
            </a:pPr>
            <a:r>
              <a:rPr lang="en-GB" sz="1900" dirty="0">
                <a:solidFill>
                  <a:srgbClr val="388CDA"/>
                </a:solidFill>
                <a:latin typeface="Arial" panose="020B0604020202020204" pitchFamily="34" charset="0"/>
                <a:cs typeface="Arial" panose="020B0604020202020204" pitchFamily="34" charset="0"/>
              </a:rPr>
              <a:t>If the sum of </a:t>
            </a:r>
            <a:r>
              <a:rPr lang="en-GB" sz="1900" i="1" dirty="0">
                <a:solidFill>
                  <a:srgbClr val="388CDA"/>
                </a:solidFill>
                <a:latin typeface="Arial" panose="020B0604020202020204" pitchFamily="34" charset="0"/>
                <a:cs typeface="Arial" panose="020B0604020202020204" pitchFamily="34" charset="0"/>
              </a:rPr>
              <a:t>a</a:t>
            </a:r>
            <a:r>
              <a:rPr lang="en-GB" sz="1900" dirty="0">
                <a:solidFill>
                  <a:srgbClr val="388CDA"/>
                </a:solidFill>
                <a:latin typeface="Arial" panose="020B0604020202020204" pitchFamily="34" charset="0"/>
                <a:cs typeface="Arial" panose="020B0604020202020204" pitchFamily="34" charset="0"/>
              </a:rPr>
              <a:t> and </a:t>
            </a:r>
            <a:r>
              <a:rPr lang="en-GB" sz="1900" i="1" dirty="0">
                <a:solidFill>
                  <a:srgbClr val="388CDA"/>
                </a:solidFill>
                <a:latin typeface="Arial" panose="020B0604020202020204" pitchFamily="34" charset="0"/>
                <a:cs typeface="Arial" panose="020B0604020202020204" pitchFamily="34" charset="0"/>
              </a:rPr>
              <a:t>b</a:t>
            </a:r>
            <a:r>
              <a:rPr lang="en-GB" sz="1900" dirty="0">
                <a:solidFill>
                  <a:srgbClr val="388CDA"/>
                </a:solidFill>
                <a:latin typeface="Arial" panose="020B0604020202020204" pitchFamily="34" charset="0"/>
                <a:cs typeface="Arial" panose="020B0604020202020204" pitchFamily="34" charset="0"/>
              </a:rPr>
              <a:t> equals 25, one possible pair of values is </a:t>
            </a:r>
            <a:r>
              <a:rPr lang="en-GB" sz="1900" i="1" dirty="0">
                <a:solidFill>
                  <a:srgbClr val="388CDA"/>
                </a:solidFill>
                <a:latin typeface="Arial" panose="020B0604020202020204" pitchFamily="34" charset="0"/>
                <a:cs typeface="Arial" panose="020B0604020202020204" pitchFamily="34" charset="0"/>
              </a:rPr>
              <a:t>a</a:t>
            </a:r>
            <a:r>
              <a:rPr lang="en-GB" sz="1900" dirty="0">
                <a:solidFill>
                  <a:srgbClr val="388CDA"/>
                </a:solidFill>
                <a:latin typeface="Arial" panose="020B0604020202020204" pitchFamily="34" charset="0"/>
                <a:cs typeface="Arial" panose="020B0604020202020204" pitchFamily="34" charset="0"/>
              </a:rPr>
              <a:t> = 5 and</a:t>
            </a:r>
          </a:p>
          <a:p>
            <a:r>
              <a:rPr lang="en-GB" sz="1900" dirty="0">
                <a:solidFill>
                  <a:srgbClr val="388CDA"/>
                </a:solidFill>
                <a:latin typeface="Arial" panose="020B0604020202020204" pitchFamily="34" charset="0"/>
                <a:cs typeface="Arial" panose="020B0604020202020204" pitchFamily="34" charset="0"/>
              </a:rPr>
              <a:t>	</a:t>
            </a:r>
            <a:r>
              <a:rPr lang="en-GB" sz="1900" i="1" dirty="0">
                <a:solidFill>
                  <a:srgbClr val="388CDA"/>
                </a:solidFill>
                <a:latin typeface="Arial" panose="020B0604020202020204" pitchFamily="34" charset="0"/>
                <a:cs typeface="Arial" panose="020B0604020202020204" pitchFamily="34" charset="0"/>
              </a:rPr>
              <a:t>b</a:t>
            </a:r>
            <a:r>
              <a:rPr lang="en-GB" sz="1900" dirty="0">
                <a:solidFill>
                  <a:srgbClr val="388CDA"/>
                </a:solidFill>
                <a:latin typeface="Arial" panose="020B0604020202020204" pitchFamily="34" charset="0"/>
                <a:cs typeface="Arial" panose="020B0604020202020204" pitchFamily="34" charset="0"/>
              </a:rPr>
              <a:t> = 5 because 5 x 5 = 25.				</a:t>
            </a:r>
            <a:r>
              <a:rPr lang="en-GB" sz="1900" b="1" dirty="0">
                <a:solidFill>
                  <a:srgbClr val="388CDA"/>
                </a:solidFill>
                <a:latin typeface="Arial" panose="020B0604020202020204" pitchFamily="34" charset="0"/>
                <a:cs typeface="Arial" panose="020B0604020202020204" pitchFamily="34" charset="0"/>
              </a:rPr>
              <a:t>FALSE</a:t>
            </a:r>
            <a:endParaRPr lang="en-GB" sz="2000" dirty="0">
              <a:solidFill>
                <a:srgbClr val="388CDA"/>
              </a:solidFill>
              <a:latin typeface="Arial" panose="020B0604020202020204" pitchFamily="34" charset="0"/>
              <a:cs typeface="Arial" panose="020B0604020202020204" pitchFamily="34" charset="0"/>
            </a:endParaRPr>
          </a:p>
        </p:txBody>
      </p:sp>
      <p:graphicFrame>
        <p:nvGraphicFramePr>
          <p:cNvPr id="5" name="Table 6">
            <a:extLst>
              <a:ext uri="{FF2B5EF4-FFF2-40B4-BE49-F238E27FC236}">
                <a16:creationId xmlns:a16="http://schemas.microsoft.com/office/drawing/2014/main" id="{6ACFDAD8-6AEF-49EC-8D9C-637391377530}"/>
              </a:ext>
            </a:extLst>
          </p:cNvPr>
          <p:cNvGraphicFramePr>
            <a:graphicFrameLocks noGrp="1"/>
          </p:cNvGraphicFramePr>
          <p:nvPr>
            <p:extLst>
              <p:ext uri="{D42A27DB-BD31-4B8C-83A1-F6EECF244321}">
                <p14:modId xmlns:p14="http://schemas.microsoft.com/office/powerpoint/2010/main" val="4239543517"/>
              </p:ext>
            </p:extLst>
          </p:nvPr>
        </p:nvGraphicFramePr>
        <p:xfrm>
          <a:off x="6815667" y="1366897"/>
          <a:ext cx="2006600" cy="1209036"/>
        </p:xfrm>
        <a:graphic>
          <a:graphicData uri="http://schemas.openxmlformats.org/drawingml/2006/table">
            <a:tbl>
              <a:tblPr firstRow="1" bandRow="1">
                <a:tableStyleId>{5940675A-B579-460E-94D1-54222C63F5DA}</a:tableStyleId>
              </a:tblPr>
              <a:tblGrid>
                <a:gridCol w="2006600">
                  <a:extLst>
                    <a:ext uri="{9D8B030D-6E8A-4147-A177-3AD203B41FA5}">
                      <a16:colId xmlns:a16="http://schemas.microsoft.com/office/drawing/2014/main" val="2783366662"/>
                    </a:ext>
                  </a:extLst>
                </a:gridCol>
              </a:tblGrid>
              <a:tr h="1209036">
                <a:tc>
                  <a:txBody>
                    <a:bodyPr/>
                    <a:lstStyle/>
                    <a:p>
                      <a:pPr algn="l">
                        <a:buNone/>
                      </a:pPr>
                      <a:r>
                        <a:rPr lang="en-US" sz="1600" b="1" dirty="0">
                          <a:latin typeface="Arial" panose="020B0604020202020204" pitchFamily="34" charset="0"/>
                          <a:ea typeface="Open Sans" panose="020B0606030504020204" pitchFamily="34" charset="0"/>
                          <a:cs typeface="Arial" panose="020B0604020202020204" pitchFamily="34" charset="0"/>
                        </a:rPr>
                        <a:t>Success Criteria:</a:t>
                      </a:r>
                    </a:p>
                    <a:p>
                      <a:pPr algn="l">
                        <a:buNone/>
                      </a:pPr>
                      <a:endParaRPr lang="en-US" sz="800" b="1" dirty="0">
                        <a:latin typeface="Arial" panose="020B0604020202020204" pitchFamily="34" charset="0"/>
                        <a:ea typeface="Open Sans" panose="020B0606030504020204" pitchFamily="34" charset="0"/>
                        <a:cs typeface="Arial" panose="020B0604020202020204" pitchFamily="34" charset="0"/>
                      </a:endParaRPr>
                    </a:p>
                    <a:p>
                      <a:pPr marL="285750" lvl="0" indent="-285750" algn="l">
                        <a:buFont typeface="Wingdings" panose="05000000000000000000" pitchFamily="2" charset="2"/>
                        <a:buChar char="q"/>
                      </a:pPr>
                      <a:r>
                        <a:rPr lang="en-US" sz="1400" b="0" i="0" kern="1200" dirty="0">
                          <a:solidFill>
                            <a:schemeClr val="tx1"/>
                          </a:solidFill>
                          <a:effectLst/>
                          <a:latin typeface="Arial" panose="020B0604020202020204" pitchFamily="34" charset="0"/>
                          <a:ea typeface="+mn-ea"/>
                          <a:cs typeface="Arial" panose="020B0604020202020204" pitchFamily="34" charset="0"/>
                        </a:rPr>
                        <a:t>I can work out the possible values of a pair of variables</a:t>
                      </a:r>
                      <a:endParaRPr lang="en-US" sz="1400" b="0" dirty="0">
                        <a:latin typeface="Arial" panose="020B0604020202020204" pitchFamily="34" charset="0"/>
                        <a:ea typeface="Open Sans" panose="020B0606030504020204" pitchFamily="34" charset="0"/>
                        <a:cs typeface="Arial" panose="020B0604020202020204" pitchFamily="34" charset="0"/>
                      </a:endParaRPr>
                    </a:p>
                  </a:txBody>
                  <a:tcPr>
                    <a:solidFill>
                      <a:srgbClr val="ECEEF1"/>
                    </a:solidFill>
                  </a:tcPr>
                </a:tc>
                <a:extLst>
                  <a:ext uri="{0D108BD9-81ED-4DB2-BD59-A6C34878D82A}">
                    <a16:rowId xmlns:a16="http://schemas.microsoft.com/office/drawing/2014/main" val="3456085870"/>
                  </a:ext>
                </a:extLst>
              </a:tr>
            </a:tbl>
          </a:graphicData>
        </a:graphic>
      </p:graphicFrame>
    </p:spTree>
    <p:extLst>
      <p:ext uri="{BB962C8B-B14F-4D97-AF65-F5344CB8AC3E}">
        <p14:creationId xmlns:p14="http://schemas.microsoft.com/office/powerpoint/2010/main" val="815655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DEB82B2-AA71-4837-B985-15A96461F0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8192"/>
            <a:ext cx="9144000" cy="6461615"/>
          </a:xfrm>
          <a:prstGeom prst="rect">
            <a:avLst/>
          </a:prstGeom>
        </p:spPr>
      </p:pic>
    </p:spTree>
    <p:extLst>
      <p:ext uri="{BB962C8B-B14F-4D97-AF65-F5344CB8AC3E}">
        <p14:creationId xmlns:p14="http://schemas.microsoft.com/office/powerpoint/2010/main" val="1831439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177800" y="1500808"/>
            <a:ext cx="822661" cy="307777"/>
          </a:xfrm>
          <a:prstGeom prst="rect">
            <a:avLst/>
          </a:prstGeom>
          <a:noFill/>
        </p:spPr>
        <p:txBody>
          <a:bodyPr wrap="none" rtlCol="0">
            <a:spAutoFit/>
          </a:bodyPr>
          <a:lstStyle/>
          <a:p>
            <a:r>
              <a:rPr lang="en-GB" sz="1400" b="1" dirty="0">
                <a:latin typeface="Arial" panose="020B0604020202020204" pitchFamily="34" charset="0"/>
                <a:cs typeface="Arial" panose="020B0604020202020204" pitchFamily="34" charset="0"/>
              </a:rPr>
              <a:t>Starter:</a:t>
            </a:r>
            <a:endParaRPr lang="en-GB" sz="14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C5A22397-22CB-48B1-9847-DF279AAA275F}"/>
              </a:ext>
            </a:extLst>
          </p:cNvPr>
          <p:cNvSpPr txBox="1"/>
          <p:nvPr/>
        </p:nvSpPr>
        <p:spPr>
          <a:xfrm>
            <a:off x="180831" y="1808585"/>
            <a:ext cx="8680781"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Which one is different?</a:t>
            </a:r>
          </a:p>
        </p:txBody>
      </p:sp>
      <p:sp>
        <p:nvSpPr>
          <p:cNvPr id="3" name="Oval 2">
            <a:extLst>
              <a:ext uri="{FF2B5EF4-FFF2-40B4-BE49-F238E27FC236}">
                <a16:creationId xmlns:a16="http://schemas.microsoft.com/office/drawing/2014/main" id="{B720B8D1-680B-4794-B6BA-C2D0F20F875A}"/>
              </a:ext>
            </a:extLst>
          </p:cNvPr>
          <p:cNvSpPr/>
          <p:nvPr/>
        </p:nvSpPr>
        <p:spPr>
          <a:xfrm>
            <a:off x="1667435" y="2225444"/>
            <a:ext cx="3281084" cy="6589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latin typeface="Arial" panose="020B0604020202020204" pitchFamily="34" charset="0"/>
                <a:cs typeface="Arial" panose="020B0604020202020204" pitchFamily="34" charset="0"/>
              </a:rPr>
              <a:t>6</a:t>
            </a:r>
            <a:r>
              <a:rPr lang="en-GB" sz="2800" b="1" i="1" dirty="0">
                <a:latin typeface="Arial" panose="020B0604020202020204" pitchFamily="34" charset="0"/>
                <a:cs typeface="Arial" panose="020B0604020202020204" pitchFamily="34" charset="0"/>
              </a:rPr>
              <a:t>x </a:t>
            </a:r>
            <a:r>
              <a:rPr lang="en-GB" sz="2800" b="1" dirty="0">
                <a:latin typeface="Arial" panose="020B0604020202020204" pitchFamily="34" charset="0"/>
                <a:cs typeface="Arial" panose="020B0604020202020204" pitchFamily="34" charset="0"/>
              </a:rPr>
              <a:t>+ 10 = 46</a:t>
            </a:r>
            <a:endParaRPr lang="en-GB" sz="2800" b="1" i="1" dirty="0">
              <a:latin typeface="Arial" panose="020B0604020202020204" pitchFamily="34" charset="0"/>
              <a:cs typeface="Arial" panose="020B0604020202020204" pitchFamily="34" charset="0"/>
            </a:endParaRPr>
          </a:p>
        </p:txBody>
      </p:sp>
      <p:sp>
        <p:nvSpPr>
          <p:cNvPr id="12" name="Oval 11">
            <a:extLst>
              <a:ext uri="{FF2B5EF4-FFF2-40B4-BE49-F238E27FC236}">
                <a16:creationId xmlns:a16="http://schemas.microsoft.com/office/drawing/2014/main" id="{644E1331-31D7-44F5-AF32-92F169A871DA}"/>
              </a:ext>
            </a:extLst>
          </p:cNvPr>
          <p:cNvSpPr/>
          <p:nvPr/>
        </p:nvSpPr>
        <p:spPr>
          <a:xfrm>
            <a:off x="1667435" y="2958771"/>
            <a:ext cx="3281084" cy="6589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latin typeface="Arial" panose="020B0604020202020204" pitchFamily="34" charset="0"/>
                <a:cs typeface="Arial" panose="020B0604020202020204" pitchFamily="34" charset="0"/>
              </a:rPr>
              <a:t>5</a:t>
            </a:r>
            <a:r>
              <a:rPr lang="en-GB" sz="2800" b="1" i="1" dirty="0">
                <a:latin typeface="Arial" panose="020B0604020202020204" pitchFamily="34" charset="0"/>
                <a:cs typeface="Arial" panose="020B0604020202020204" pitchFamily="34" charset="0"/>
              </a:rPr>
              <a:t>y ÷ </a:t>
            </a:r>
            <a:r>
              <a:rPr lang="en-GB" sz="2800" b="1" dirty="0">
                <a:latin typeface="Arial" panose="020B0604020202020204" pitchFamily="34" charset="0"/>
                <a:cs typeface="Arial" panose="020B0604020202020204" pitchFamily="34" charset="0"/>
              </a:rPr>
              <a:t>3</a:t>
            </a:r>
            <a:r>
              <a:rPr lang="en-GB" sz="2800" b="1" i="1" dirty="0">
                <a:latin typeface="Arial" panose="020B0604020202020204" pitchFamily="34" charset="0"/>
                <a:cs typeface="Arial" panose="020B0604020202020204" pitchFamily="34" charset="0"/>
              </a:rPr>
              <a:t> </a:t>
            </a:r>
            <a:r>
              <a:rPr lang="en-GB" sz="2800" b="1" dirty="0">
                <a:latin typeface="Arial" panose="020B0604020202020204" pitchFamily="34" charset="0"/>
                <a:cs typeface="Arial" panose="020B0604020202020204" pitchFamily="34" charset="0"/>
              </a:rPr>
              <a:t>= 10</a:t>
            </a:r>
            <a:endParaRPr lang="en-GB" sz="2800" b="1" i="1" dirty="0">
              <a:latin typeface="Arial" panose="020B0604020202020204" pitchFamily="34" charset="0"/>
              <a:cs typeface="Arial" panose="020B0604020202020204" pitchFamily="34" charset="0"/>
            </a:endParaRPr>
          </a:p>
        </p:txBody>
      </p:sp>
      <p:sp>
        <p:nvSpPr>
          <p:cNvPr id="13" name="Oval 12">
            <a:extLst>
              <a:ext uri="{FF2B5EF4-FFF2-40B4-BE49-F238E27FC236}">
                <a16:creationId xmlns:a16="http://schemas.microsoft.com/office/drawing/2014/main" id="{CE094BF8-38C6-4D5C-81F8-3A985C17971F}"/>
              </a:ext>
            </a:extLst>
          </p:cNvPr>
          <p:cNvSpPr/>
          <p:nvPr/>
        </p:nvSpPr>
        <p:spPr>
          <a:xfrm>
            <a:off x="1667435" y="3705545"/>
            <a:ext cx="3281084" cy="6589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latin typeface="Arial" panose="020B0604020202020204" pitchFamily="34" charset="0"/>
                <a:cs typeface="Arial" panose="020B0604020202020204" pitchFamily="34" charset="0"/>
              </a:rPr>
              <a:t>30 – 3</a:t>
            </a:r>
            <a:r>
              <a:rPr lang="en-GB" sz="2800" b="1" i="1" dirty="0">
                <a:latin typeface="Arial" panose="020B0604020202020204" pitchFamily="34" charset="0"/>
                <a:cs typeface="Arial" panose="020B0604020202020204" pitchFamily="34" charset="0"/>
              </a:rPr>
              <a:t>b  </a:t>
            </a:r>
            <a:r>
              <a:rPr lang="en-GB" sz="2800" b="1" dirty="0">
                <a:latin typeface="Arial" panose="020B0604020202020204" pitchFamily="34" charset="0"/>
                <a:cs typeface="Arial" panose="020B0604020202020204" pitchFamily="34" charset="0"/>
              </a:rPr>
              <a:t>= 12</a:t>
            </a:r>
            <a:endParaRPr lang="en-GB" sz="2800" b="1" i="1" dirty="0">
              <a:latin typeface="Arial" panose="020B0604020202020204" pitchFamily="34" charset="0"/>
              <a:cs typeface="Arial" panose="020B0604020202020204" pitchFamily="34" charset="0"/>
            </a:endParaRPr>
          </a:p>
        </p:txBody>
      </p:sp>
      <p:sp>
        <p:nvSpPr>
          <p:cNvPr id="14" name="Oval 13">
            <a:extLst>
              <a:ext uri="{FF2B5EF4-FFF2-40B4-BE49-F238E27FC236}">
                <a16:creationId xmlns:a16="http://schemas.microsoft.com/office/drawing/2014/main" id="{D34C5578-95E6-48C6-8BE2-118495E8D697}"/>
              </a:ext>
            </a:extLst>
          </p:cNvPr>
          <p:cNvSpPr/>
          <p:nvPr/>
        </p:nvSpPr>
        <p:spPr>
          <a:xfrm>
            <a:off x="1667435" y="4494003"/>
            <a:ext cx="3281084" cy="6589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latin typeface="Arial" panose="020B0604020202020204" pitchFamily="34" charset="0"/>
                <a:cs typeface="Arial" panose="020B0604020202020204" pitchFamily="34" charset="0"/>
              </a:rPr>
              <a:t>12</a:t>
            </a:r>
            <a:r>
              <a:rPr lang="en-GB" sz="2800" b="1" i="1" dirty="0">
                <a:latin typeface="Arial" panose="020B0604020202020204" pitchFamily="34" charset="0"/>
                <a:cs typeface="Arial" panose="020B0604020202020204" pitchFamily="34" charset="0"/>
              </a:rPr>
              <a:t>a </a:t>
            </a:r>
            <a:r>
              <a:rPr lang="en-GB" sz="2800" b="1" dirty="0">
                <a:latin typeface="Arial" panose="020B0604020202020204" pitchFamily="34" charset="0"/>
                <a:cs typeface="Arial" panose="020B0604020202020204" pitchFamily="34" charset="0"/>
              </a:rPr>
              <a:t>+ 4</a:t>
            </a:r>
            <a:r>
              <a:rPr lang="en-GB" sz="2800" b="1" i="1" dirty="0">
                <a:latin typeface="Arial" panose="020B0604020202020204" pitchFamily="34" charset="0"/>
                <a:cs typeface="Arial" panose="020B0604020202020204" pitchFamily="34" charset="0"/>
              </a:rPr>
              <a:t>  </a:t>
            </a:r>
            <a:r>
              <a:rPr lang="en-GB" sz="2800" b="1" dirty="0">
                <a:latin typeface="Arial" panose="020B0604020202020204" pitchFamily="34" charset="0"/>
                <a:cs typeface="Arial" panose="020B0604020202020204" pitchFamily="34" charset="0"/>
              </a:rPr>
              <a:t>= 76</a:t>
            </a:r>
            <a:endParaRPr lang="en-GB" sz="2800" b="1" i="1" dirty="0">
              <a:latin typeface="Arial" panose="020B0604020202020204" pitchFamily="34" charset="0"/>
              <a:cs typeface="Arial" panose="020B0604020202020204" pitchFamily="34" charset="0"/>
            </a:endParaRPr>
          </a:p>
        </p:txBody>
      </p:sp>
      <p:sp>
        <p:nvSpPr>
          <p:cNvPr id="15" name="Oval 14">
            <a:extLst>
              <a:ext uri="{FF2B5EF4-FFF2-40B4-BE49-F238E27FC236}">
                <a16:creationId xmlns:a16="http://schemas.microsoft.com/office/drawing/2014/main" id="{7D83924E-D414-4433-BA3A-6B1B32749194}"/>
              </a:ext>
            </a:extLst>
          </p:cNvPr>
          <p:cNvSpPr/>
          <p:nvPr/>
        </p:nvSpPr>
        <p:spPr>
          <a:xfrm>
            <a:off x="1667435" y="5282461"/>
            <a:ext cx="3281084" cy="6589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latin typeface="Arial" panose="020B0604020202020204" pitchFamily="34" charset="0"/>
                <a:cs typeface="Arial" panose="020B0604020202020204" pitchFamily="34" charset="0"/>
              </a:rPr>
              <a:t>5 + 4</a:t>
            </a:r>
            <a:r>
              <a:rPr lang="en-GB" sz="2800" b="1" i="1" dirty="0">
                <a:latin typeface="Arial" panose="020B0604020202020204" pitchFamily="34" charset="0"/>
                <a:cs typeface="Arial" panose="020B0604020202020204" pitchFamily="34" charset="0"/>
              </a:rPr>
              <a:t>n  </a:t>
            </a:r>
            <a:r>
              <a:rPr lang="en-GB" sz="2800" b="1" dirty="0">
                <a:latin typeface="Arial" panose="020B0604020202020204" pitchFamily="34" charset="0"/>
                <a:cs typeface="Arial" panose="020B0604020202020204" pitchFamily="34" charset="0"/>
              </a:rPr>
              <a:t>= 25</a:t>
            </a:r>
            <a:endParaRPr lang="en-GB" sz="2800" b="1" i="1" dirty="0">
              <a:latin typeface="Arial" panose="020B0604020202020204" pitchFamily="34" charset="0"/>
              <a:cs typeface="Arial" panose="020B0604020202020204" pitchFamily="34" charset="0"/>
            </a:endParaRPr>
          </a:p>
        </p:txBody>
      </p:sp>
      <p:graphicFrame>
        <p:nvGraphicFramePr>
          <p:cNvPr id="10" name="Table 6">
            <a:extLst>
              <a:ext uri="{FF2B5EF4-FFF2-40B4-BE49-F238E27FC236}">
                <a16:creationId xmlns:a16="http://schemas.microsoft.com/office/drawing/2014/main" id="{DDF4B8F7-8955-484D-A09A-6980F816C0F2}"/>
              </a:ext>
            </a:extLst>
          </p:cNvPr>
          <p:cNvGraphicFramePr>
            <a:graphicFrameLocks noGrp="1"/>
          </p:cNvGraphicFramePr>
          <p:nvPr>
            <p:extLst>
              <p:ext uri="{D42A27DB-BD31-4B8C-83A1-F6EECF244321}">
                <p14:modId xmlns:p14="http://schemas.microsoft.com/office/powerpoint/2010/main" val="241969931"/>
              </p:ext>
            </p:extLst>
          </p:nvPr>
        </p:nvGraphicFramePr>
        <p:xfrm>
          <a:off x="6815667" y="1366897"/>
          <a:ext cx="2006600" cy="1209036"/>
        </p:xfrm>
        <a:graphic>
          <a:graphicData uri="http://schemas.openxmlformats.org/drawingml/2006/table">
            <a:tbl>
              <a:tblPr firstRow="1" bandRow="1">
                <a:tableStyleId>{5940675A-B579-460E-94D1-54222C63F5DA}</a:tableStyleId>
              </a:tblPr>
              <a:tblGrid>
                <a:gridCol w="2006600">
                  <a:extLst>
                    <a:ext uri="{9D8B030D-6E8A-4147-A177-3AD203B41FA5}">
                      <a16:colId xmlns:a16="http://schemas.microsoft.com/office/drawing/2014/main" val="2783366662"/>
                    </a:ext>
                  </a:extLst>
                </a:gridCol>
              </a:tblGrid>
              <a:tr h="1209036">
                <a:tc>
                  <a:txBody>
                    <a:bodyPr/>
                    <a:lstStyle/>
                    <a:p>
                      <a:pPr algn="l">
                        <a:buNone/>
                      </a:pPr>
                      <a:r>
                        <a:rPr lang="en-US" sz="1600" b="1" dirty="0">
                          <a:latin typeface="Arial" panose="020B0604020202020204" pitchFamily="34" charset="0"/>
                          <a:ea typeface="Open Sans" panose="020B0606030504020204" pitchFamily="34" charset="0"/>
                          <a:cs typeface="Arial" panose="020B0604020202020204" pitchFamily="34" charset="0"/>
                        </a:rPr>
                        <a:t>Success Criteria:</a:t>
                      </a:r>
                    </a:p>
                    <a:p>
                      <a:pPr algn="l">
                        <a:buNone/>
                      </a:pPr>
                      <a:endParaRPr lang="en-US" sz="800" b="1" dirty="0">
                        <a:latin typeface="Arial" panose="020B0604020202020204" pitchFamily="34" charset="0"/>
                        <a:ea typeface="Open Sans" panose="020B0606030504020204" pitchFamily="34" charset="0"/>
                        <a:cs typeface="Arial" panose="020B0604020202020204" pitchFamily="34" charset="0"/>
                      </a:endParaRPr>
                    </a:p>
                    <a:p>
                      <a:pPr marL="285750" lvl="0" indent="-285750" algn="l">
                        <a:buFont typeface="Wingdings" panose="05000000000000000000" pitchFamily="2" charset="2"/>
                        <a:buChar char="q"/>
                      </a:pPr>
                      <a:r>
                        <a:rPr lang="en-US" sz="1400" b="0" i="0" kern="1200" dirty="0">
                          <a:solidFill>
                            <a:schemeClr val="tx1"/>
                          </a:solidFill>
                          <a:effectLst/>
                          <a:latin typeface="Arial" panose="020B0604020202020204" pitchFamily="34" charset="0"/>
                          <a:ea typeface="+mn-ea"/>
                          <a:cs typeface="Arial" panose="020B0604020202020204" pitchFamily="34" charset="0"/>
                        </a:rPr>
                        <a:t>I can work out the possible values of a pair of variables</a:t>
                      </a:r>
                      <a:endParaRPr lang="en-US" sz="1400" b="0" dirty="0">
                        <a:latin typeface="Arial" panose="020B0604020202020204" pitchFamily="34" charset="0"/>
                        <a:ea typeface="Open Sans" panose="020B0606030504020204" pitchFamily="34" charset="0"/>
                        <a:cs typeface="Arial" panose="020B0604020202020204" pitchFamily="34" charset="0"/>
                      </a:endParaRPr>
                    </a:p>
                  </a:txBody>
                  <a:tcPr>
                    <a:solidFill>
                      <a:srgbClr val="ECEEF1"/>
                    </a:solidFill>
                  </a:tcPr>
                </a:tc>
                <a:extLst>
                  <a:ext uri="{0D108BD9-81ED-4DB2-BD59-A6C34878D82A}">
                    <a16:rowId xmlns:a16="http://schemas.microsoft.com/office/drawing/2014/main" val="3456085870"/>
                  </a:ext>
                </a:extLst>
              </a:tr>
            </a:tbl>
          </a:graphicData>
        </a:graphic>
      </p:graphicFrame>
    </p:spTree>
    <p:extLst>
      <p:ext uri="{BB962C8B-B14F-4D97-AF65-F5344CB8AC3E}">
        <p14:creationId xmlns:p14="http://schemas.microsoft.com/office/powerpoint/2010/main" val="2499337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177800" y="1500808"/>
            <a:ext cx="822661" cy="307777"/>
          </a:xfrm>
          <a:prstGeom prst="rect">
            <a:avLst/>
          </a:prstGeom>
          <a:noFill/>
        </p:spPr>
        <p:txBody>
          <a:bodyPr wrap="none" rtlCol="0">
            <a:spAutoFit/>
          </a:bodyPr>
          <a:lstStyle/>
          <a:p>
            <a:r>
              <a:rPr lang="en-GB" sz="1400" b="1" dirty="0">
                <a:latin typeface="Arial" panose="020B0604020202020204" pitchFamily="34" charset="0"/>
                <a:cs typeface="Arial" panose="020B0604020202020204" pitchFamily="34" charset="0"/>
              </a:rPr>
              <a:t>Starter:</a:t>
            </a:r>
            <a:endParaRPr lang="en-GB" sz="14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C5A22397-22CB-48B1-9847-DF279AAA275F}"/>
              </a:ext>
            </a:extLst>
          </p:cNvPr>
          <p:cNvSpPr txBox="1"/>
          <p:nvPr/>
        </p:nvSpPr>
        <p:spPr>
          <a:xfrm>
            <a:off x="180831" y="1808585"/>
            <a:ext cx="8680781"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Which one is different?</a:t>
            </a:r>
          </a:p>
        </p:txBody>
      </p:sp>
      <p:sp>
        <p:nvSpPr>
          <p:cNvPr id="3" name="Oval 2">
            <a:extLst>
              <a:ext uri="{FF2B5EF4-FFF2-40B4-BE49-F238E27FC236}">
                <a16:creationId xmlns:a16="http://schemas.microsoft.com/office/drawing/2014/main" id="{B720B8D1-680B-4794-B6BA-C2D0F20F875A}"/>
              </a:ext>
            </a:extLst>
          </p:cNvPr>
          <p:cNvSpPr/>
          <p:nvPr/>
        </p:nvSpPr>
        <p:spPr>
          <a:xfrm>
            <a:off x="1667435" y="2225444"/>
            <a:ext cx="3281084" cy="6589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latin typeface="Arial" panose="020B0604020202020204" pitchFamily="34" charset="0"/>
                <a:cs typeface="Arial" panose="020B0604020202020204" pitchFamily="34" charset="0"/>
              </a:rPr>
              <a:t>6</a:t>
            </a:r>
            <a:r>
              <a:rPr lang="en-GB" sz="2800" b="1" i="1" dirty="0">
                <a:latin typeface="Arial" panose="020B0604020202020204" pitchFamily="34" charset="0"/>
                <a:cs typeface="Arial" panose="020B0604020202020204" pitchFamily="34" charset="0"/>
              </a:rPr>
              <a:t>x </a:t>
            </a:r>
            <a:r>
              <a:rPr lang="en-GB" sz="2800" b="1" dirty="0">
                <a:latin typeface="Arial" panose="020B0604020202020204" pitchFamily="34" charset="0"/>
                <a:cs typeface="Arial" panose="020B0604020202020204" pitchFamily="34" charset="0"/>
              </a:rPr>
              <a:t>+ 10 = 46</a:t>
            </a:r>
            <a:endParaRPr lang="en-GB" sz="2800" b="1" i="1" dirty="0">
              <a:latin typeface="Arial" panose="020B0604020202020204" pitchFamily="34" charset="0"/>
              <a:cs typeface="Arial" panose="020B0604020202020204" pitchFamily="34" charset="0"/>
            </a:endParaRPr>
          </a:p>
        </p:txBody>
      </p:sp>
      <p:sp>
        <p:nvSpPr>
          <p:cNvPr id="12" name="Oval 11">
            <a:extLst>
              <a:ext uri="{FF2B5EF4-FFF2-40B4-BE49-F238E27FC236}">
                <a16:creationId xmlns:a16="http://schemas.microsoft.com/office/drawing/2014/main" id="{644E1331-31D7-44F5-AF32-92F169A871DA}"/>
              </a:ext>
            </a:extLst>
          </p:cNvPr>
          <p:cNvSpPr/>
          <p:nvPr/>
        </p:nvSpPr>
        <p:spPr>
          <a:xfrm>
            <a:off x="1667435" y="2958771"/>
            <a:ext cx="3281084" cy="6589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latin typeface="Arial" panose="020B0604020202020204" pitchFamily="34" charset="0"/>
                <a:cs typeface="Arial" panose="020B0604020202020204" pitchFamily="34" charset="0"/>
              </a:rPr>
              <a:t>5</a:t>
            </a:r>
            <a:r>
              <a:rPr lang="en-GB" sz="2800" b="1" i="1" dirty="0">
                <a:latin typeface="Arial" panose="020B0604020202020204" pitchFamily="34" charset="0"/>
                <a:cs typeface="Arial" panose="020B0604020202020204" pitchFamily="34" charset="0"/>
              </a:rPr>
              <a:t>y ÷ </a:t>
            </a:r>
            <a:r>
              <a:rPr lang="en-GB" sz="2800" b="1" dirty="0">
                <a:latin typeface="Arial" panose="020B0604020202020204" pitchFamily="34" charset="0"/>
                <a:cs typeface="Arial" panose="020B0604020202020204" pitchFamily="34" charset="0"/>
              </a:rPr>
              <a:t>3</a:t>
            </a:r>
            <a:r>
              <a:rPr lang="en-GB" sz="2800" b="1" i="1" dirty="0">
                <a:latin typeface="Arial" panose="020B0604020202020204" pitchFamily="34" charset="0"/>
                <a:cs typeface="Arial" panose="020B0604020202020204" pitchFamily="34" charset="0"/>
              </a:rPr>
              <a:t> </a:t>
            </a:r>
            <a:r>
              <a:rPr lang="en-GB" sz="2800" b="1" dirty="0">
                <a:latin typeface="Arial" panose="020B0604020202020204" pitchFamily="34" charset="0"/>
                <a:cs typeface="Arial" panose="020B0604020202020204" pitchFamily="34" charset="0"/>
              </a:rPr>
              <a:t>= 10</a:t>
            </a:r>
            <a:endParaRPr lang="en-GB" sz="2800" b="1" i="1" dirty="0">
              <a:latin typeface="Arial" panose="020B0604020202020204" pitchFamily="34" charset="0"/>
              <a:cs typeface="Arial" panose="020B0604020202020204" pitchFamily="34" charset="0"/>
            </a:endParaRPr>
          </a:p>
        </p:txBody>
      </p:sp>
      <p:sp>
        <p:nvSpPr>
          <p:cNvPr id="13" name="Oval 12">
            <a:extLst>
              <a:ext uri="{FF2B5EF4-FFF2-40B4-BE49-F238E27FC236}">
                <a16:creationId xmlns:a16="http://schemas.microsoft.com/office/drawing/2014/main" id="{CE094BF8-38C6-4D5C-81F8-3A985C17971F}"/>
              </a:ext>
            </a:extLst>
          </p:cNvPr>
          <p:cNvSpPr/>
          <p:nvPr/>
        </p:nvSpPr>
        <p:spPr>
          <a:xfrm>
            <a:off x="1667435" y="3705545"/>
            <a:ext cx="3281084" cy="6589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latin typeface="Arial" panose="020B0604020202020204" pitchFamily="34" charset="0"/>
                <a:cs typeface="Arial" panose="020B0604020202020204" pitchFamily="34" charset="0"/>
              </a:rPr>
              <a:t>30 – 3</a:t>
            </a:r>
            <a:r>
              <a:rPr lang="en-GB" sz="2800" b="1" i="1" dirty="0">
                <a:latin typeface="Arial" panose="020B0604020202020204" pitchFamily="34" charset="0"/>
                <a:cs typeface="Arial" panose="020B0604020202020204" pitchFamily="34" charset="0"/>
              </a:rPr>
              <a:t>b  </a:t>
            </a:r>
            <a:r>
              <a:rPr lang="en-GB" sz="2800" b="1" dirty="0">
                <a:latin typeface="Arial" panose="020B0604020202020204" pitchFamily="34" charset="0"/>
                <a:cs typeface="Arial" panose="020B0604020202020204" pitchFamily="34" charset="0"/>
              </a:rPr>
              <a:t>= 12</a:t>
            </a:r>
            <a:endParaRPr lang="en-GB" sz="2800" b="1" i="1" dirty="0">
              <a:latin typeface="Arial" panose="020B0604020202020204" pitchFamily="34" charset="0"/>
              <a:cs typeface="Arial" panose="020B0604020202020204" pitchFamily="34" charset="0"/>
            </a:endParaRPr>
          </a:p>
        </p:txBody>
      </p:sp>
      <p:sp>
        <p:nvSpPr>
          <p:cNvPr id="14" name="Oval 13">
            <a:extLst>
              <a:ext uri="{FF2B5EF4-FFF2-40B4-BE49-F238E27FC236}">
                <a16:creationId xmlns:a16="http://schemas.microsoft.com/office/drawing/2014/main" id="{D34C5578-95E6-48C6-8BE2-118495E8D697}"/>
              </a:ext>
            </a:extLst>
          </p:cNvPr>
          <p:cNvSpPr/>
          <p:nvPr/>
        </p:nvSpPr>
        <p:spPr>
          <a:xfrm>
            <a:off x="1667435" y="4494003"/>
            <a:ext cx="3281084" cy="6589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latin typeface="Arial" panose="020B0604020202020204" pitchFamily="34" charset="0"/>
                <a:cs typeface="Arial" panose="020B0604020202020204" pitchFamily="34" charset="0"/>
              </a:rPr>
              <a:t>12</a:t>
            </a:r>
            <a:r>
              <a:rPr lang="en-GB" sz="2800" b="1" i="1" dirty="0">
                <a:latin typeface="Arial" panose="020B0604020202020204" pitchFamily="34" charset="0"/>
                <a:cs typeface="Arial" panose="020B0604020202020204" pitchFamily="34" charset="0"/>
              </a:rPr>
              <a:t>a </a:t>
            </a:r>
            <a:r>
              <a:rPr lang="en-GB" sz="2800" b="1" dirty="0">
                <a:latin typeface="Arial" panose="020B0604020202020204" pitchFamily="34" charset="0"/>
                <a:cs typeface="Arial" panose="020B0604020202020204" pitchFamily="34" charset="0"/>
              </a:rPr>
              <a:t>+ 4</a:t>
            </a:r>
            <a:r>
              <a:rPr lang="en-GB" sz="2800" b="1" i="1" dirty="0">
                <a:latin typeface="Arial" panose="020B0604020202020204" pitchFamily="34" charset="0"/>
                <a:cs typeface="Arial" panose="020B0604020202020204" pitchFamily="34" charset="0"/>
              </a:rPr>
              <a:t>  </a:t>
            </a:r>
            <a:r>
              <a:rPr lang="en-GB" sz="2800" b="1" dirty="0">
                <a:latin typeface="Arial" panose="020B0604020202020204" pitchFamily="34" charset="0"/>
                <a:cs typeface="Arial" panose="020B0604020202020204" pitchFamily="34" charset="0"/>
              </a:rPr>
              <a:t>= 76</a:t>
            </a:r>
            <a:endParaRPr lang="en-GB" sz="2800" b="1" i="1" dirty="0">
              <a:latin typeface="Arial" panose="020B0604020202020204" pitchFamily="34" charset="0"/>
              <a:cs typeface="Arial" panose="020B0604020202020204" pitchFamily="34" charset="0"/>
            </a:endParaRPr>
          </a:p>
        </p:txBody>
      </p:sp>
      <p:sp>
        <p:nvSpPr>
          <p:cNvPr id="15" name="Oval 14">
            <a:extLst>
              <a:ext uri="{FF2B5EF4-FFF2-40B4-BE49-F238E27FC236}">
                <a16:creationId xmlns:a16="http://schemas.microsoft.com/office/drawing/2014/main" id="{7D83924E-D414-4433-BA3A-6B1B32749194}"/>
              </a:ext>
            </a:extLst>
          </p:cNvPr>
          <p:cNvSpPr/>
          <p:nvPr/>
        </p:nvSpPr>
        <p:spPr>
          <a:xfrm>
            <a:off x="1667435" y="5282461"/>
            <a:ext cx="3281084" cy="658906"/>
          </a:xfrm>
          <a:prstGeom prst="ellipse">
            <a:avLst/>
          </a:prstGeom>
          <a:solidFill>
            <a:srgbClr val="DA2E41"/>
          </a:solidFill>
          <a:ln>
            <a:solidFill>
              <a:srgbClr val="DA2E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latin typeface="Arial" panose="020B0604020202020204" pitchFamily="34" charset="0"/>
                <a:cs typeface="Arial" panose="020B0604020202020204" pitchFamily="34" charset="0"/>
              </a:rPr>
              <a:t>5 + 4</a:t>
            </a:r>
            <a:r>
              <a:rPr lang="en-GB" sz="2800" b="1" i="1" dirty="0">
                <a:latin typeface="Arial" panose="020B0604020202020204" pitchFamily="34" charset="0"/>
                <a:cs typeface="Arial" panose="020B0604020202020204" pitchFamily="34" charset="0"/>
              </a:rPr>
              <a:t>n  </a:t>
            </a:r>
            <a:r>
              <a:rPr lang="en-GB" sz="2800" b="1" dirty="0">
                <a:latin typeface="Arial" panose="020B0604020202020204" pitchFamily="34" charset="0"/>
                <a:cs typeface="Arial" panose="020B0604020202020204" pitchFamily="34" charset="0"/>
              </a:rPr>
              <a:t>= 25</a:t>
            </a:r>
            <a:endParaRPr lang="en-GB" sz="2800" b="1" i="1"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780B792C-2D4F-43D7-8F1C-34508554016C}"/>
              </a:ext>
            </a:extLst>
          </p:cNvPr>
          <p:cNvSpPr/>
          <p:nvPr/>
        </p:nvSpPr>
        <p:spPr>
          <a:xfrm>
            <a:off x="5244353" y="4494003"/>
            <a:ext cx="3805517" cy="1754326"/>
          </a:xfrm>
          <a:prstGeom prst="rect">
            <a:avLst/>
          </a:prstGeom>
        </p:spPr>
        <p:txBody>
          <a:bodyPr wrap="square">
            <a:spAutoFit/>
          </a:bodyPr>
          <a:lstStyle/>
          <a:p>
            <a:r>
              <a:rPr lang="en-GB" b="1" dirty="0">
                <a:solidFill>
                  <a:srgbClr val="DA2E41"/>
                </a:solidFill>
                <a:latin typeface="Arial" panose="020B0604020202020204" pitchFamily="34" charset="0"/>
                <a:cs typeface="Arial" panose="020B0604020202020204" pitchFamily="34" charset="0"/>
              </a:rPr>
              <a:t>5 + 4</a:t>
            </a:r>
            <a:r>
              <a:rPr lang="en-GB" b="1" i="1" dirty="0">
                <a:solidFill>
                  <a:srgbClr val="DA2E41"/>
                </a:solidFill>
                <a:latin typeface="Arial" panose="020B0604020202020204" pitchFamily="34" charset="0"/>
                <a:cs typeface="Arial" panose="020B0604020202020204" pitchFamily="34" charset="0"/>
              </a:rPr>
              <a:t>n</a:t>
            </a:r>
            <a:r>
              <a:rPr lang="en-GB" b="1" dirty="0">
                <a:solidFill>
                  <a:srgbClr val="DA2E41"/>
                </a:solidFill>
                <a:latin typeface="Arial" panose="020B0604020202020204" pitchFamily="34" charset="0"/>
                <a:cs typeface="Arial" panose="020B0604020202020204" pitchFamily="34" charset="0"/>
              </a:rPr>
              <a:t> = 25 is the odd one out.</a:t>
            </a:r>
          </a:p>
          <a:p>
            <a:r>
              <a:rPr lang="en-GB" b="1" dirty="0">
                <a:solidFill>
                  <a:srgbClr val="DA2E41"/>
                </a:solidFill>
                <a:latin typeface="Arial" panose="020B0604020202020204" pitchFamily="34" charset="0"/>
                <a:cs typeface="Arial" panose="020B0604020202020204" pitchFamily="34" charset="0"/>
              </a:rPr>
              <a:t>In all the other equations, the value of the unknown value is 6.</a:t>
            </a:r>
          </a:p>
          <a:p>
            <a:endParaRPr lang="en-GB" b="1" dirty="0">
              <a:solidFill>
                <a:srgbClr val="DA2E41"/>
              </a:solidFill>
              <a:latin typeface="Arial" panose="020B0604020202020204" pitchFamily="34" charset="0"/>
              <a:cs typeface="Arial" panose="020B0604020202020204" pitchFamily="34" charset="0"/>
            </a:endParaRPr>
          </a:p>
          <a:p>
            <a:r>
              <a:rPr lang="en-GB" b="1" dirty="0">
                <a:solidFill>
                  <a:srgbClr val="DA2E41"/>
                </a:solidFill>
                <a:latin typeface="Arial" panose="020B0604020202020204" pitchFamily="34" charset="0"/>
                <a:cs typeface="Arial" panose="020B0604020202020204" pitchFamily="34" charset="0"/>
              </a:rPr>
              <a:t>However, in this equation it is worth 5!  </a:t>
            </a:r>
            <a:endParaRPr lang="en-GB" b="1" dirty="0">
              <a:latin typeface="Arial" panose="020B0604020202020204" pitchFamily="34" charset="0"/>
              <a:cs typeface="Arial" panose="020B0604020202020204" pitchFamily="34" charset="0"/>
            </a:endParaRPr>
          </a:p>
        </p:txBody>
      </p:sp>
      <p:graphicFrame>
        <p:nvGraphicFramePr>
          <p:cNvPr id="16" name="Table 6">
            <a:extLst>
              <a:ext uri="{FF2B5EF4-FFF2-40B4-BE49-F238E27FC236}">
                <a16:creationId xmlns:a16="http://schemas.microsoft.com/office/drawing/2014/main" id="{1C3C590F-3811-43DB-B7D7-CB8E76B8B135}"/>
              </a:ext>
            </a:extLst>
          </p:cNvPr>
          <p:cNvGraphicFramePr>
            <a:graphicFrameLocks noGrp="1"/>
          </p:cNvGraphicFramePr>
          <p:nvPr>
            <p:extLst>
              <p:ext uri="{D42A27DB-BD31-4B8C-83A1-F6EECF244321}">
                <p14:modId xmlns:p14="http://schemas.microsoft.com/office/powerpoint/2010/main" val="241969931"/>
              </p:ext>
            </p:extLst>
          </p:nvPr>
        </p:nvGraphicFramePr>
        <p:xfrm>
          <a:off x="6815667" y="1366897"/>
          <a:ext cx="2006600" cy="1209036"/>
        </p:xfrm>
        <a:graphic>
          <a:graphicData uri="http://schemas.openxmlformats.org/drawingml/2006/table">
            <a:tbl>
              <a:tblPr firstRow="1" bandRow="1">
                <a:tableStyleId>{5940675A-B579-460E-94D1-54222C63F5DA}</a:tableStyleId>
              </a:tblPr>
              <a:tblGrid>
                <a:gridCol w="2006600">
                  <a:extLst>
                    <a:ext uri="{9D8B030D-6E8A-4147-A177-3AD203B41FA5}">
                      <a16:colId xmlns:a16="http://schemas.microsoft.com/office/drawing/2014/main" val="2783366662"/>
                    </a:ext>
                  </a:extLst>
                </a:gridCol>
              </a:tblGrid>
              <a:tr h="1209036">
                <a:tc>
                  <a:txBody>
                    <a:bodyPr/>
                    <a:lstStyle/>
                    <a:p>
                      <a:pPr algn="l">
                        <a:buNone/>
                      </a:pPr>
                      <a:r>
                        <a:rPr lang="en-US" sz="1600" b="1" dirty="0">
                          <a:latin typeface="Arial" panose="020B0604020202020204" pitchFamily="34" charset="0"/>
                          <a:ea typeface="Open Sans" panose="020B0606030504020204" pitchFamily="34" charset="0"/>
                          <a:cs typeface="Arial" panose="020B0604020202020204" pitchFamily="34" charset="0"/>
                        </a:rPr>
                        <a:t>Success Criteria:</a:t>
                      </a:r>
                    </a:p>
                    <a:p>
                      <a:pPr algn="l">
                        <a:buNone/>
                      </a:pPr>
                      <a:endParaRPr lang="en-US" sz="800" b="1" dirty="0">
                        <a:latin typeface="Arial" panose="020B0604020202020204" pitchFamily="34" charset="0"/>
                        <a:ea typeface="Open Sans" panose="020B0606030504020204" pitchFamily="34" charset="0"/>
                        <a:cs typeface="Arial" panose="020B0604020202020204" pitchFamily="34" charset="0"/>
                      </a:endParaRPr>
                    </a:p>
                    <a:p>
                      <a:pPr marL="285750" lvl="0" indent="-285750" algn="l">
                        <a:buFont typeface="Wingdings" panose="05000000000000000000" pitchFamily="2" charset="2"/>
                        <a:buChar char="q"/>
                      </a:pPr>
                      <a:r>
                        <a:rPr lang="en-US" sz="1400" b="0" i="0" kern="1200" dirty="0">
                          <a:solidFill>
                            <a:schemeClr val="tx1"/>
                          </a:solidFill>
                          <a:effectLst/>
                          <a:latin typeface="Arial" panose="020B0604020202020204" pitchFamily="34" charset="0"/>
                          <a:ea typeface="+mn-ea"/>
                          <a:cs typeface="Arial" panose="020B0604020202020204" pitchFamily="34" charset="0"/>
                        </a:rPr>
                        <a:t>I can work out the possible values of a pair of variables</a:t>
                      </a:r>
                      <a:endParaRPr lang="en-US" sz="1400" b="0" dirty="0">
                        <a:latin typeface="Arial" panose="020B0604020202020204" pitchFamily="34" charset="0"/>
                        <a:ea typeface="Open Sans" panose="020B0606030504020204" pitchFamily="34" charset="0"/>
                        <a:cs typeface="Arial" panose="020B0604020202020204" pitchFamily="34" charset="0"/>
                      </a:endParaRPr>
                    </a:p>
                  </a:txBody>
                  <a:tcPr>
                    <a:solidFill>
                      <a:srgbClr val="ECEEF1"/>
                    </a:solidFill>
                  </a:tcPr>
                </a:tc>
                <a:extLst>
                  <a:ext uri="{0D108BD9-81ED-4DB2-BD59-A6C34878D82A}">
                    <a16:rowId xmlns:a16="http://schemas.microsoft.com/office/drawing/2014/main" val="3456085870"/>
                  </a:ext>
                </a:extLst>
              </a:tr>
            </a:tbl>
          </a:graphicData>
        </a:graphic>
      </p:graphicFrame>
    </p:spTree>
    <p:extLst>
      <p:ext uri="{BB962C8B-B14F-4D97-AF65-F5344CB8AC3E}">
        <p14:creationId xmlns:p14="http://schemas.microsoft.com/office/powerpoint/2010/main" val="984984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177800" y="1500808"/>
            <a:ext cx="1274195" cy="307777"/>
          </a:xfrm>
          <a:prstGeom prst="rect">
            <a:avLst/>
          </a:prstGeom>
          <a:noFill/>
        </p:spPr>
        <p:txBody>
          <a:bodyPr wrap="none" rtlCol="0">
            <a:spAutoFit/>
          </a:bodyPr>
          <a:lstStyle/>
          <a:p>
            <a:r>
              <a:rPr lang="en-GB" sz="1400" b="1" dirty="0">
                <a:latin typeface="Arial" panose="020B0604020202020204" pitchFamily="34" charset="0"/>
                <a:cs typeface="Arial" panose="020B0604020202020204" pitchFamily="34" charset="0"/>
              </a:rPr>
              <a:t>Talking time:</a:t>
            </a:r>
            <a:endParaRPr lang="en-GB" sz="1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3118D59-AA77-4E8F-A77E-839E69BA71E4}"/>
              </a:ext>
            </a:extLst>
          </p:cNvPr>
          <p:cNvSpPr txBox="1"/>
          <p:nvPr/>
        </p:nvSpPr>
        <p:spPr>
          <a:xfrm>
            <a:off x="180830" y="1808585"/>
            <a:ext cx="878537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What is the same? What is different?</a:t>
            </a:r>
          </a:p>
          <a:p>
            <a:endParaRPr lang="en-GB"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20E34956-8AC5-4097-A122-4D4C6775F099}"/>
              </a:ext>
            </a:extLst>
          </p:cNvPr>
          <p:cNvSpPr txBox="1"/>
          <p:nvPr/>
        </p:nvSpPr>
        <p:spPr>
          <a:xfrm>
            <a:off x="729129" y="3288634"/>
            <a:ext cx="6112394" cy="861774"/>
          </a:xfrm>
          <a:prstGeom prst="rect">
            <a:avLst/>
          </a:prstGeom>
          <a:noFill/>
        </p:spPr>
        <p:txBody>
          <a:bodyPr wrap="square" rtlCol="0">
            <a:spAutoFit/>
          </a:bodyPr>
          <a:lstStyle/>
          <a:p>
            <a:r>
              <a:rPr lang="en-GB" sz="3200" b="1" i="1" dirty="0">
                <a:latin typeface="Arial" panose="020B0604020202020204" pitchFamily="34" charset="0"/>
                <a:cs typeface="Arial" panose="020B0604020202020204" pitchFamily="34" charset="0"/>
              </a:rPr>
              <a:t>a + </a:t>
            </a:r>
            <a:r>
              <a:rPr lang="en-GB" sz="3200" b="1" dirty="0">
                <a:latin typeface="Arial" panose="020B0604020202020204" pitchFamily="34" charset="0"/>
                <a:cs typeface="Arial" panose="020B0604020202020204" pitchFamily="34" charset="0"/>
              </a:rPr>
              <a:t>3 = 8				</a:t>
            </a:r>
            <a:r>
              <a:rPr lang="en-GB" sz="3200" b="1" i="1" dirty="0">
                <a:latin typeface="Arial" panose="020B0604020202020204" pitchFamily="34" charset="0"/>
                <a:cs typeface="Arial" panose="020B0604020202020204" pitchFamily="34" charset="0"/>
              </a:rPr>
              <a:t>a + b</a:t>
            </a:r>
            <a:r>
              <a:rPr lang="en-GB" sz="3200" b="1" dirty="0">
                <a:latin typeface="Arial" panose="020B0604020202020204" pitchFamily="34" charset="0"/>
                <a:cs typeface="Arial" panose="020B0604020202020204" pitchFamily="34" charset="0"/>
              </a:rPr>
              <a:t> = 8</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9436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177800" y="1500808"/>
            <a:ext cx="1274195" cy="307777"/>
          </a:xfrm>
          <a:prstGeom prst="rect">
            <a:avLst/>
          </a:prstGeom>
          <a:noFill/>
        </p:spPr>
        <p:txBody>
          <a:bodyPr wrap="none" rtlCol="0">
            <a:spAutoFit/>
          </a:bodyPr>
          <a:lstStyle/>
          <a:p>
            <a:r>
              <a:rPr lang="en-GB" sz="1400" b="1" dirty="0">
                <a:latin typeface="Arial" panose="020B0604020202020204" pitchFamily="34" charset="0"/>
                <a:cs typeface="Arial" panose="020B0604020202020204" pitchFamily="34" charset="0"/>
              </a:rPr>
              <a:t>Talking time:</a:t>
            </a:r>
            <a:endParaRPr lang="en-GB" sz="1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3118D59-AA77-4E8F-A77E-839E69BA71E4}"/>
              </a:ext>
            </a:extLst>
          </p:cNvPr>
          <p:cNvSpPr txBox="1"/>
          <p:nvPr/>
        </p:nvSpPr>
        <p:spPr>
          <a:xfrm>
            <a:off x="180830" y="1808585"/>
            <a:ext cx="878537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What is the same? What is different?</a:t>
            </a:r>
          </a:p>
          <a:p>
            <a:endParaRPr lang="en-GB"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20E34956-8AC5-4097-A122-4D4C6775F099}"/>
              </a:ext>
            </a:extLst>
          </p:cNvPr>
          <p:cNvSpPr txBox="1"/>
          <p:nvPr/>
        </p:nvSpPr>
        <p:spPr>
          <a:xfrm>
            <a:off x="729129" y="3288634"/>
            <a:ext cx="6112394" cy="861774"/>
          </a:xfrm>
          <a:prstGeom prst="rect">
            <a:avLst/>
          </a:prstGeom>
          <a:noFill/>
        </p:spPr>
        <p:txBody>
          <a:bodyPr wrap="square" rtlCol="0">
            <a:spAutoFit/>
          </a:bodyPr>
          <a:lstStyle/>
          <a:p>
            <a:r>
              <a:rPr lang="en-GB" sz="3200" b="1" i="1" dirty="0">
                <a:latin typeface="Arial" panose="020B0604020202020204" pitchFamily="34" charset="0"/>
                <a:cs typeface="Arial" panose="020B0604020202020204" pitchFamily="34" charset="0"/>
              </a:rPr>
              <a:t>a + </a:t>
            </a:r>
            <a:r>
              <a:rPr lang="en-GB" sz="3200" b="1" dirty="0">
                <a:latin typeface="Arial" panose="020B0604020202020204" pitchFamily="34" charset="0"/>
                <a:cs typeface="Arial" panose="020B0604020202020204" pitchFamily="34" charset="0"/>
              </a:rPr>
              <a:t>3 = 8				</a:t>
            </a:r>
            <a:r>
              <a:rPr lang="en-GB" sz="3200" b="1" i="1" dirty="0">
                <a:latin typeface="Arial" panose="020B0604020202020204" pitchFamily="34" charset="0"/>
                <a:cs typeface="Arial" panose="020B0604020202020204" pitchFamily="34" charset="0"/>
              </a:rPr>
              <a:t>a + b</a:t>
            </a:r>
            <a:r>
              <a:rPr lang="en-GB" sz="3200" b="1" dirty="0">
                <a:latin typeface="Arial" panose="020B0604020202020204" pitchFamily="34" charset="0"/>
                <a:cs typeface="Arial" panose="020B0604020202020204" pitchFamily="34" charset="0"/>
              </a:rPr>
              <a:t> = 8</a:t>
            </a:r>
          </a:p>
          <a:p>
            <a:endParaRPr lang="en-GB" dirty="0">
              <a:latin typeface="Arial" panose="020B0604020202020204" pitchFamily="34" charset="0"/>
              <a:cs typeface="Arial" panose="020B0604020202020204" pitchFamily="34" charset="0"/>
            </a:endParaRPr>
          </a:p>
        </p:txBody>
      </p:sp>
      <p:cxnSp>
        <p:nvCxnSpPr>
          <p:cNvPr id="7" name="Straight Arrow Connector 6">
            <a:extLst>
              <a:ext uri="{FF2B5EF4-FFF2-40B4-BE49-F238E27FC236}">
                <a16:creationId xmlns:a16="http://schemas.microsoft.com/office/drawing/2014/main" id="{4D1FB5E6-FE65-4F09-AE8D-0A2907058D97}"/>
              </a:ext>
            </a:extLst>
          </p:cNvPr>
          <p:cNvCxnSpPr/>
          <p:nvPr/>
        </p:nvCxnSpPr>
        <p:spPr>
          <a:xfrm flipH="1">
            <a:off x="2447365" y="2810435"/>
            <a:ext cx="363070" cy="4781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539E616F-8CA9-4C72-8CE1-F0DAB43C8B7A}"/>
              </a:ext>
            </a:extLst>
          </p:cNvPr>
          <p:cNvCxnSpPr>
            <a:cxnSpLocks/>
          </p:cNvCxnSpPr>
          <p:nvPr/>
        </p:nvCxnSpPr>
        <p:spPr>
          <a:xfrm>
            <a:off x="5109882" y="2866307"/>
            <a:ext cx="268941" cy="4223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A2BAC691-5A7D-4DC8-9666-DA0A0C589F89}"/>
              </a:ext>
            </a:extLst>
          </p:cNvPr>
          <p:cNvSpPr txBox="1"/>
          <p:nvPr/>
        </p:nvSpPr>
        <p:spPr>
          <a:xfrm>
            <a:off x="1963270" y="2201061"/>
            <a:ext cx="4544834" cy="646331"/>
          </a:xfrm>
          <a:prstGeom prst="rect">
            <a:avLst/>
          </a:prstGeom>
          <a:noFill/>
        </p:spPr>
        <p:txBody>
          <a:bodyPr wrap="none" rtlCol="0">
            <a:spAutoFit/>
          </a:bodyPr>
          <a:lstStyle/>
          <a:p>
            <a:r>
              <a:rPr lang="en-GB" b="1" dirty="0">
                <a:solidFill>
                  <a:srgbClr val="388CDA"/>
                </a:solidFill>
                <a:latin typeface="Arial" panose="020B0604020202020204" pitchFamily="34" charset="0"/>
                <a:cs typeface="Arial" panose="020B0604020202020204" pitchFamily="34" charset="0"/>
              </a:rPr>
              <a:t>Both equations show an addition where</a:t>
            </a:r>
          </a:p>
          <a:p>
            <a:r>
              <a:rPr lang="en-GB" b="1" dirty="0">
                <a:solidFill>
                  <a:srgbClr val="388CDA"/>
                </a:solidFill>
                <a:latin typeface="Arial" panose="020B0604020202020204" pitchFamily="34" charset="0"/>
                <a:cs typeface="Arial" panose="020B0604020202020204" pitchFamily="34" charset="0"/>
              </a:rPr>
              <a:t>two values make a total of 8. </a:t>
            </a:r>
          </a:p>
        </p:txBody>
      </p:sp>
      <p:cxnSp>
        <p:nvCxnSpPr>
          <p:cNvPr id="14" name="Straight Arrow Connector 13">
            <a:extLst>
              <a:ext uri="{FF2B5EF4-FFF2-40B4-BE49-F238E27FC236}">
                <a16:creationId xmlns:a16="http://schemas.microsoft.com/office/drawing/2014/main" id="{50C95712-8C4D-4812-9BE6-D1B46857135A}"/>
              </a:ext>
            </a:extLst>
          </p:cNvPr>
          <p:cNvCxnSpPr>
            <a:cxnSpLocks/>
          </p:cNvCxnSpPr>
          <p:nvPr/>
        </p:nvCxnSpPr>
        <p:spPr>
          <a:xfrm flipH="1" flipV="1">
            <a:off x="1622316" y="3848096"/>
            <a:ext cx="825049" cy="743554"/>
          </a:xfrm>
          <a:prstGeom prst="straightConnector1">
            <a:avLst/>
          </a:prstGeom>
          <a:ln>
            <a:solidFill>
              <a:srgbClr val="DA2E4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AD19DEC-A9CC-4623-A30C-37349B45C4FC}"/>
              </a:ext>
            </a:extLst>
          </p:cNvPr>
          <p:cNvCxnSpPr>
            <a:cxnSpLocks/>
          </p:cNvCxnSpPr>
          <p:nvPr/>
        </p:nvCxnSpPr>
        <p:spPr>
          <a:xfrm flipV="1">
            <a:off x="4074459" y="3829181"/>
            <a:ext cx="757369" cy="762469"/>
          </a:xfrm>
          <a:prstGeom prst="straightConnector1">
            <a:avLst/>
          </a:prstGeom>
          <a:ln>
            <a:solidFill>
              <a:srgbClr val="DA2E4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0034AC96-7BD9-4261-8D37-B3D46986214A}"/>
              </a:ext>
            </a:extLst>
          </p:cNvPr>
          <p:cNvSpPr txBox="1"/>
          <p:nvPr/>
        </p:nvSpPr>
        <p:spPr>
          <a:xfrm>
            <a:off x="729129" y="4690955"/>
            <a:ext cx="7717088" cy="1477328"/>
          </a:xfrm>
          <a:prstGeom prst="rect">
            <a:avLst/>
          </a:prstGeom>
          <a:noFill/>
        </p:spPr>
        <p:txBody>
          <a:bodyPr wrap="square" rtlCol="0">
            <a:spAutoFit/>
          </a:bodyPr>
          <a:lstStyle/>
          <a:p>
            <a:r>
              <a:rPr lang="en-GB" b="1" dirty="0">
                <a:solidFill>
                  <a:srgbClr val="DA2E41"/>
                </a:solidFill>
                <a:latin typeface="Arial" panose="020B0604020202020204" pitchFamily="34" charset="0"/>
                <a:cs typeface="Arial" panose="020B0604020202020204" pitchFamily="34" charset="0"/>
              </a:rPr>
              <a:t>In the left-hand equation, there is only one variable (</a:t>
            </a:r>
            <a:r>
              <a:rPr lang="en-GB" b="1" i="1" dirty="0">
                <a:solidFill>
                  <a:srgbClr val="DA2E41"/>
                </a:solidFill>
                <a:latin typeface="Arial" panose="020B0604020202020204" pitchFamily="34" charset="0"/>
                <a:cs typeface="Arial" panose="020B0604020202020204" pitchFamily="34" charset="0"/>
              </a:rPr>
              <a:t>a</a:t>
            </a:r>
            <a:r>
              <a:rPr lang="en-GB" b="1" dirty="0">
                <a:solidFill>
                  <a:srgbClr val="DA2E41"/>
                </a:solidFill>
                <a:latin typeface="Arial" panose="020B0604020202020204" pitchFamily="34" charset="0"/>
                <a:cs typeface="Arial" panose="020B0604020202020204" pitchFamily="34" charset="0"/>
              </a:rPr>
              <a:t>). </a:t>
            </a:r>
          </a:p>
          <a:p>
            <a:r>
              <a:rPr lang="en-GB" b="1" dirty="0">
                <a:solidFill>
                  <a:srgbClr val="DA2E41"/>
                </a:solidFill>
                <a:latin typeface="Arial" panose="020B0604020202020204" pitchFamily="34" charset="0"/>
                <a:cs typeface="Arial" panose="020B0604020202020204" pitchFamily="34" charset="0"/>
              </a:rPr>
              <a:t>This means that it can be solved and we know that </a:t>
            </a:r>
            <a:r>
              <a:rPr lang="en-GB" b="1" i="1" dirty="0">
                <a:solidFill>
                  <a:srgbClr val="DA2E41"/>
                </a:solidFill>
                <a:latin typeface="Arial" panose="020B0604020202020204" pitchFamily="34" charset="0"/>
                <a:cs typeface="Arial" panose="020B0604020202020204" pitchFamily="34" charset="0"/>
              </a:rPr>
              <a:t>a = </a:t>
            </a:r>
            <a:r>
              <a:rPr lang="en-GB" b="1" dirty="0">
                <a:solidFill>
                  <a:srgbClr val="DA2E41"/>
                </a:solidFill>
                <a:latin typeface="Arial" panose="020B0604020202020204" pitchFamily="34" charset="0"/>
                <a:cs typeface="Arial" panose="020B0604020202020204" pitchFamily="34" charset="0"/>
              </a:rPr>
              <a:t>5.</a:t>
            </a:r>
          </a:p>
          <a:p>
            <a:r>
              <a:rPr lang="en-GB" b="1" dirty="0">
                <a:solidFill>
                  <a:srgbClr val="DA2E41"/>
                </a:solidFill>
                <a:latin typeface="Arial" panose="020B0604020202020204" pitchFamily="34" charset="0"/>
                <a:cs typeface="Arial" panose="020B0604020202020204" pitchFamily="34" charset="0"/>
              </a:rPr>
              <a:t>In the right-hand equation, there are </a:t>
            </a:r>
            <a:r>
              <a:rPr lang="en-GB" b="1" u="sng" dirty="0">
                <a:solidFill>
                  <a:srgbClr val="DA2E41"/>
                </a:solidFill>
                <a:latin typeface="Arial" panose="020B0604020202020204" pitchFamily="34" charset="0"/>
                <a:cs typeface="Arial" panose="020B0604020202020204" pitchFamily="34" charset="0"/>
              </a:rPr>
              <a:t>two variables</a:t>
            </a:r>
            <a:r>
              <a:rPr lang="en-GB" b="1" dirty="0">
                <a:solidFill>
                  <a:srgbClr val="DA2E41"/>
                </a:solidFill>
                <a:latin typeface="Arial" panose="020B0604020202020204" pitchFamily="34" charset="0"/>
                <a:cs typeface="Arial" panose="020B0604020202020204" pitchFamily="34" charset="0"/>
              </a:rPr>
              <a:t> (</a:t>
            </a:r>
            <a:r>
              <a:rPr lang="en-GB" b="1" i="1" dirty="0">
                <a:solidFill>
                  <a:srgbClr val="DA2E41"/>
                </a:solidFill>
                <a:latin typeface="Arial" panose="020B0604020202020204" pitchFamily="34" charset="0"/>
                <a:cs typeface="Arial" panose="020B0604020202020204" pitchFamily="34" charset="0"/>
              </a:rPr>
              <a:t>a</a:t>
            </a:r>
            <a:r>
              <a:rPr lang="en-GB" b="1" dirty="0">
                <a:solidFill>
                  <a:srgbClr val="DA2E41"/>
                </a:solidFill>
                <a:latin typeface="Arial" panose="020B0604020202020204" pitchFamily="34" charset="0"/>
                <a:cs typeface="Arial" panose="020B0604020202020204" pitchFamily="34" charset="0"/>
              </a:rPr>
              <a:t> and </a:t>
            </a:r>
            <a:r>
              <a:rPr lang="en-GB" b="1" i="1" dirty="0">
                <a:solidFill>
                  <a:srgbClr val="DA2E41"/>
                </a:solidFill>
                <a:latin typeface="Arial" panose="020B0604020202020204" pitchFamily="34" charset="0"/>
                <a:cs typeface="Arial" panose="020B0604020202020204" pitchFamily="34" charset="0"/>
              </a:rPr>
              <a:t>b</a:t>
            </a:r>
            <a:r>
              <a:rPr lang="en-GB" b="1" dirty="0">
                <a:solidFill>
                  <a:srgbClr val="DA2E41"/>
                </a:solidFill>
                <a:latin typeface="Arial" panose="020B0604020202020204" pitchFamily="34" charset="0"/>
                <a:cs typeface="Arial" panose="020B0604020202020204" pitchFamily="34" charset="0"/>
              </a:rPr>
              <a:t>).</a:t>
            </a:r>
          </a:p>
          <a:p>
            <a:r>
              <a:rPr lang="en-GB" b="1" dirty="0">
                <a:solidFill>
                  <a:srgbClr val="DA2E41"/>
                </a:solidFill>
                <a:latin typeface="Arial" panose="020B0604020202020204" pitchFamily="34" charset="0"/>
                <a:cs typeface="Arial" panose="020B0604020202020204" pitchFamily="34" charset="0"/>
              </a:rPr>
              <a:t>This means that there is no one solution – there are several possible values for </a:t>
            </a:r>
            <a:r>
              <a:rPr lang="en-GB" b="1" i="1" dirty="0">
                <a:solidFill>
                  <a:srgbClr val="DA2E41"/>
                </a:solidFill>
                <a:latin typeface="Arial" panose="020B0604020202020204" pitchFamily="34" charset="0"/>
                <a:cs typeface="Arial" panose="020B0604020202020204" pitchFamily="34" charset="0"/>
              </a:rPr>
              <a:t>a</a:t>
            </a:r>
            <a:r>
              <a:rPr lang="en-GB" b="1" dirty="0">
                <a:solidFill>
                  <a:srgbClr val="DA2E41"/>
                </a:solidFill>
                <a:latin typeface="Arial" panose="020B0604020202020204" pitchFamily="34" charset="0"/>
                <a:cs typeface="Arial" panose="020B0604020202020204" pitchFamily="34" charset="0"/>
              </a:rPr>
              <a:t> and </a:t>
            </a:r>
            <a:r>
              <a:rPr lang="en-GB" b="1" i="1" dirty="0">
                <a:solidFill>
                  <a:srgbClr val="DA2E41"/>
                </a:solidFill>
                <a:latin typeface="Arial" panose="020B0604020202020204" pitchFamily="34" charset="0"/>
                <a:cs typeface="Arial" panose="020B0604020202020204" pitchFamily="34" charset="0"/>
              </a:rPr>
              <a:t>b</a:t>
            </a:r>
            <a:r>
              <a:rPr lang="en-GB" b="1" dirty="0">
                <a:solidFill>
                  <a:srgbClr val="DA2E41"/>
                </a:solidFill>
                <a:latin typeface="Arial" panose="020B0604020202020204" pitchFamily="34" charset="0"/>
                <a:cs typeface="Arial" panose="020B0604020202020204" pitchFamily="34" charset="0"/>
              </a:rPr>
              <a:t> instead.</a:t>
            </a:r>
          </a:p>
        </p:txBody>
      </p:sp>
    </p:spTree>
    <p:extLst>
      <p:ext uri="{BB962C8B-B14F-4D97-AF65-F5344CB8AC3E}">
        <p14:creationId xmlns:p14="http://schemas.microsoft.com/office/powerpoint/2010/main" val="885705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177800" y="1500808"/>
            <a:ext cx="1274195" cy="307777"/>
          </a:xfrm>
          <a:prstGeom prst="rect">
            <a:avLst/>
          </a:prstGeom>
          <a:noFill/>
        </p:spPr>
        <p:txBody>
          <a:bodyPr wrap="none" rtlCol="0">
            <a:spAutoFit/>
          </a:bodyPr>
          <a:lstStyle/>
          <a:p>
            <a:r>
              <a:rPr lang="en-GB" sz="1400" b="1" dirty="0">
                <a:latin typeface="Arial" panose="020B0604020202020204" pitchFamily="34" charset="0"/>
                <a:cs typeface="Arial" panose="020B0604020202020204" pitchFamily="34" charset="0"/>
              </a:rPr>
              <a:t>Talking time:</a:t>
            </a:r>
            <a:endParaRPr lang="en-GB" sz="1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3118D59-AA77-4E8F-A77E-839E69BA71E4}"/>
              </a:ext>
            </a:extLst>
          </p:cNvPr>
          <p:cNvSpPr txBox="1"/>
          <p:nvPr/>
        </p:nvSpPr>
        <p:spPr>
          <a:xfrm>
            <a:off x="180830" y="1808585"/>
            <a:ext cx="878537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Complete the table to show the possible values for </a:t>
            </a:r>
            <a:r>
              <a:rPr lang="en-GB" i="1" dirty="0">
                <a:latin typeface="Arial" panose="020B0604020202020204" pitchFamily="34" charset="0"/>
                <a:cs typeface="Arial" panose="020B0604020202020204" pitchFamily="34" charset="0"/>
              </a:rPr>
              <a:t>a </a:t>
            </a:r>
            <a:r>
              <a:rPr lang="en-GB" dirty="0">
                <a:latin typeface="Arial" panose="020B0604020202020204" pitchFamily="34" charset="0"/>
                <a:cs typeface="Arial" panose="020B0604020202020204" pitchFamily="34" charset="0"/>
              </a:rPr>
              <a:t>and </a:t>
            </a:r>
            <a:r>
              <a:rPr lang="en-GB" i="1" dirty="0">
                <a:latin typeface="Arial" panose="020B0604020202020204" pitchFamily="34" charset="0"/>
                <a:cs typeface="Arial" panose="020B0604020202020204" pitchFamily="34" charset="0"/>
              </a:rPr>
              <a:t>b</a:t>
            </a:r>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20E34956-8AC5-4097-A122-4D4C6775F099}"/>
              </a:ext>
            </a:extLst>
          </p:cNvPr>
          <p:cNvSpPr txBox="1"/>
          <p:nvPr/>
        </p:nvSpPr>
        <p:spPr>
          <a:xfrm>
            <a:off x="2315882" y="2454916"/>
            <a:ext cx="2000624" cy="861774"/>
          </a:xfrm>
          <a:prstGeom prst="rect">
            <a:avLst/>
          </a:prstGeom>
          <a:noFill/>
        </p:spPr>
        <p:txBody>
          <a:bodyPr wrap="square" rtlCol="0">
            <a:spAutoFit/>
          </a:bodyPr>
          <a:lstStyle/>
          <a:p>
            <a:r>
              <a:rPr lang="en-GB" sz="3200" b="1" i="1" dirty="0">
                <a:latin typeface="Arial" panose="020B0604020202020204" pitchFamily="34" charset="0"/>
                <a:cs typeface="Arial" panose="020B0604020202020204" pitchFamily="34" charset="0"/>
              </a:rPr>
              <a:t>a + b</a:t>
            </a:r>
            <a:r>
              <a:rPr lang="en-GB" sz="3200" b="1" dirty="0">
                <a:latin typeface="Arial" panose="020B0604020202020204" pitchFamily="34" charset="0"/>
                <a:cs typeface="Arial" panose="020B0604020202020204" pitchFamily="34" charset="0"/>
              </a:rPr>
              <a:t> = 8</a:t>
            </a:r>
          </a:p>
          <a:p>
            <a:endParaRPr lang="en-GB"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661BBCE5-7E05-4E21-9B8C-022F5D9E4C0C}"/>
              </a:ext>
            </a:extLst>
          </p:cNvPr>
          <p:cNvSpPr/>
          <p:nvPr/>
        </p:nvSpPr>
        <p:spPr>
          <a:xfrm>
            <a:off x="930313" y="5034026"/>
            <a:ext cx="4946052" cy="646331"/>
          </a:xfrm>
          <a:prstGeom prst="rect">
            <a:avLst/>
          </a:prstGeom>
          <a:solidFill>
            <a:srgbClr val="FADF4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chemeClr val="tx1"/>
                </a:solidFill>
                <a:latin typeface="Arial" panose="020B0604020202020204" pitchFamily="34" charset="0"/>
                <a:cs typeface="Arial" panose="020B0604020202020204" pitchFamily="34" charset="0"/>
              </a:rPr>
              <a:t>Can you think of a method to make sure that you find all the possible values of a and b?</a:t>
            </a:r>
          </a:p>
        </p:txBody>
      </p:sp>
      <p:graphicFrame>
        <p:nvGraphicFramePr>
          <p:cNvPr id="3" name="Table 2">
            <a:extLst>
              <a:ext uri="{FF2B5EF4-FFF2-40B4-BE49-F238E27FC236}">
                <a16:creationId xmlns:a16="http://schemas.microsoft.com/office/drawing/2014/main" id="{88527281-8972-4492-84B6-B8B698181FAC}"/>
              </a:ext>
            </a:extLst>
          </p:cNvPr>
          <p:cNvGraphicFramePr>
            <a:graphicFrameLocks noGrp="1"/>
          </p:cNvGraphicFramePr>
          <p:nvPr>
            <p:extLst>
              <p:ext uri="{D42A27DB-BD31-4B8C-83A1-F6EECF244321}">
                <p14:modId xmlns:p14="http://schemas.microsoft.com/office/powerpoint/2010/main" val="4164176020"/>
              </p:ext>
            </p:extLst>
          </p:nvPr>
        </p:nvGraphicFramePr>
        <p:xfrm>
          <a:off x="409127" y="3170541"/>
          <a:ext cx="6096000" cy="158496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828477451"/>
                    </a:ext>
                  </a:extLst>
                </a:gridCol>
                <a:gridCol w="2032000">
                  <a:extLst>
                    <a:ext uri="{9D8B030D-6E8A-4147-A177-3AD203B41FA5}">
                      <a16:colId xmlns:a16="http://schemas.microsoft.com/office/drawing/2014/main" val="2804574995"/>
                    </a:ext>
                  </a:extLst>
                </a:gridCol>
                <a:gridCol w="2032000">
                  <a:extLst>
                    <a:ext uri="{9D8B030D-6E8A-4147-A177-3AD203B41FA5}">
                      <a16:colId xmlns:a16="http://schemas.microsoft.com/office/drawing/2014/main" val="3057691614"/>
                    </a:ext>
                  </a:extLst>
                </a:gridCol>
              </a:tblGrid>
              <a:tr h="370840">
                <a:tc>
                  <a:txBody>
                    <a:bodyPr/>
                    <a:lstStyle/>
                    <a:p>
                      <a:pPr algn="ctr"/>
                      <a:r>
                        <a:rPr lang="en-GB" sz="2500" i="1" dirty="0">
                          <a:latin typeface="Arial" panose="020B0604020202020204" pitchFamily="34" charset="0"/>
                          <a:cs typeface="Arial" panose="020B0604020202020204" pitchFamily="34" charset="0"/>
                        </a:rPr>
                        <a:t>a</a:t>
                      </a:r>
                      <a:endParaRPr lang="en-GB" sz="2500" dirty="0">
                        <a:latin typeface="Arial" panose="020B0604020202020204" pitchFamily="34" charset="0"/>
                        <a:cs typeface="Arial" panose="020B0604020202020204" pitchFamily="34" charset="0"/>
                      </a:endParaRPr>
                    </a:p>
                  </a:txBody>
                  <a:tcPr/>
                </a:tc>
                <a:tc>
                  <a:txBody>
                    <a:bodyPr/>
                    <a:lstStyle/>
                    <a:p>
                      <a:pPr algn="ctr"/>
                      <a:r>
                        <a:rPr lang="en-GB" sz="2500" i="1" dirty="0">
                          <a:latin typeface="Arial" panose="020B0604020202020204" pitchFamily="34" charset="0"/>
                          <a:cs typeface="Arial" panose="020B0604020202020204" pitchFamily="34" charset="0"/>
                        </a:rPr>
                        <a:t>b</a:t>
                      </a:r>
                      <a:endParaRPr lang="en-GB" sz="2500" dirty="0">
                        <a:latin typeface="Arial" panose="020B0604020202020204" pitchFamily="34" charset="0"/>
                        <a:cs typeface="Arial" panose="020B0604020202020204" pitchFamily="34" charset="0"/>
                      </a:endParaRPr>
                    </a:p>
                  </a:txBody>
                  <a:tcPr/>
                </a:tc>
                <a:tc>
                  <a:txBody>
                    <a:bodyPr/>
                    <a:lstStyle/>
                    <a:p>
                      <a:pPr algn="ctr"/>
                      <a:r>
                        <a:rPr lang="en-GB" sz="2500" i="1" dirty="0">
                          <a:latin typeface="Arial" panose="020B0604020202020204" pitchFamily="34" charset="0"/>
                          <a:cs typeface="Arial" panose="020B0604020202020204" pitchFamily="34" charset="0"/>
                        </a:rPr>
                        <a:t>a</a:t>
                      </a:r>
                      <a:r>
                        <a:rPr lang="en-GB" sz="2500" dirty="0">
                          <a:latin typeface="Arial" panose="020B0604020202020204" pitchFamily="34" charset="0"/>
                          <a:cs typeface="Arial" panose="020B0604020202020204" pitchFamily="34" charset="0"/>
                        </a:rPr>
                        <a:t> + </a:t>
                      </a:r>
                      <a:r>
                        <a:rPr lang="en-GB" sz="2500" i="1" dirty="0">
                          <a:latin typeface="Arial" panose="020B0604020202020204" pitchFamily="34" charset="0"/>
                          <a:cs typeface="Arial" panose="020B0604020202020204" pitchFamily="34" charset="0"/>
                        </a:rPr>
                        <a:t>b</a:t>
                      </a:r>
                      <a:endParaRPr lang="en-GB" sz="25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20287827"/>
                  </a:ext>
                </a:extLst>
              </a:tr>
              <a:tr h="370840">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339755042"/>
                  </a:ext>
                </a:extLst>
              </a:tr>
              <a:tr h="370840">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323144358"/>
                  </a:ext>
                </a:extLst>
              </a:tr>
              <a:tr h="370840">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008188291"/>
                  </a:ext>
                </a:extLst>
              </a:tr>
            </a:tbl>
          </a:graphicData>
        </a:graphic>
      </p:graphicFrame>
    </p:spTree>
    <p:extLst>
      <p:ext uri="{BB962C8B-B14F-4D97-AF65-F5344CB8AC3E}">
        <p14:creationId xmlns:p14="http://schemas.microsoft.com/office/powerpoint/2010/main" val="4142663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177800" y="1500808"/>
            <a:ext cx="1274195" cy="307777"/>
          </a:xfrm>
          <a:prstGeom prst="rect">
            <a:avLst/>
          </a:prstGeom>
          <a:noFill/>
        </p:spPr>
        <p:txBody>
          <a:bodyPr wrap="none" rtlCol="0">
            <a:spAutoFit/>
          </a:bodyPr>
          <a:lstStyle/>
          <a:p>
            <a:r>
              <a:rPr lang="en-GB" sz="1400" b="1" dirty="0">
                <a:latin typeface="Arial" panose="020B0604020202020204" pitchFamily="34" charset="0"/>
                <a:cs typeface="Arial" panose="020B0604020202020204" pitchFamily="34" charset="0"/>
              </a:rPr>
              <a:t>Talking time:</a:t>
            </a:r>
            <a:endParaRPr lang="en-GB" sz="1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3118D59-AA77-4E8F-A77E-839E69BA71E4}"/>
              </a:ext>
            </a:extLst>
          </p:cNvPr>
          <p:cNvSpPr txBox="1"/>
          <p:nvPr/>
        </p:nvSpPr>
        <p:spPr>
          <a:xfrm>
            <a:off x="180830" y="1808585"/>
            <a:ext cx="878537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Complete the table to show the possible values for </a:t>
            </a:r>
            <a:r>
              <a:rPr lang="en-GB" i="1" dirty="0">
                <a:latin typeface="Arial" panose="020B0604020202020204" pitchFamily="34" charset="0"/>
                <a:cs typeface="Arial" panose="020B0604020202020204" pitchFamily="34" charset="0"/>
              </a:rPr>
              <a:t>a </a:t>
            </a:r>
            <a:r>
              <a:rPr lang="en-GB" dirty="0">
                <a:latin typeface="Arial" panose="020B0604020202020204" pitchFamily="34" charset="0"/>
                <a:cs typeface="Arial" panose="020B0604020202020204" pitchFamily="34" charset="0"/>
              </a:rPr>
              <a:t>and </a:t>
            </a:r>
            <a:r>
              <a:rPr lang="en-GB" i="1" dirty="0">
                <a:latin typeface="Arial" panose="020B0604020202020204" pitchFamily="34" charset="0"/>
                <a:cs typeface="Arial" panose="020B0604020202020204" pitchFamily="34" charset="0"/>
              </a:rPr>
              <a:t>b</a:t>
            </a:r>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20E34956-8AC5-4097-A122-4D4C6775F099}"/>
              </a:ext>
            </a:extLst>
          </p:cNvPr>
          <p:cNvSpPr txBox="1"/>
          <p:nvPr/>
        </p:nvSpPr>
        <p:spPr>
          <a:xfrm>
            <a:off x="2315882" y="2454916"/>
            <a:ext cx="2000624" cy="861774"/>
          </a:xfrm>
          <a:prstGeom prst="rect">
            <a:avLst/>
          </a:prstGeom>
          <a:noFill/>
        </p:spPr>
        <p:txBody>
          <a:bodyPr wrap="square" rtlCol="0">
            <a:spAutoFit/>
          </a:bodyPr>
          <a:lstStyle/>
          <a:p>
            <a:r>
              <a:rPr lang="en-GB" sz="3200" b="1" i="1" dirty="0">
                <a:latin typeface="Arial" panose="020B0604020202020204" pitchFamily="34" charset="0"/>
                <a:cs typeface="Arial" panose="020B0604020202020204" pitchFamily="34" charset="0"/>
              </a:rPr>
              <a:t>a + b</a:t>
            </a:r>
            <a:r>
              <a:rPr lang="en-GB" sz="3200" b="1" dirty="0">
                <a:latin typeface="Arial" panose="020B0604020202020204" pitchFamily="34" charset="0"/>
                <a:cs typeface="Arial" panose="020B0604020202020204" pitchFamily="34" charset="0"/>
              </a:rPr>
              <a:t> = 8</a:t>
            </a:r>
          </a:p>
          <a:p>
            <a:endParaRPr lang="en-GB" dirty="0">
              <a:latin typeface="Arial" panose="020B0604020202020204" pitchFamily="34" charset="0"/>
              <a:cs typeface="Arial" panose="020B0604020202020204" pitchFamily="34" charset="0"/>
            </a:endParaRPr>
          </a:p>
        </p:txBody>
      </p:sp>
      <p:graphicFrame>
        <p:nvGraphicFramePr>
          <p:cNvPr id="3" name="Table 2">
            <a:extLst>
              <a:ext uri="{FF2B5EF4-FFF2-40B4-BE49-F238E27FC236}">
                <a16:creationId xmlns:a16="http://schemas.microsoft.com/office/drawing/2014/main" id="{88527281-8972-4492-84B6-B8B698181FAC}"/>
              </a:ext>
            </a:extLst>
          </p:cNvPr>
          <p:cNvGraphicFramePr>
            <a:graphicFrameLocks noGrp="1"/>
          </p:cNvGraphicFramePr>
          <p:nvPr>
            <p:extLst>
              <p:ext uri="{D42A27DB-BD31-4B8C-83A1-F6EECF244321}">
                <p14:modId xmlns:p14="http://schemas.microsoft.com/office/powerpoint/2010/main" val="1684119072"/>
              </p:ext>
            </p:extLst>
          </p:nvPr>
        </p:nvGraphicFramePr>
        <p:xfrm>
          <a:off x="409127" y="3170541"/>
          <a:ext cx="6096000" cy="30683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828477451"/>
                    </a:ext>
                  </a:extLst>
                </a:gridCol>
                <a:gridCol w="2032000">
                  <a:extLst>
                    <a:ext uri="{9D8B030D-6E8A-4147-A177-3AD203B41FA5}">
                      <a16:colId xmlns:a16="http://schemas.microsoft.com/office/drawing/2014/main" val="2804574995"/>
                    </a:ext>
                  </a:extLst>
                </a:gridCol>
                <a:gridCol w="2032000">
                  <a:extLst>
                    <a:ext uri="{9D8B030D-6E8A-4147-A177-3AD203B41FA5}">
                      <a16:colId xmlns:a16="http://schemas.microsoft.com/office/drawing/2014/main" val="3057691614"/>
                    </a:ext>
                  </a:extLst>
                </a:gridCol>
              </a:tblGrid>
              <a:tr h="370840">
                <a:tc>
                  <a:txBody>
                    <a:bodyPr/>
                    <a:lstStyle/>
                    <a:p>
                      <a:pPr algn="ctr"/>
                      <a:r>
                        <a:rPr lang="en-GB" sz="2500" i="1" dirty="0">
                          <a:latin typeface="Arial" panose="020B0604020202020204" pitchFamily="34" charset="0"/>
                          <a:cs typeface="Arial" panose="020B0604020202020204" pitchFamily="34" charset="0"/>
                        </a:rPr>
                        <a:t>a</a:t>
                      </a:r>
                      <a:endParaRPr lang="en-GB" sz="2500" dirty="0">
                        <a:latin typeface="Arial" panose="020B0604020202020204" pitchFamily="34" charset="0"/>
                        <a:cs typeface="Arial" panose="020B0604020202020204" pitchFamily="34" charset="0"/>
                      </a:endParaRPr>
                    </a:p>
                  </a:txBody>
                  <a:tcPr/>
                </a:tc>
                <a:tc>
                  <a:txBody>
                    <a:bodyPr/>
                    <a:lstStyle/>
                    <a:p>
                      <a:pPr algn="ctr"/>
                      <a:r>
                        <a:rPr lang="en-GB" sz="2500" i="1" dirty="0">
                          <a:latin typeface="Arial" panose="020B0604020202020204" pitchFamily="34" charset="0"/>
                          <a:cs typeface="Arial" panose="020B0604020202020204" pitchFamily="34" charset="0"/>
                        </a:rPr>
                        <a:t>b</a:t>
                      </a:r>
                      <a:endParaRPr lang="en-GB" sz="2500" dirty="0">
                        <a:latin typeface="Arial" panose="020B0604020202020204" pitchFamily="34" charset="0"/>
                        <a:cs typeface="Arial" panose="020B0604020202020204" pitchFamily="34" charset="0"/>
                      </a:endParaRPr>
                    </a:p>
                  </a:txBody>
                  <a:tcPr/>
                </a:tc>
                <a:tc>
                  <a:txBody>
                    <a:bodyPr/>
                    <a:lstStyle/>
                    <a:p>
                      <a:pPr algn="ctr"/>
                      <a:r>
                        <a:rPr lang="en-GB" sz="2500" i="1" dirty="0">
                          <a:latin typeface="Arial" panose="020B0604020202020204" pitchFamily="34" charset="0"/>
                          <a:cs typeface="Arial" panose="020B0604020202020204" pitchFamily="34" charset="0"/>
                        </a:rPr>
                        <a:t>a</a:t>
                      </a:r>
                      <a:r>
                        <a:rPr lang="en-GB" sz="2500" dirty="0">
                          <a:latin typeface="Arial" panose="020B0604020202020204" pitchFamily="34" charset="0"/>
                          <a:cs typeface="Arial" panose="020B0604020202020204" pitchFamily="34" charset="0"/>
                        </a:rPr>
                        <a:t> + </a:t>
                      </a:r>
                      <a:r>
                        <a:rPr lang="en-GB" sz="2500" i="1" dirty="0">
                          <a:latin typeface="Arial" panose="020B0604020202020204" pitchFamily="34" charset="0"/>
                          <a:cs typeface="Arial" panose="020B0604020202020204" pitchFamily="34" charset="0"/>
                        </a:rPr>
                        <a:t>b</a:t>
                      </a:r>
                      <a:endParaRPr lang="en-GB" sz="25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20287827"/>
                  </a:ext>
                </a:extLst>
              </a:tr>
              <a:tr h="370840">
                <a:tc>
                  <a:txBody>
                    <a:bodyPr/>
                    <a:lstStyle/>
                    <a:p>
                      <a:pPr algn="ctr"/>
                      <a:r>
                        <a:rPr lang="en-GB" dirty="0">
                          <a:latin typeface="Arial" panose="020B0604020202020204" pitchFamily="34" charset="0"/>
                          <a:cs typeface="Arial" panose="020B0604020202020204" pitchFamily="34" charset="0"/>
                        </a:rPr>
                        <a:t>1</a:t>
                      </a:r>
                    </a:p>
                  </a:txBody>
                  <a:tcPr/>
                </a:tc>
                <a:tc>
                  <a:txBody>
                    <a:bodyPr/>
                    <a:lstStyle/>
                    <a:p>
                      <a:pPr algn="ctr"/>
                      <a:r>
                        <a:rPr lang="en-GB" dirty="0">
                          <a:latin typeface="Arial" panose="020B0604020202020204" pitchFamily="34" charset="0"/>
                          <a:cs typeface="Arial" panose="020B0604020202020204" pitchFamily="34" charset="0"/>
                        </a:rPr>
                        <a:t>7</a:t>
                      </a:r>
                    </a:p>
                  </a:txBody>
                  <a:tcPr/>
                </a:tc>
                <a:tc>
                  <a:txBody>
                    <a:bodyPr/>
                    <a:lstStyle/>
                    <a:p>
                      <a:pPr algn="ctr"/>
                      <a:r>
                        <a:rPr lang="en-GB" dirty="0">
                          <a:latin typeface="Arial" panose="020B0604020202020204" pitchFamily="34" charset="0"/>
                          <a:cs typeface="Arial" panose="020B0604020202020204" pitchFamily="34" charset="0"/>
                        </a:rPr>
                        <a:t>8</a:t>
                      </a:r>
                    </a:p>
                  </a:txBody>
                  <a:tcPr/>
                </a:tc>
                <a:extLst>
                  <a:ext uri="{0D108BD9-81ED-4DB2-BD59-A6C34878D82A}">
                    <a16:rowId xmlns:a16="http://schemas.microsoft.com/office/drawing/2014/main" val="2339755042"/>
                  </a:ext>
                </a:extLst>
              </a:tr>
              <a:tr h="370840">
                <a:tc>
                  <a:txBody>
                    <a:bodyPr/>
                    <a:lstStyle/>
                    <a:p>
                      <a:pPr algn="ctr"/>
                      <a:r>
                        <a:rPr lang="en-GB" dirty="0">
                          <a:latin typeface="Arial" panose="020B0604020202020204" pitchFamily="34" charset="0"/>
                          <a:cs typeface="Arial" panose="020B0604020202020204" pitchFamily="34" charset="0"/>
                        </a:rPr>
                        <a:t>2</a:t>
                      </a:r>
                    </a:p>
                  </a:txBody>
                  <a:tcPr/>
                </a:tc>
                <a:tc>
                  <a:txBody>
                    <a:bodyPr/>
                    <a:lstStyle/>
                    <a:p>
                      <a:pPr algn="ctr"/>
                      <a:r>
                        <a:rPr lang="en-GB" dirty="0">
                          <a:latin typeface="Arial" panose="020B0604020202020204" pitchFamily="34" charset="0"/>
                          <a:cs typeface="Arial" panose="020B0604020202020204" pitchFamily="34" charset="0"/>
                        </a:rPr>
                        <a:t>6</a:t>
                      </a:r>
                    </a:p>
                  </a:txBody>
                  <a:tcPr/>
                </a:tc>
                <a:tc>
                  <a:txBody>
                    <a:bodyPr/>
                    <a:lstStyle/>
                    <a:p>
                      <a:pPr algn="ctr"/>
                      <a:r>
                        <a:rPr lang="en-GB" dirty="0">
                          <a:latin typeface="Arial" panose="020B0604020202020204" pitchFamily="34" charset="0"/>
                          <a:cs typeface="Arial" panose="020B0604020202020204" pitchFamily="34" charset="0"/>
                        </a:rPr>
                        <a:t>8</a:t>
                      </a:r>
                    </a:p>
                  </a:txBody>
                  <a:tcPr/>
                </a:tc>
                <a:extLst>
                  <a:ext uri="{0D108BD9-81ED-4DB2-BD59-A6C34878D82A}">
                    <a16:rowId xmlns:a16="http://schemas.microsoft.com/office/drawing/2014/main" val="2323144358"/>
                  </a:ext>
                </a:extLst>
              </a:tr>
              <a:tr h="370840">
                <a:tc>
                  <a:txBody>
                    <a:bodyPr/>
                    <a:lstStyle/>
                    <a:p>
                      <a:pPr algn="ctr"/>
                      <a:r>
                        <a:rPr lang="en-GB" dirty="0">
                          <a:latin typeface="Arial" panose="020B0604020202020204" pitchFamily="34" charset="0"/>
                          <a:cs typeface="Arial" panose="020B0604020202020204" pitchFamily="34" charset="0"/>
                        </a:rPr>
                        <a:t>3</a:t>
                      </a:r>
                    </a:p>
                  </a:txBody>
                  <a:tcPr/>
                </a:tc>
                <a:tc>
                  <a:txBody>
                    <a:bodyPr/>
                    <a:lstStyle/>
                    <a:p>
                      <a:pPr algn="ctr"/>
                      <a:r>
                        <a:rPr lang="en-GB" dirty="0">
                          <a:latin typeface="Arial" panose="020B0604020202020204" pitchFamily="34" charset="0"/>
                          <a:cs typeface="Arial" panose="020B0604020202020204" pitchFamily="34" charset="0"/>
                        </a:rPr>
                        <a:t>5</a:t>
                      </a:r>
                    </a:p>
                  </a:txBody>
                  <a:tcPr/>
                </a:tc>
                <a:tc>
                  <a:txBody>
                    <a:bodyPr/>
                    <a:lstStyle/>
                    <a:p>
                      <a:pPr algn="ctr"/>
                      <a:r>
                        <a:rPr lang="en-GB" dirty="0">
                          <a:latin typeface="Arial" panose="020B0604020202020204" pitchFamily="34" charset="0"/>
                          <a:cs typeface="Arial" panose="020B0604020202020204" pitchFamily="34" charset="0"/>
                        </a:rPr>
                        <a:t>8</a:t>
                      </a:r>
                    </a:p>
                  </a:txBody>
                  <a:tcPr/>
                </a:tc>
                <a:extLst>
                  <a:ext uri="{0D108BD9-81ED-4DB2-BD59-A6C34878D82A}">
                    <a16:rowId xmlns:a16="http://schemas.microsoft.com/office/drawing/2014/main" val="2008188291"/>
                  </a:ext>
                </a:extLst>
              </a:tr>
              <a:tr h="370840">
                <a:tc>
                  <a:txBody>
                    <a:bodyPr/>
                    <a:lstStyle/>
                    <a:p>
                      <a:pPr algn="ctr"/>
                      <a:r>
                        <a:rPr lang="en-GB" dirty="0">
                          <a:latin typeface="Arial" panose="020B0604020202020204" pitchFamily="34" charset="0"/>
                          <a:cs typeface="Arial" panose="020B0604020202020204" pitchFamily="34" charset="0"/>
                        </a:rPr>
                        <a:t>4</a:t>
                      </a:r>
                    </a:p>
                  </a:txBody>
                  <a:tcPr/>
                </a:tc>
                <a:tc>
                  <a:txBody>
                    <a:bodyPr/>
                    <a:lstStyle/>
                    <a:p>
                      <a:pPr algn="ctr"/>
                      <a:r>
                        <a:rPr lang="en-GB" dirty="0">
                          <a:latin typeface="Arial" panose="020B0604020202020204" pitchFamily="34" charset="0"/>
                          <a:cs typeface="Arial" panose="020B0604020202020204" pitchFamily="34" charset="0"/>
                        </a:rPr>
                        <a:t>4</a:t>
                      </a:r>
                    </a:p>
                  </a:txBody>
                  <a:tcPr/>
                </a:tc>
                <a:tc>
                  <a:txBody>
                    <a:bodyPr/>
                    <a:lstStyle/>
                    <a:p>
                      <a:pPr algn="ctr"/>
                      <a:r>
                        <a:rPr lang="en-GB" dirty="0">
                          <a:latin typeface="Arial" panose="020B0604020202020204" pitchFamily="34" charset="0"/>
                          <a:cs typeface="Arial" panose="020B0604020202020204" pitchFamily="34" charset="0"/>
                        </a:rPr>
                        <a:t>8</a:t>
                      </a:r>
                    </a:p>
                  </a:txBody>
                  <a:tcPr/>
                </a:tc>
                <a:extLst>
                  <a:ext uri="{0D108BD9-81ED-4DB2-BD59-A6C34878D82A}">
                    <a16:rowId xmlns:a16="http://schemas.microsoft.com/office/drawing/2014/main" val="891289618"/>
                  </a:ext>
                </a:extLst>
              </a:tr>
              <a:tr h="370840">
                <a:tc>
                  <a:txBody>
                    <a:bodyPr/>
                    <a:lstStyle/>
                    <a:p>
                      <a:pPr algn="ctr"/>
                      <a:r>
                        <a:rPr lang="en-GB" dirty="0">
                          <a:latin typeface="Arial" panose="020B0604020202020204" pitchFamily="34" charset="0"/>
                          <a:cs typeface="Arial" panose="020B0604020202020204" pitchFamily="34" charset="0"/>
                        </a:rPr>
                        <a:t>5</a:t>
                      </a:r>
                    </a:p>
                  </a:txBody>
                  <a:tcPr/>
                </a:tc>
                <a:tc>
                  <a:txBody>
                    <a:bodyPr/>
                    <a:lstStyle/>
                    <a:p>
                      <a:pPr algn="ctr"/>
                      <a:r>
                        <a:rPr lang="en-GB" dirty="0">
                          <a:latin typeface="Arial" panose="020B0604020202020204" pitchFamily="34" charset="0"/>
                          <a:cs typeface="Arial" panose="020B0604020202020204" pitchFamily="34" charset="0"/>
                        </a:rPr>
                        <a:t>3</a:t>
                      </a:r>
                    </a:p>
                  </a:txBody>
                  <a:tcPr/>
                </a:tc>
                <a:tc>
                  <a:txBody>
                    <a:bodyPr/>
                    <a:lstStyle/>
                    <a:p>
                      <a:pPr algn="ctr"/>
                      <a:r>
                        <a:rPr lang="en-GB" dirty="0">
                          <a:latin typeface="Arial" panose="020B0604020202020204" pitchFamily="34" charset="0"/>
                          <a:cs typeface="Arial" panose="020B0604020202020204" pitchFamily="34" charset="0"/>
                        </a:rPr>
                        <a:t>8</a:t>
                      </a:r>
                    </a:p>
                  </a:txBody>
                  <a:tcPr/>
                </a:tc>
                <a:extLst>
                  <a:ext uri="{0D108BD9-81ED-4DB2-BD59-A6C34878D82A}">
                    <a16:rowId xmlns:a16="http://schemas.microsoft.com/office/drawing/2014/main" val="2616591933"/>
                  </a:ext>
                </a:extLst>
              </a:tr>
              <a:tr h="370840">
                <a:tc>
                  <a:txBody>
                    <a:bodyPr/>
                    <a:lstStyle/>
                    <a:p>
                      <a:pPr algn="ctr"/>
                      <a:r>
                        <a:rPr lang="en-GB" dirty="0">
                          <a:latin typeface="Arial" panose="020B0604020202020204" pitchFamily="34" charset="0"/>
                          <a:cs typeface="Arial" panose="020B0604020202020204" pitchFamily="34" charset="0"/>
                        </a:rPr>
                        <a:t>6</a:t>
                      </a:r>
                    </a:p>
                  </a:txBody>
                  <a:tcPr/>
                </a:tc>
                <a:tc>
                  <a:txBody>
                    <a:bodyPr/>
                    <a:lstStyle/>
                    <a:p>
                      <a:pPr algn="ctr"/>
                      <a:r>
                        <a:rPr lang="en-GB" dirty="0">
                          <a:latin typeface="Arial" panose="020B0604020202020204" pitchFamily="34" charset="0"/>
                          <a:cs typeface="Arial" panose="020B0604020202020204" pitchFamily="34" charset="0"/>
                        </a:rPr>
                        <a:t>2</a:t>
                      </a:r>
                    </a:p>
                  </a:txBody>
                  <a:tcPr/>
                </a:tc>
                <a:tc>
                  <a:txBody>
                    <a:bodyPr/>
                    <a:lstStyle/>
                    <a:p>
                      <a:pPr algn="ctr"/>
                      <a:r>
                        <a:rPr lang="en-GB" dirty="0">
                          <a:latin typeface="Arial" panose="020B0604020202020204" pitchFamily="34" charset="0"/>
                          <a:cs typeface="Arial" panose="020B0604020202020204" pitchFamily="34" charset="0"/>
                        </a:rPr>
                        <a:t>8</a:t>
                      </a:r>
                    </a:p>
                  </a:txBody>
                  <a:tcPr/>
                </a:tc>
                <a:extLst>
                  <a:ext uri="{0D108BD9-81ED-4DB2-BD59-A6C34878D82A}">
                    <a16:rowId xmlns:a16="http://schemas.microsoft.com/office/drawing/2014/main" val="1714671944"/>
                  </a:ext>
                </a:extLst>
              </a:tr>
              <a:tr h="370840">
                <a:tc>
                  <a:txBody>
                    <a:bodyPr/>
                    <a:lstStyle/>
                    <a:p>
                      <a:pPr algn="ctr"/>
                      <a:r>
                        <a:rPr lang="en-GB" dirty="0">
                          <a:latin typeface="Arial" panose="020B0604020202020204" pitchFamily="34" charset="0"/>
                          <a:cs typeface="Arial" panose="020B0604020202020204" pitchFamily="34" charset="0"/>
                        </a:rPr>
                        <a:t>7</a:t>
                      </a:r>
                    </a:p>
                  </a:txBody>
                  <a:tcPr/>
                </a:tc>
                <a:tc>
                  <a:txBody>
                    <a:bodyPr/>
                    <a:lstStyle/>
                    <a:p>
                      <a:pPr algn="ctr"/>
                      <a:r>
                        <a:rPr lang="en-GB" dirty="0">
                          <a:latin typeface="Arial" panose="020B0604020202020204" pitchFamily="34" charset="0"/>
                          <a:cs typeface="Arial" panose="020B0604020202020204" pitchFamily="34" charset="0"/>
                        </a:rPr>
                        <a:t>1</a:t>
                      </a:r>
                    </a:p>
                  </a:txBody>
                  <a:tcPr/>
                </a:tc>
                <a:tc>
                  <a:txBody>
                    <a:bodyPr/>
                    <a:lstStyle/>
                    <a:p>
                      <a:pPr algn="ctr"/>
                      <a:r>
                        <a:rPr lang="en-GB" dirty="0">
                          <a:latin typeface="Arial" panose="020B0604020202020204" pitchFamily="34" charset="0"/>
                          <a:cs typeface="Arial" panose="020B0604020202020204" pitchFamily="34" charset="0"/>
                        </a:rPr>
                        <a:t>8</a:t>
                      </a:r>
                    </a:p>
                  </a:txBody>
                  <a:tcPr/>
                </a:tc>
                <a:extLst>
                  <a:ext uri="{0D108BD9-81ED-4DB2-BD59-A6C34878D82A}">
                    <a16:rowId xmlns:a16="http://schemas.microsoft.com/office/drawing/2014/main" val="260347940"/>
                  </a:ext>
                </a:extLst>
              </a:tr>
            </a:tbl>
          </a:graphicData>
        </a:graphic>
      </p:graphicFrame>
    </p:spTree>
    <p:extLst>
      <p:ext uri="{BB962C8B-B14F-4D97-AF65-F5344CB8AC3E}">
        <p14:creationId xmlns:p14="http://schemas.microsoft.com/office/powerpoint/2010/main" val="117715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177800" y="1500808"/>
            <a:ext cx="1039067" cy="307777"/>
          </a:xfrm>
          <a:prstGeom prst="rect">
            <a:avLst/>
          </a:prstGeom>
          <a:noFill/>
        </p:spPr>
        <p:txBody>
          <a:bodyPr wrap="none" rtlCol="0">
            <a:spAutoFit/>
          </a:bodyPr>
          <a:lstStyle/>
          <a:p>
            <a:r>
              <a:rPr lang="en-GB" sz="1400" b="1" dirty="0">
                <a:latin typeface="Arial" panose="020B0604020202020204" pitchFamily="34" charset="0"/>
                <a:cs typeface="Arial" panose="020B0604020202020204" pitchFamily="34" charset="0"/>
              </a:rPr>
              <a:t>Activity 1:</a:t>
            </a:r>
            <a:endParaRPr lang="en-GB" sz="1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3118D59-AA77-4E8F-A77E-839E69BA71E4}"/>
              </a:ext>
            </a:extLst>
          </p:cNvPr>
          <p:cNvSpPr txBox="1"/>
          <p:nvPr/>
        </p:nvSpPr>
        <p:spPr>
          <a:xfrm>
            <a:off x="180830" y="1808585"/>
            <a:ext cx="8785370" cy="923330"/>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Find all the possible pairs of values for </a:t>
            </a:r>
            <a:r>
              <a:rPr lang="en-GB" i="1" dirty="0">
                <a:latin typeface="Arial" panose="020B0604020202020204" pitchFamily="34" charset="0"/>
                <a:cs typeface="Arial" panose="020B0604020202020204" pitchFamily="34" charset="0"/>
              </a:rPr>
              <a:t>x </a:t>
            </a:r>
            <a:r>
              <a:rPr lang="en-GB" dirty="0">
                <a:latin typeface="Arial" panose="020B0604020202020204" pitchFamily="34" charset="0"/>
                <a:cs typeface="Arial" panose="020B0604020202020204" pitchFamily="34" charset="0"/>
              </a:rPr>
              <a:t>and </a:t>
            </a:r>
            <a:r>
              <a:rPr lang="en-GB" i="1" dirty="0">
                <a:latin typeface="Arial" panose="020B0604020202020204" pitchFamily="34" charset="0"/>
                <a:cs typeface="Arial" panose="020B0604020202020204" pitchFamily="34" charset="0"/>
              </a:rPr>
              <a:t>y.</a:t>
            </a:r>
          </a:p>
          <a:p>
            <a:r>
              <a:rPr lang="en-GB" dirty="0">
                <a:latin typeface="Arial" panose="020B0604020202020204" pitchFamily="34" charset="0"/>
                <a:cs typeface="Arial" panose="020B0604020202020204" pitchFamily="34" charset="0"/>
              </a:rPr>
              <a:t>Record your results in a table.</a:t>
            </a:r>
          </a:p>
          <a:p>
            <a:endParaRPr lang="en-GB"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20E34956-8AC5-4097-A122-4D4C6775F099}"/>
              </a:ext>
            </a:extLst>
          </p:cNvPr>
          <p:cNvSpPr txBox="1"/>
          <p:nvPr/>
        </p:nvSpPr>
        <p:spPr>
          <a:xfrm>
            <a:off x="1966258" y="2866365"/>
            <a:ext cx="3076389" cy="861774"/>
          </a:xfrm>
          <a:prstGeom prst="rect">
            <a:avLst/>
          </a:prstGeom>
          <a:noFill/>
        </p:spPr>
        <p:txBody>
          <a:bodyPr wrap="square" rtlCol="0">
            <a:spAutoFit/>
          </a:bodyPr>
          <a:lstStyle/>
          <a:p>
            <a:r>
              <a:rPr lang="en-GB" sz="3200" b="1" i="1" dirty="0">
                <a:latin typeface="Arial" panose="020B0604020202020204" pitchFamily="34" charset="0"/>
                <a:cs typeface="Arial" panose="020B0604020202020204" pitchFamily="34" charset="0"/>
              </a:rPr>
              <a:t>x &gt; </a:t>
            </a:r>
            <a:r>
              <a:rPr lang="en-GB" sz="3200" b="1" dirty="0">
                <a:latin typeface="Arial" panose="020B0604020202020204" pitchFamily="34" charset="0"/>
                <a:cs typeface="Arial" panose="020B0604020202020204" pitchFamily="34" charset="0"/>
              </a:rPr>
              <a:t>5 and </a:t>
            </a:r>
            <a:r>
              <a:rPr lang="en-GB" sz="3200" b="1" i="1" dirty="0">
                <a:latin typeface="Arial" panose="020B0604020202020204" pitchFamily="34" charset="0"/>
                <a:cs typeface="Arial" panose="020B0604020202020204" pitchFamily="34" charset="0"/>
              </a:rPr>
              <a:t>y </a:t>
            </a:r>
            <a:r>
              <a:rPr lang="en-GB" sz="3200" b="1" dirty="0">
                <a:latin typeface="Arial" panose="020B0604020202020204" pitchFamily="34" charset="0"/>
                <a:cs typeface="Arial" panose="020B0604020202020204" pitchFamily="34" charset="0"/>
              </a:rPr>
              <a:t>&gt; 5</a:t>
            </a:r>
          </a:p>
          <a:p>
            <a:endParaRPr lang="en-GB"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60C5337B-0746-4BD7-9246-A2A1291BF0E2}"/>
              </a:ext>
            </a:extLst>
          </p:cNvPr>
          <p:cNvSpPr txBox="1"/>
          <p:nvPr/>
        </p:nvSpPr>
        <p:spPr>
          <a:xfrm>
            <a:off x="2315882" y="2377826"/>
            <a:ext cx="2377142" cy="861774"/>
          </a:xfrm>
          <a:prstGeom prst="rect">
            <a:avLst/>
          </a:prstGeom>
          <a:noFill/>
        </p:spPr>
        <p:txBody>
          <a:bodyPr wrap="square" rtlCol="0">
            <a:spAutoFit/>
          </a:bodyPr>
          <a:lstStyle/>
          <a:p>
            <a:r>
              <a:rPr lang="en-GB" sz="3200" b="1" i="1" dirty="0">
                <a:latin typeface="Arial" panose="020B0604020202020204" pitchFamily="34" charset="0"/>
                <a:cs typeface="Arial" panose="020B0604020202020204" pitchFamily="34" charset="0"/>
              </a:rPr>
              <a:t>x + y</a:t>
            </a:r>
            <a:r>
              <a:rPr lang="en-GB" sz="3200" b="1" dirty="0">
                <a:latin typeface="Arial" panose="020B0604020202020204" pitchFamily="34" charset="0"/>
                <a:cs typeface="Arial" panose="020B0604020202020204" pitchFamily="34" charset="0"/>
              </a:rPr>
              <a:t> = 15</a:t>
            </a:r>
          </a:p>
          <a:p>
            <a:endParaRPr lang="en-GB"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1189B037-8222-4B46-8D3B-A345EFBC0D30}"/>
              </a:ext>
            </a:extLst>
          </p:cNvPr>
          <p:cNvSpPr/>
          <p:nvPr/>
        </p:nvSpPr>
        <p:spPr>
          <a:xfrm>
            <a:off x="412861" y="3811732"/>
            <a:ext cx="7023362" cy="628708"/>
          </a:xfrm>
          <a:prstGeom prst="rect">
            <a:avLst/>
          </a:prstGeom>
          <a:solidFill>
            <a:srgbClr val="FADF4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chemeClr val="tx1"/>
                </a:solidFill>
                <a:latin typeface="Arial" panose="020B0604020202020204" pitchFamily="34" charset="0"/>
                <a:cs typeface="Arial" panose="020B0604020202020204" pitchFamily="34" charset="0"/>
              </a:rPr>
              <a:t>How will the second statement affect how you look for your answers this time?</a:t>
            </a:r>
          </a:p>
          <a:p>
            <a:pPr algn="ctr"/>
            <a:r>
              <a:rPr lang="en-GB" sz="1400" i="1" dirty="0">
                <a:solidFill>
                  <a:schemeClr val="tx1"/>
                </a:solidFill>
                <a:latin typeface="Arial" panose="020B0604020202020204" pitchFamily="34" charset="0"/>
                <a:cs typeface="Arial" panose="020B0604020202020204" pitchFamily="34" charset="0"/>
              </a:rPr>
              <a:t>Can you describe the sorts of numbers you are looking for in your own words?</a:t>
            </a:r>
          </a:p>
        </p:txBody>
      </p:sp>
    </p:spTree>
    <p:extLst>
      <p:ext uri="{BB962C8B-B14F-4D97-AF65-F5344CB8AC3E}">
        <p14:creationId xmlns:p14="http://schemas.microsoft.com/office/powerpoint/2010/main" val="28072814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24631</TotalTime>
  <Words>1441</Words>
  <Application>Microsoft Office PowerPoint</Application>
  <PresentationFormat>On-screen Show (4:3)</PresentationFormat>
  <Paragraphs>293</Paragraphs>
  <Slides>21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Bryant Bold</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Sparky Teaching</dc:creator>
  <cp:lastModifiedBy>Hannah Searle</cp:lastModifiedBy>
  <cp:revision>642</cp:revision>
  <dcterms:created xsi:type="dcterms:W3CDTF">2018-09-08T23:27:11Z</dcterms:created>
  <dcterms:modified xsi:type="dcterms:W3CDTF">2020-02-03T17:13:03Z</dcterms:modified>
</cp:coreProperties>
</file>