
<file path=[Content_Types].xml><?xml version="1.0" encoding="utf-8"?>
<Types xmlns="http://schemas.openxmlformats.org/package/2006/content-types">
  <Default Extension="xml" ContentType="application/xml"/>
  <Default Extension="mp4" ContentType="video/mp4"/>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40"/>
  </p:handoutMasterIdLst>
  <p:sldIdLst>
    <p:sldId id="256" r:id="rId2"/>
    <p:sldId id="259" r:id="rId3"/>
    <p:sldId id="260" r:id="rId4"/>
    <p:sldId id="261" r:id="rId5"/>
    <p:sldId id="262" r:id="rId6"/>
    <p:sldId id="302" r:id="rId7"/>
    <p:sldId id="264" r:id="rId8"/>
    <p:sldId id="263" r:id="rId9"/>
    <p:sldId id="266" r:id="rId10"/>
    <p:sldId id="267" r:id="rId11"/>
    <p:sldId id="287" r:id="rId12"/>
    <p:sldId id="288" r:id="rId13"/>
    <p:sldId id="289" r:id="rId14"/>
    <p:sldId id="290" r:id="rId15"/>
    <p:sldId id="291" r:id="rId16"/>
    <p:sldId id="268" r:id="rId17"/>
    <p:sldId id="307" r:id="rId18"/>
    <p:sldId id="308" r:id="rId19"/>
    <p:sldId id="269" r:id="rId20"/>
    <p:sldId id="298" r:id="rId21"/>
    <p:sldId id="297" r:id="rId22"/>
    <p:sldId id="299" r:id="rId23"/>
    <p:sldId id="300" r:id="rId24"/>
    <p:sldId id="295" r:id="rId25"/>
    <p:sldId id="296" r:id="rId26"/>
    <p:sldId id="293" r:id="rId27"/>
    <p:sldId id="294" r:id="rId28"/>
    <p:sldId id="274" r:id="rId29"/>
    <p:sldId id="275" r:id="rId30"/>
    <p:sldId id="277" r:id="rId31"/>
    <p:sldId id="278" r:id="rId32"/>
    <p:sldId id="284" r:id="rId33"/>
    <p:sldId id="285" r:id="rId34"/>
    <p:sldId id="286" r:id="rId35"/>
    <p:sldId id="270" r:id="rId36"/>
    <p:sldId id="273" r:id="rId37"/>
    <p:sldId id="276" r:id="rId38"/>
    <p:sldId id="301" r:id="rId39"/>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29"/>
  </p:normalViewPr>
  <p:slideViewPr>
    <p:cSldViewPr>
      <p:cViewPr>
        <p:scale>
          <a:sx n="76" d="100"/>
          <a:sy n="76" d="100"/>
        </p:scale>
        <p:origin x="2680" y="88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handoutMaster" Target="handoutMasters/handoutMaster1.xml"/><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5FFE7538-A4DC-4913-B13F-C5CEC1E943EB}" type="datetimeFigureOut">
              <a:rPr lang="en-GB" smtClean="0"/>
              <a:t>23/05/2016</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1A31B582-8D0F-4666-8CCC-5FDBC37B968C}" type="slidenum">
              <a:rPr lang="en-GB" smtClean="0"/>
              <a:t>‹#›</a:t>
            </a:fld>
            <a:endParaRPr lang="en-GB"/>
          </a:p>
        </p:txBody>
      </p:sp>
    </p:spTree>
    <p:extLst>
      <p:ext uri="{BB962C8B-B14F-4D97-AF65-F5344CB8AC3E}">
        <p14:creationId xmlns:p14="http://schemas.microsoft.com/office/powerpoint/2010/main" val="73346334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ABFE52F0-4737-4F3D-B8D2-9CCE5318FF20}" type="datetimeFigureOut">
              <a:rPr lang="en-GB" smtClean="0"/>
              <a:t>23/05/2016</a:t>
            </a:fld>
            <a:endParaRPr lang="en-GB"/>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GB"/>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63DED0A5-5C95-4E38-9236-E0F0CC769FF0}" type="slidenum">
              <a:rPr lang="en-GB" smtClean="0"/>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BFE52F0-4737-4F3D-B8D2-9CCE5318FF20}" type="datetimeFigureOut">
              <a:rPr lang="en-GB" smtClean="0"/>
              <a:t>23/05/2016</a:t>
            </a:fld>
            <a:endParaRPr lang="en-GB"/>
          </a:p>
        </p:txBody>
      </p:sp>
      <p:sp>
        <p:nvSpPr>
          <p:cNvPr id="5" name="Footer Placeholder 4"/>
          <p:cNvSpPr>
            <a:spLocks noGrp="1"/>
          </p:cNvSpPr>
          <p:nvPr>
            <p:ph type="ftr" sz="quarter" idx="11"/>
          </p:nvPr>
        </p:nvSpPr>
        <p:spPr/>
        <p:txBody>
          <a:bodyPr/>
          <a:lstStyle>
            <a:extLst/>
          </a:lstStyle>
          <a:p>
            <a:endParaRPr lang="en-GB"/>
          </a:p>
        </p:txBody>
      </p:sp>
      <p:sp>
        <p:nvSpPr>
          <p:cNvPr id="6" name="Slide Number Placeholder 5"/>
          <p:cNvSpPr>
            <a:spLocks noGrp="1"/>
          </p:cNvSpPr>
          <p:nvPr>
            <p:ph type="sldNum" sz="quarter" idx="12"/>
          </p:nvPr>
        </p:nvSpPr>
        <p:spPr/>
        <p:txBody>
          <a:bodyPr/>
          <a:lstStyle>
            <a:extLst/>
          </a:lstStyle>
          <a:p>
            <a:fld id="{63DED0A5-5C95-4E38-9236-E0F0CC769FF0}"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BFE52F0-4737-4F3D-B8D2-9CCE5318FF20}" type="datetimeFigureOut">
              <a:rPr lang="en-GB" smtClean="0"/>
              <a:t>23/05/2016</a:t>
            </a:fld>
            <a:endParaRPr lang="en-GB"/>
          </a:p>
        </p:txBody>
      </p:sp>
      <p:sp>
        <p:nvSpPr>
          <p:cNvPr id="5" name="Footer Placeholder 4"/>
          <p:cNvSpPr>
            <a:spLocks noGrp="1"/>
          </p:cNvSpPr>
          <p:nvPr>
            <p:ph type="ftr" sz="quarter" idx="11"/>
          </p:nvPr>
        </p:nvSpPr>
        <p:spPr/>
        <p:txBody>
          <a:bodyPr/>
          <a:lstStyle>
            <a:extLst/>
          </a:lstStyle>
          <a:p>
            <a:endParaRPr lang="en-GB"/>
          </a:p>
        </p:txBody>
      </p:sp>
      <p:sp>
        <p:nvSpPr>
          <p:cNvPr id="6" name="Slide Number Placeholder 5"/>
          <p:cNvSpPr>
            <a:spLocks noGrp="1"/>
          </p:cNvSpPr>
          <p:nvPr>
            <p:ph type="sldNum" sz="quarter" idx="12"/>
          </p:nvPr>
        </p:nvSpPr>
        <p:spPr/>
        <p:txBody>
          <a:bodyPr/>
          <a:lstStyle>
            <a:extLst/>
          </a:lstStyle>
          <a:p>
            <a:fld id="{63DED0A5-5C95-4E38-9236-E0F0CC769FF0}"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BFE52F0-4737-4F3D-B8D2-9CCE5318FF20}" type="datetimeFigureOut">
              <a:rPr lang="en-GB" smtClean="0"/>
              <a:t>23/05/2016</a:t>
            </a:fld>
            <a:endParaRPr lang="en-GB"/>
          </a:p>
        </p:txBody>
      </p:sp>
      <p:sp>
        <p:nvSpPr>
          <p:cNvPr id="5" name="Footer Placeholder 4"/>
          <p:cNvSpPr>
            <a:spLocks noGrp="1"/>
          </p:cNvSpPr>
          <p:nvPr>
            <p:ph type="ftr" sz="quarter" idx="11"/>
          </p:nvPr>
        </p:nvSpPr>
        <p:spPr/>
        <p:txBody>
          <a:bodyPr/>
          <a:lstStyle>
            <a:extLst/>
          </a:lstStyle>
          <a:p>
            <a:endParaRPr lang="en-GB"/>
          </a:p>
        </p:txBody>
      </p:sp>
      <p:sp>
        <p:nvSpPr>
          <p:cNvPr id="6" name="Slide Number Placeholder 5"/>
          <p:cNvSpPr>
            <a:spLocks noGrp="1"/>
          </p:cNvSpPr>
          <p:nvPr>
            <p:ph type="sldNum" sz="quarter" idx="12"/>
          </p:nvPr>
        </p:nvSpPr>
        <p:spPr/>
        <p:txBody>
          <a:bodyPr/>
          <a:lstStyle>
            <a:extLst/>
          </a:lstStyle>
          <a:p>
            <a:fld id="{63DED0A5-5C95-4E38-9236-E0F0CC769FF0}" type="slidenum">
              <a:rPr lang="en-GB" smtClean="0"/>
              <a:t>‹#›</a:t>
            </a:fld>
            <a:endParaRPr lang="en-GB"/>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ABFE52F0-4737-4F3D-B8D2-9CCE5318FF20}" type="datetimeFigureOut">
              <a:rPr lang="en-GB" smtClean="0"/>
              <a:t>23/05/2016</a:t>
            </a:fld>
            <a:endParaRPr lang="en-GB"/>
          </a:p>
        </p:txBody>
      </p:sp>
      <p:sp>
        <p:nvSpPr>
          <p:cNvPr id="5" name="Footer Placeholder 4"/>
          <p:cNvSpPr>
            <a:spLocks noGrp="1"/>
          </p:cNvSpPr>
          <p:nvPr>
            <p:ph type="ftr" sz="quarter" idx="11"/>
          </p:nvPr>
        </p:nvSpPr>
        <p:spPr/>
        <p:txBody>
          <a:bodyPr/>
          <a:lstStyle>
            <a:extLst/>
          </a:lstStyle>
          <a:p>
            <a:endParaRPr lang="en-GB"/>
          </a:p>
        </p:txBody>
      </p:sp>
      <p:sp>
        <p:nvSpPr>
          <p:cNvPr id="6" name="Slide Number Placeholder 5"/>
          <p:cNvSpPr>
            <a:spLocks noGrp="1"/>
          </p:cNvSpPr>
          <p:nvPr>
            <p:ph type="sldNum" sz="quarter" idx="12"/>
          </p:nvPr>
        </p:nvSpPr>
        <p:spPr/>
        <p:txBody>
          <a:bodyPr/>
          <a:lstStyle>
            <a:extLst/>
          </a:lstStyle>
          <a:p>
            <a:fld id="{63DED0A5-5C95-4E38-9236-E0F0CC769FF0}" type="slidenum">
              <a:rPr lang="en-GB" smtClean="0"/>
              <a:t>‹#›</a:t>
            </a:fld>
            <a:endParaRPr lang="en-GB"/>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ABFE52F0-4737-4F3D-B8D2-9CCE5318FF20}" type="datetimeFigureOut">
              <a:rPr lang="en-GB" smtClean="0"/>
              <a:t>23/05/2016</a:t>
            </a:fld>
            <a:endParaRPr lang="en-GB"/>
          </a:p>
        </p:txBody>
      </p:sp>
      <p:sp>
        <p:nvSpPr>
          <p:cNvPr id="6" name="Footer Placeholder 5"/>
          <p:cNvSpPr>
            <a:spLocks noGrp="1"/>
          </p:cNvSpPr>
          <p:nvPr>
            <p:ph type="ftr" sz="quarter" idx="11"/>
          </p:nvPr>
        </p:nvSpPr>
        <p:spPr/>
        <p:txBody>
          <a:bodyPr/>
          <a:lstStyle>
            <a:extLst/>
          </a:lstStyle>
          <a:p>
            <a:endParaRPr lang="en-GB"/>
          </a:p>
        </p:txBody>
      </p:sp>
      <p:sp>
        <p:nvSpPr>
          <p:cNvPr id="7" name="Slide Number Placeholder 6"/>
          <p:cNvSpPr>
            <a:spLocks noGrp="1"/>
          </p:cNvSpPr>
          <p:nvPr>
            <p:ph type="sldNum" sz="quarter" idx="12"/>
          </p:nvPr>
        </p:nvSpPr>
        <p:spPr/>
        <p:txBody>
          <a:bodyPr/>
          <a:lstStyle>
            <a:extLst/>
          </a:lstStyle>
          <a:p>
            <a:fld id="{63DED0A5-5C95-4E38-9236-E0F0CC769FF0}" type="slidenum">
              <a:rPr lang="en-GB" smtClean="0"/>
              <a:t>‹#›</a:t>
            </a:fld>
            <a:endParaRPr lang="en-GB"/>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ABFE52F0-4737-4F3D-B8D2-9CCE5318FF20}" type="datetimeFigureOut">
              <a:rPr lang="en-GB" smtClean="0"/>
              <a:t>23/05/2016</a:t>
            </a:fld>
            <a:endParaRPr lang="en-GB"/>
          </a:p>
        </p:txBody>
      </p:sp>
      <p:sp>
        <p:nvSpPr>
          <p:cNvPr id="8" name="Footer Placeholder 7"/>
          <p:cNvSpPr>
            <a:spLocks noGrp="1"/>
          </p:cNvSpPr>
          <p:nvPr>
            <p:ph type="ftr" sz="quarter" idx="11"/>
          </p:nvPr>
        </p:nvSpPr>
        <p:spPr/>
        <p:txBody>
          <a:bodyPr/>
          <a:lstStyle>
            <a:extLst/>
          </a:lstStyle>
          <a:p>
            <a:endParaRPr lang="en-GB"/>
          </a:p>
        </p:txBody>
      </p:sp>
      <p:sp>
        <p:nvSpPr>
          <p:cNvPr id="9" name="Slide Number Placeholder 8"/>
          <p:cNvSpPr>
            <a:spLocks noGrp="1"/>
          </p:cNvSpPr>
          <p:nvPr>
            <p:ph type="sldNum" sz="quarter" idx="12"/>
          </p:nvPr>
        </p:nvSpPr>
        <p:spPr/>
        <p:txBody>
          <a:bodyPr/>
          <a:lstStyle>
            <a:extLst/>
          </a:lstStyle>
          <a:p>
            <a:fld id="{63DED0A5-5C95-4E38-9236-E0F0CC769FF0}" type="slidenum">
              <a:rPr lang="en-GB" smtClean="0"/>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ABFE52F0-4737-4F3D-B8D2-9CCE5318FF20}" type="datetimeFigureOut">
              <a:rPr lang="en-GB" smtClean="0"/>
              <a:t>23/05/2016</a:t>
            </a:fld>
            <a:endParaRPr lang="en-GB"/>
          </a:p>
        </p:txBody>
      </p:sp>
      <p:sp>
        <p:nvSpPr>
          <p:cNvPr id="4" name="Footer Placeholder 3"/>
          <p:cNvSpPr>
            <a:spLocks noGrp="1"/>
          </p:cNvSpPr>
          <p:nvPr>
            <p:ph type="ftr" sz="quarter" idx="11"/>
          </p:nvPr>
        </p:nvSpPr>
        <p:spPr/>
        <p:txBody>
          <a:bodyPr/>
          <a:lstStyle>
            <a:extLst/>
          </a:lstStyle>
          <a:p>
            <a:endParaRPr lang="en-GB"/>
          </a:p>
        </p:txBody>
      </p:sp>
      <p:sp>
        <p:nvSpPr>
          <p:cNvPr id="5" name="Slide Number Placeholder 4"/>
          <p:cNvSpPr>
            <a:spLocks noGrp="1"/>
          </p:cNvSpPr>
          <p:nvPr>
            <p:ph type="sldNum" sz="quarter" idx="12"/>
          </p:nvPr>
        </p:nvSpPr>
        <p:spPr/>
        <p:txBody>
          <a:bodyPr/>
          <a:lstStyle>
            <a:extLst/>
          </a:lstStyle>
          <a:p>
            <a:fld id="{63DED0A5-5C95-4E38-9236-E0F0CC769FF0}" type="slidenum">
              <a:rPr lang="en-GB" smtClean="0"/>
              <a:t>‹#›</a:t>
            </a:fld>
            <a:endParaRPr lang="en-GB"/>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ABFE52F0-4737-4F3D-B8D2-9CCE5318FF20}" type="datetimeFigureOut">
              <a:rPr lang="en-GB" smtClean="0"/>
              <a:t>23/05/2016</a:t>
            </a:fld>
            <a:endParaRPr lang="en-GB"/>
          </a:p>
        </p:txBody>
      </p:sp>
      <p:sp>
        <p:nvSpPr>
          <p:cNvPr id="3" name="Footer Placeholder 2"/>
          <p:cNvSpPr>
            <a:spLocks noGrp="1"/>
          </p:cNvSpPr>
          <p:nvPr>
            <p:ph type="ftr" sz="quarter" idx="11"/>
          </p:nvPr>
        </p:nvSpPr>
        <p:spPr/>
        <p:txBody>
          <a:bodyPr/>
          <a:lstStyle>
            <a:extLst/>
          </a:lstStyle>
          <a:p>
            <a:endParaRPr lang="en-GB"/>
          </a:p>
        </p:txBody>
      </p:sp>
      <p:sp>
        <p:nvSpPr>
          <p:cNvPr id="4" name="Slide Number Placeholder 3"/>
          <p:cNvSpPr>
            <a:spLocks noGrp="1"/>
          </p:cNvSpPr>
          <p:nvPr>
            <p:ph type="sldNum" sz="quarter" idx="12"/>
          </p:nvPr>
        </p:nvSpPr>
        <p:spPr/>
        <p:txBody>
          <a:bodyPr/>
          <a:lstStyle>
            <a:extLst/>
          </a:lstStyle>
          <a:p>
            <a:fld id="{63DED0A5-5C95-4E38-9236-E0F0CC769FF0}"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ABFE52F0-4737-4F3D-B8D2-9CCE5318FF20}" type="datetimeFigureOut">
              <a:rPr lang="en-GB" smtClean="0"/>
              <a:t>23/05/2016</a:t>
            </a:fld>
            <a:endParaRPr lang="en-GB"/>
          </a:p>
        </p:txBody>
      </p:sp>
      <p:sp>
        <p:nvSpPr>
          <p:cNvPr id="6" name="Footer Placeholder 5"/>
          <p:cNvSpPr>
            <a:spLocks noGrp="1"/>
          </p:cNvSpPr>
          <p:nvPr>
            <p:ph type="ftr" sz="quarter" idx="11"/>
          </p:nvPr>
        </p:nvSpPr>
        <p:spPr/>
        <p:txBody>
          <a:bodyPr/>
          <a:lstStyle>
            <a:extLst/>
          </a:lstStyle>
          <a:p>
            <a:endParaRPr lang="en-GB"/>
          </a:p>
        </p:txBody>
      </p:sp>
      <p:sp>
        <p:nvSpPr>
          <p:cNvPr id="7" name="Slide Number Placeholder 6"/>
          <p:cNvSpPr>
            <a:spLocks noGrp="1"/>
          </p:cNvSpPr>
          <p:nvPr>
            <p:ph type="sldNum" sz="quarter" idx="12"/>
          </p:nvPr>
        </p:nvSpPr>
        <p:spPr/>
        <p:txBody>
          <a:bodyPr/>
          <a:lstStyle>
            <a:extLst/>
          </a:lstStyle>
          <a:p>
            <a:fld id="{63DED0A5-5C95-4E38-9236-E0F0CC769FF0}" type="slidenum">
              <a:rPr lang="en-GB" smtClean="0"/>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ABFE52F0-4737-4F3D-B8D2-9CCE5318FF20}" type="datetimeFigureOut">
              <a:rPr lang="en-GB" smtClean="0"/>
              <a:t>23/05/2016</a:t>
            </a:fld>
            <a:endParaRPr lang="en-GB"/>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GB"/>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63DED0A5-5C95-4E38-9236-E0F0CC769FF0}" type="slidenum">
              <a:rPr lang="en-GB" smtClean="0"/>
              <a:t>‹#›</a:t>
            </a:fld>
            <a:endParaRPr lang="en-GB"/>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ABFE52F0-4737-4F3D-B8D2-9CCE5318FF20}" type="datetimeFigureOut">
              <a:rPr lang="en-GB" smtClean="0"/>
              <a:t>23/05/2016</a:t>
            </a:fld>
            <a:endParaRPr lang="en-GB"/>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GB"/>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63DED0A5-5C95-4E38-9236-E0F0CC769FF0}"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 Id="rId3" Type="http://schemas.openxmlformats.org/officeDocument/2006/relationships/image" Target="../media/image9.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1.mp4"/><Relationship Id="rId2" Type="http://schemas.openxmlformats.org/officeDocument/2006/relationships/video" Target="../media/media1.mp4"/></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b="1" dirty="0" smtClean="0">
                <a:effectLst>
                  <a:outerShdw blurRad="38100" dist="38100" dir="2700000" algn="tl">
                    <a:srgbClr val="000000">
                      <a:alpha val="43137"/>
                    </a:srgbClr>
                  </a:outerShdw>
                </a:effectLst>
              </a:rPr>
              <a:t>Singapore Maths</a:t>
            </a:r>
            <a:endParaRPr lang="en-GB"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p:txBody>
          <a:bodyPr/>
          <a:lstStyle/>
          <a:p>
            <a:r>
              <a:rPr lang="en-GB" dirty="0" smtClean="0">
                <a:solidFill>
                  <a:schemeClr val="tx1"/>
                </a:solidFill>
              </a:rPr>
              <a:t>Information for Parents and Carers</a:t>
            </a:r>
            <a:endParaRPr lang="en-GB" dirty="0">
              <a:solidFill>
                <a:schemeClr val="tx1"/>
              </a:solidFill>
            </a:endParaRPr>
          </a:p>
        </p:txBody>
      </p:sp>
    </p:spTree>
    <p:extLst>
      <p:ext uri="{BB962C8B-B14F-4D97-AF65-F5344CB8AC3E}">
        <p14:creationId xmlns:p14="http://schemas.microsoft.com/office/powerpoint/2010/main" val="14819388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24744"/>
            <a:ext cx="8229600" cy="4882547"/>
          </a:xfrm>
        </p:spPr>
        <p:txBody>
          <a:bodyPr>
            <a:normAutofit/>
          </a:bodyPr>
          <a:lstStyle/>
          <a:p>
            <a:r>
              <a:rPr lang="en-GB" dirty="0" smtClean="0"/>
              <a:t>Feedback from staff has been very positive.</a:t>
            </a:r>
          </a:p>
          <a:p>
            <a:r>
              <a:rPr lang="en-GB" dirty="0" smtClean="0"/>
              <a:t>Feedback from children has been overwhelmingly positive.</a:t>
            </a:r>
          </a:p>
          <a:p>
            <a:r>
              <a:rPr lang="en-GB" dirty="0" smtClean="0"/>
              <a:t>More and more research both independent and Government backed is supporting that this is the most effective way of teaching maths for all pupils.</a:t>
            </a:r>
          </a:p>
          <a:p>
            <a:r>
              <a:rPr lang="en-GB" dirty="0" smtClean="0"/>
              <a:t>We are ahead of the curve.</a:t>
            </a:r>
          </a:p>
        </p:txBody>
      </p:sp>
      <p:sp>
        <p:nvSpPr>
          <p:cNvPr id="3" name="Title 2"/>
          <p:cNvSpPr>
            <a:spLocks noGrp="1"/>
          </p:cNvSpPr>
          <p:nvPr>
            <p:ph type="title"/>
          </p:nvPr>
        </p:nvSpPr>
        <p:spPr/>
        <p:txBody>
          <a:bodyPr/>
          <a:lstStyle/>
          <a:p>
            <a:r>
              <a:rPr lang="en-GB" dirty="0" smtClean="0"/>
              <a:t>What is the impact so far?</a:t>
            </a:r>
            <a:endParaRPr lang="en-GB" dirty="0"/>
          </a:p>
        </p:txBody>
      </p:sp>
    </p:spTree>
    <p:extLst>
      <p:ext uri="{BB962C8B-B14F-4D97-AF65-F5344CB8AC3E}">
        <p14:creationId xmlns:p14="http://schemas.microsoft.com/office/powerpoint/2010/main" val="11111785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Impact so far…</a:t>
            </a:r>
            <a:endParaRPr lang="en-GB" dirty="0"/>
          </a:p>
        </p:txBody>
      </p:sp>
      <p:sp>
        <p:nvSpPr>
          <p:cNvPr id="3" name="Content Placeholder 2"/>
          <p:cNvSpPr>
            <a:spLocks noGrp="1"/>
          </p:cNvSpPr>
          <p:nvPr>
            <p:ph idx="1"/>
          </p:nvPr>
        </p:nvSpPr>
        <p:spPr/>
        <p:txBody>
          <a:bodyPr>
            <a:normAutofit fontScale="85000" lnSpcReduction="20000"/>
          </a:bodyPr>
          <a:lstStyle/>
          <a:p>
            <a:pPr marL="0" indent="0">
              <a:buNone/>
            </a:pPr>
            <a:r>
              <a:rPr lang="en-GB" sz="3600" u="sng" dirty="0" smtClean="0"/>
              <a:t>Higher level of engagement from all children despite a very challenging curriculum</a:t>
            </a:r>
          </a:p>
          <a:p>
            <a:pPr marL="0" indent="0">
              <a:buNone/>
            </a:pPr>
            <a:endParaRPr lang="en-GB" sz="3600" u="sng" dirty="0" smtClean="0"/>
          </a:p>
          <a:p>
            <a:r>
              <a:rPr lang="en-GB" sz="3600" dirty="0" smtClean="0"/>
              <a:t>Children are eager to hear the ‘story’ and problem solve for others</a:t>
            </a:r>
          </a:p>
          <a:p>
            <a:r>
              <a:rPr lang="en-GB" sz="3600" dirty="0" smtClean="0"/>
              <a:t>Children always have a ‘route in’ and are challenged to think for themselves from the beginning of the lesson</a:t>
            </a:r>
          </a:p>
          <a:p>
            <a:r>
              <a:rPr lang="en-GB" sz="3600" dirty="0" smtClean="0"/>
              <a:t>Children have a partner to support</a:t>
            </a:r>
          </a:p>
          <a:p>
            <a:endParaRPr lang="en-GB" dirty="0"/>
          </a:p>
          <a:p>
            <a:endParaRPr lang="en-GB" dirty="0" smtClean="0"/>
          </a:p>
          <a:p>
            <a:endParaRPr lang="en-GB" dirty="0" smtClean="0"/>
          </a:p>
          <a:p>
            <a:pPr marL="0" indent="0">
              <a:buNone/>
            </a:pPr>
            <a:endParaRPr lang="en-GB" dirty="0"/>
          </a:p>
        </p:txBody>
      </p:sp>
    </p:spTree>
    <p:extLst>
      <p:ext uri="{BB962C8B-B14F-4D97-AF65-F5344CB8AC3E}">
        <p14:creationId xmlns:p14="http://schemas.microsoft.com/office/powerpoint/2010/main" val="19653676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1800" y="612846"/>
            <a:ext cx="6426200" cy="5078313"/>
          </a:xfrm>
          <a:prstGeom prst="rect">
            <a:avLst/>
          </a:prstGeom>
        </p:spPr>
        <p:txBody>
          <a:bodyPr wrap="square">
            <a:spAutoFit/>
          </a:bodyPr>
          <a:lstStyle/>
          <a:p>
            <a:r>
              <a:rPr lang="en-GB" sz="3600" u="sng" dirty="0" smtClean="0"/>
              <a:t>All children have been able to access Year 1,2 and 3 Maths</a:t>
            </a:r>
          </a:p>
          <a:p>
            <a:endParaRPr lang="en-GB" sz="3600" u="sng" dirty="0" smtClean="0"/>
          </a:p>
          <a:p>
            <a:r>
              <a:rPr lang="en-GB" sz="3600" dirty="0" smtClean="0">
                <a:sym typeface="Symbol" panose="05050102010706020507" pitchFamily="18" charset="2"/>
              </a:rPr>
              <a:t> </a:t>
            </a:r>
            <a:r>
              <a:rPr lang="en-GB" sz="3600" dirty="0" smtClean="0"/>
              <a:t>Narrowing gap</a:t>
            </a:r>
          </a:p>
          <a:p>
            <a:r>
              <a:rPr lang="en-GB" sz="3600" dirty="0" smtClean="0">
                <a:sym typeface="Symbol" panose="05050102010706020507" pitchFamily="18" charset="2"/>
              </a:rPr>
              <a:t> </a:t>
            </a:r>
            <a:r>
              <a:rPr lang="en-GB" sz="3600" dirty="0" smtClean="0"/>
              <a:t>Timely intervention</a:t>
            </a:r>
          </a:p>
          <a:p>
            <a:endParaRPr lang="en-GB" dirty="0" smtClean="0"/>
          </a:p>
          <a:p>
            <a:endParaRPr lang="en-GB" dirty="0" smtClean="0"/>
          </a:p>
          <a:p>
            <a:endParaRPr lang="en-GB" dirty="0" smtClean="0"/>
          </a:p>
          <a:p>
            <a:endParaRPr lang="en-GB" dirty="0" smtClean="0"/>
          </a:p>
          <a:p>
            <a:endParaRPr lang="en-GB" dirty="0" smtClean="0"/>
          </a:p>
          <a:p>
            <a:endParaRPr lang="en-GB" dirty="0" smtClean="0"/>
          </a:p>
        </p:txBody>
      </p:sp>
    </p:spTree>
    <p:extLst>
      <p:ext uri="{BB962C8B-B14F-4D97-AF65-F5344CB8AC3E}">
        <p14:creationId xmlns:p14="http://schemas.microsoft.com/office/powerpoint/2010/main" val="9261046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2100" y="706735"/>
            <a:ext cx="7797800" cy="5078313"/>
          </a:xfrm>
          <a:prstGeom prst="rect">
            <a:avLst/>
          </a:prstGeom>
        </p:spPr>
        <p:txBody>
          <a:bodyPr wrap="square">
            <a:spAutoFit/>
          </a:bodyPr>
          <a:lstStyle/>
          <a:p>
            <a:r>
              <a:rPr lang="en-GB" sz="3600" u="sng" dirty="0" smtClean="0"/>
              <a:t>Children are learning from each other</a:t>
            </a:r>
          </a:p>
          <a:p>
            <a:endParaRPr lang="en-GB" sz="3600" dirty="0" smtClean="0"/>
          </a:p>
          <a:p>
            <a:pPr marL="571500" indent="-571500">
              <a:buFont typeface="Symbol" panose="05050102010706020507" pitchFamily="18" charset="2"/>
              <a:buChar char="·"/>
            </a:pPr>
            <a:r>
              <a:rPr lang="en-GB" sz="3600" dirty="0" smtClean="0"/>
              <a:t>Partnership ensures mathematical communication and reasoning is developed for both partners</a:t>
            </a:r>
          </a:p>
          <a:p>
            <a:pPr marL="571500" indent="-571500">
              <a:buFont typeface="Symbol" panose="05050102010706020507" pitchFamily="18" charset="2"/>
              <a:buChar char="·"/>
            </a:pPr>
            <a:r>
              <a:rPr lang="en-GB" sz="3600" dirty="0" smtClean="0"/>
              <a:t>Understanding for most able is enhanced too</a:t>
            </a:r>
          </a:p>
        </p:txBody>
      </p:sp>
    </p:spTree>
    <p:extLst>
      <p:ext uri="{BB962C8B-B14F-4D97-AF65-F5344CB8AC3E}">
        <p14:creationId xmlns:p14="http://schemas.microsoft.com/office/powerpoint/2010/main" val="586836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3900" y="531337"/>
            <a:ext cx="7353300" cy="6186309"/>
          </a:xfrm>
          <a:prstGeom prst="rect">
            <a:avLst/>
          </a:prstGeom>
        </p:spPr>
        <p:txBody>
          <a:bodyPr wrap="square">
            <a:spAutoFit/>
          </a:bodyPr>
          <a:lstStyle/>
          <a:p>
            <a:r>
              <a:rPr lang="en-GB" sz="3600" u="sng" dirty="0" smtClean="0"/>
              <a:t>Children attempt to problem solve more readily</a:t>
            </a:r>
          </a:p>
          <a:p>
            <a:endParaRPr lang="en-GB" sz="3600" u="sng" dirty="0" smtClean="0"/>
          </a:p>
          <a:p>
            <a:r>
              <a:rPr lang="en-GB" sz="3600" dirty="0" smtClean="0">
                <a:sym typeface="Symbol" panose="05050102010706020507" pitchFamily="18" charset="2"/>
              </a:rPr>
              <a:t> </a:t>
            </a:r>
            <a:r>
              <a:rPr lang="en-GB" sz="3600" dirty="0" smtClean="0"/>
              <a:t>Maths is seen as a route to solving problems</a:t>
            </a:r>
          </a:p>
          <a:p>
            <a:r>
              <a:rPr lang="en-GB" sz="3600" dirty="0" smtClean="0">
                <a:sym typeface="Symbol" panose="05050102010706020507" pitchFamily="18" charset="2"/>
              </a:rPr>
              <a:t> </a:t>
            </a:r>
            <a:r>
              <a:rPr lang="en-GB" sz="3600" dirty="0" smtClean="0"/>
              <a:t>Willingness to try something completely new has increased</a:t>
            </a:r>
          </a:p>
          <a:p>
            <a:r>
              <a:rPr lang="en-GB" sz="3600" dirty="0" smtClean="0">
                <a:sym typeface="Symbol" panose="05050102010706020507" pitchFamily="18" charset="2"/>
              </a:rPr>
              <a:t> </a:t>
            </a:r>
            <a:r>
              <a:rPr lang="en-GB" sz="3600" dirty="0" smtClean="0"/>
              <a:t>Children are choosing their own approach according to their level of mathematical development</a:t>
            </a:r>
          </a:p>
        </p:txBody>
      </p:sp>
    </p:spTree>
    <p:extLst>
      <p:ext uri="{BB962C8B-B14F-4D97-AF65-F5344CB8AC3E}">
        <p14:creationId xmlns:p14="http://schemas.microsoft.com/office/powerpoint/2010/main" val="9836887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8151" y="689802"/>
            <a:ext cx="7632700" cy="4247317"/>
          </a:xfrm>
          <a:prstGeom prst="rect">
            <a:avLst/>
          </a:prstGeom>
        </p:spPr>
        <p:txBody>
          <a:bodyPr wrap="square">
            <a:spAutoFit/>
          </a:bodyPr>
          <a:lstStyle/>
          <a:p>
            <a:endParaRPr lang="en-GB" dirty="0" smtClean="0"/>
          </a:p>
          <a:p>
            <a:r>
              <a:rPr lang="en-GB" sz="3600" u="sng" dirty="0" smtClean="0"/>
              <a:t>Enrichment activities are allowing children to dig even deeper if they are ready to do so</a:t>
            </a:r>
            <a:endParaRPr lang="en-GB" sz="3600" u="sng" dirty="0"/>
          </a:p>
          <a:p>
            <a:endParaRPr lang="en-GB" sz="3600" u="sng" dirty="0" smtClean="0"/>
          </a:p>
          <a:p>
            <a:r>
              <a:rPr lang="en-GB" sz="3600" dirty="0" smtClean="0">
                <a:sym typeface="Symbol" panose="05050102010706020507" pitchFamily="18" charset="2"/>
              </a:rPr>
              <a:t> </a:t>
            </a:r>
            <a:r>
              <a:rPr lang="en-GB" sz="3600" dirty="0" smtClean="0"/>
              <a:t>Children are beginning to explain, clarify, extend, find new ways, create own questions</a:t>
            </a:r>
          </a:p>
        </p:txBody>
      </p:sp>
    </p:spTree>
    <p:extLst>
      <p:ext uri="{BB962C8B-B14F-4D97-AF65-F5344CB8AC3E}">
        <p14:creationId xmlns:p14="http://schemas.microsoft.com/office/powerpoint/2010/main" val="19609903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09728" indent="0">
              <a:buNone/>
            </a:pPr>
            <a:r>
              <a:rPr lang="en-GB" dirty="0" smtClean="0"/>
              <a:t>Year 1 lesson looking at making number bonds</a:t>
            </a:r>
            <a:endParaRPr lang="en-GB" dirty="0"/>
          </a:p>
        </p:txBody>
      </p:sp>
      <p:sp>
        <p:nvSpPr>
          <p:cNvPr id="3" name="Title 2"/>
          <p:cNvSpPr>
            <a:spLocks noGrp="1"/>
          </p:cNvSpPr>
          <p:nvPr>
            <p:ph type="title"/>
          </p:nvPr>
        </p:nvSpPr>
        <p:spPr/>
        <p:txBody>
          <a:bodyPr>
            <a:normAutofit/>
          </a:bodyPr>
          <a:lstStyle/>
          <a:p>
            <a:r>
              <a:rPr lang="en-GB" dirty="0" smtClean="0"/>
              <a:t>What does a lesson look like?</a:t>
            </a:r>
            <a:endParaRPr lang="en-GB" dirty="0"/>
          </a:p>
        </p:txBody>
      </p:sp>
    </p:spTree>
    <p:extLst>
      <p:ext uri="{BB962C8B-B14F-4D97-AF65-F5344CB8AC3E}">
        <p14:creationId xmlns:p14="http://schemas.microsoft.com/office/powerpoint/2010/main" val="21380694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83169" y="0"/>
            <a:ext cx="5460831" cy="6858000"/>
          </a:xfrm>
          <a:prstGeom prst="rect">
            <a:avLst/>
          </a:prstGeom>
        </p:spPr>
      </p:pic>
    </p:spTree>
    <p:extLst>
      <p:ext uri="{BB962C8B-B14F-4D97-AF65-F5344CB8AC3E}">
        <p14:creationId xmlns:p14="http://schemas.microsoft.com/office/powerpoint/2010/main" val="3461745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07460" y="29344"/>
            <a:ext cx="5510561" cy="6858000"/>
          </a:xfrm>
          <a:prstGeom prst="rect">
            <a:avLst/>
          </a:prstGeom>
        </p:spPr>
      </p:pic>
    </p:spTree>
    <p:extLst>
      <p:ext uri="{BB962C8B-B14F-4D97-AF65-F5344CB8AC3E}">
        <p14:creationId xmlns:p14="http://schemas.microsoft.com/office/powerpoint/2010/main" val="5778097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GB" dirty="0" smtClean="0"/>
              <a:t>Children record their understanding of the problem and how they have solved it in their maths journal. </a:t>
            </a:r>
          </a:p>
          <a:p>
            <a:r>
              <a:rPr lang="en-GB" dirty="0" smtClean="0"/>
              <a:t>Some days it is ‘teacher’s day to choose’ but children also have the opportunity to show their own methods.</a:t>
            </a:r>
          </a:p>
          <a:p>
            <a:r>
              <a:rPr lang="en-GB" dirty="0" smtClean="0"/>
              <a:t>Children are encouraged to find more than one way to solve the problem.</a:t>
            </a:r>
          </a:p>
          <a:p>
            <a:r>
              <a:rPr lang="en-GB" dirty="0" smtClean="0"/>
              <a:t>This underpins the focus towards reasoning in the National Curriculum</a:t>
            </a:r>
          </a:p>
          <a:p>
            <a:pPr marL="109728" indent="0">
              <a:buNone/>
            </a:pPr>
            <a:endParaRPr lang="en-GB" dirty="0" smtClean="0"/>
          </a:p>
          <a:p>
            <a:endParaRPr lang="en-GB" dirty="0"/>
          </a:p>
        </p:txBody>
      </p:sp>
      <p:sp>
        <p:nvSpPr>
          <p:cNvPr id="3" name="Title 2"/>
          <p:cNvSpPr>
            <a:spLocks noGrp="1"/>
          </p:cNvSpPr>
          <p:nvPr>
            <p:ph type="title"/>
          </p:nvPr>
        </p:nvSpPr>
        <p:spPr/>
        <p:txBody>
          <a:bodyPr/>
          <a:lstStyle/>
          <a:p>
            <a:r>
              <a:rPr lang="en-GB" dirty="0" smtClean="0"/>
              <a:t>Journaling</a:t>
            </a:r>
            <a:endParaRPr lang="en-GB" dirty="0"/>
          </a:p>
        </p:txBody>
      </p:sp>
    </p:spTree>
    <p:extLst>
      <p:ext uri="{BB962C8B-B14F-4D97-AF65-F5344CB8AC3E}">
        <p14:creationId xmlns:p14="http://schemas.microsoft.com/office/powerpoint/2010/main" val="37138840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smtClean="0"/>
              <a:t>There is no Singapore Maths!</a:t>
            </a:r>
          </a:p>
          <a:p>
            <a:pPr marL="109728" indent="0">
              <a:buNone/>
            </a:pPr>
            <a:endParaRPr lang="en-GB" dirty="0" smtClean="0"/>
          </a:p>
          <a:p>
            <a:r>
              <a:rPr lang="en-GB" dirty="0" smtClean="0"/>
              <a:t>Process of teaching and learning based on decades of educational theory and research.</a:t>
            </a:r>
          </a:p>
          <a:p>
            <a:pPr marL="109728" indent="0">
              <a:buNone/>
            </a:pPr>
            <a:endParaRPr lang="en-GB" dirty="0" smtClean="0"/>
          </a:p>
          <a:p>
            <a:r>
              <a:rPr lang="en-GB" dirty="0" smtClean="0"/>
              <a:t>The system referred is now referred as the ‘Singapore Method’.</a:t>
            </a:r>
          </a:p>
          <a:p>
            <a:endParaRPr lang="en-GB" dirty="0"/>
          </a:p>
        </p:txBody>
      </p:sp>
      <p:sp>
        <p:nvSpPr>
          <p:cNvPr id="3" name="Title 2"/>
          <p:cNvSpPr>
            <a:spLocks noGrp="1"/>
          </p:cNvSpPr>
          <p:nvPr>
            <p:ph type="title"/>
          </p:nvPr>
        </p:nvSpPr>
        <p:spPr/>
        <p:txBody>
          <a:bodyPr/>
          <a:lstStyle/>
          <a:p>
            <a:r>
              <a:rPr lang="en-GB" dirty="0" smtClean="0"/>
              <a:t>What is Singapore Maths?</a:t>
            </a:r>
            <a:endParaRPr lang="en-GB" dirty="0"/>
          </a:p>
        </p:txBody>
      </p:sp>
    </p:spTree>
    <p:extLst>
      <p:ext uri="{BB962C8B-B14F-4D97-AF65-F5344CB8AC3E}">
        <p14:creationId xmlns:p14="http://schemas.microsoft.com/office/powerpoint/2010/main" val="22087841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5165" y="0"/>
            <a:ext cx="5088835" cy="6858000"/>
          </a:xfrm>
          <a:prstGeom prst="rect">
            <a:avLst/>
          </a:prstGeom>
        </p:spPr>
      </p:pic>
      <p:sp>
        <p:nvSpPr>
          <p:cNvPr id="6" name="TextBox 5"/>
          <p:cNvSpPr txBox="1"/>
          <p:nvPr/>
        </p:nvSpPr>
        <p:spPr>
          <a:xfrm>
            <a:off x="107504" y="116632"/>
            <a:ext cx="2725576" cy="923330"/>
          </a:xfrm>
          <a:prstGeom prst="rect">
            <a:avLst/>
          </a:prstGeom>
          <a:noFill/>
        </p:spPr>
        <p:txBody>
          <a:bodyPr wrap="square" rtlCol="0">
            <a:spAutoFit/>
          </a:bodyPr>
          <a:lstStyle/>
          <a:p>
            <a:r>
              <a:rPr lang="en-US" u="sng" dirty="0" smtClean="0"/>
              <a:t>Journaling</a:t>
            </a:r>
          </a:p>
          <a:p>
            <a:endParaRPr lang="en-US" dirty="0"/>
          </a:p>
          <a:p>
            <a:r>
              <a:rPr lang="en-US" dirty="0" smtClean="0"/>
              <a:t>A Year 1 Example</a:t>
            </a:r>
            <a:endParaRPr lang="en-US" dirty="0"/>
          </a:p>
        </p:txBody>
      </p:sp>
    </p:spTree>
    <p:extLst>
      <p:ext uri="{BB962C8B-B14F-4D97-AF65-F5344CB8AC3E}">
        <p14:creationId xmlns:p14="http://schemas.microsoft.com/office/powerpoint/2010/main" val="13050915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1618" y="0"/>
            <a:ext cx="4783782" cy="6858000"/>
          </a:xfrm>
          <a:prstGeom prst="rect">
            <a:avLst/>
          </a:prstGeom>
        </p:spPr>
      </p:pic>
      <p:sp>
        <p:nvSpPr>
          <p:cNvPr id="5" name="TextBox 4"/>
          <p:cNvSpPr txBox="1"/>
          <p:nvPr/>
        </p:nvSpPr>
        <p:spPr>
          <a:xfrm>
            <a:off x="107504" y="188640"/>
            <a:ext cx="2725576" cy="923330"/>
          </a:xfrm>
          <a:prstGeom prst="rect">
            <a:avLst/>
          </a:prstGeom>
          <a:noFill/>
        </p:spPr>
        <p:txBody>
          <a:bodyPr wrap="square" rtlCol="0">
            <a:spAutoFit/>
          </a:bodyPr>
          <a:lstStyle/>
          <a:p>
            <a:r>
              <a:rPr lang="en-US" u="sng" dirty="0" smtClean="0"/>
              <a:t>Journaling</a:t>
            </a:r>
          </a:p>
          <a:p>
            <a:endParaRPr lang="en-US" dirty="0"/>
          </a:p>
          <a:p>
            <a:r>
              <a:rPr lang="en-US" dirty="0" smtClean="0"/>
              <a:t>A Year 1 Example</a:t>
            </a:r>
            <a:endParaRPr lang="en-US" dirty="0"/>
          </a:p>
        </p:txBody>
      </p:sp>
    </p:spTree>
    <p:extLst>
      <p:ext uri="{BB962C8B-B14F-4D97-AF65-F5344CB8AC3E}">
        <p14:creationId xmlns:p14="http://schemas.microsoft.com/office/powerpoint/2010/main" val="13540173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311805" y="28517"/>
            <a:ext cx="4832195" cy="6858000"/>
          </a:xfrm>
          <a:prstGeom prst="rect">
            <a:avLst/>
          </a:prstGeom>
        </p:spPr>
      </p:pic>
      <p:sp>
        <p:nvSpPr>
          <p:cNvPr id="5" name="TextBox 4"/>
          <p:cNvSpPr txBox="1"/>
          <p:nvPr/>
        </p:nvSpPr>
        <p:spPr>
          <a:xfrm>
            <a:off x="107504" y="116632"/>
            <a:ext cx="2725576" cy="923330"/>
          </a:xfrm>
          <a:prstGeom prst="rect">
            <a:avLst/>
          </a:prstGeom>
          <a:noFill/>
        </p:spPr>
        <p:txBody>
          <a:bodyPr wrap="square" rtlCol="0">
            <a:spAutoFit/>
          </a:bodyPr>
          <a:lstStyle/>
          <a:p>
            <a:r>
              <a:rPr lang="en-US" u="sng" dirty="0" smtClean="0"/>
              <a:t>Journaling</a:t>
            </a:r>
          </a:p>
          <a:p>
            <a:endParaRPr lang="en-US" dirty="0"/>
          </a:p>
          <a:p>
            <a:r>
              <a:rPr lang="en-US" dirty="0" smtClean="0"/>
              <a:t>A Year 1 Example</a:t>
            </a:r>
            <a:endParaRPr lang="en-US" dirty="0"/>
          </a:p>
        </p:txBody>
      </p:sp>
    </p:spTree>
    <p:extLst>
      <p:ext uri="{BB962C8B-B14F-4D97-AF65-F5344CB8AC3E}">
        <p14:creationId xmlns:p14="http://schemas.microsoft.com/office/powerpoint/2010/main" val="19211254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4355976" cy="6025629"/>
          </a:xfrm>
          <a:prstGeom prst="rect">
            <a:avLst/>
          </a:prstGeom>
        </p:spPr>
      </p:pic>
      <p:pic>
        <p:nvPicPr>
          <p:cNvPr id="5" name="Picture 4"/>
          <p:cNvPicPr>
            <a:picLocks noChangeAspect="1"/>
          </p:cNvPicPr>
          <p:nvPr/>
        </p:nvPicPr>
        <p:blipFill>
          <a:blip r:embed="rId3"/>
          <a:stretch>
            <a:fillRect/>
          </a:stretch>
        </p:blipFill>
        <p:spPr>
          <a:xfrm>
            <a:off x="4355976" y="-4523"/>
            <a:ext cx="4677232" cy="2065371"/>
          </a:xfrm>
          <a:prstGeom prst="rect">
            <a:avLst/>
          </a:prstGeom>
        </p:spPr>
      </p:pic>
      <p:sp>
        <p:nvSpPr>
          <p:cNvPr id="6" name="TextBox 5"/>
          <p:cNvSpPr txBox="1"/>
          <p:nvPr/>
        </p:nvSpPr>
        <p:spPr>
          <a:xfrm>
            <a:off x="6390685" y="5934670"/>
            <a:ext cx="2725576" cy="923330"/>
          </a:xfrm>
          <a:prstGeom prst="rect">
            <a:avLst/>
          </a:prstGeom>
          <a:noFill/>
        </p:spPr>
        <p:txBody>
          <a:bodyPr wrap="square" rtlCol="0">
            <a:spAutoFit/>
          </a:bodyPr>
          <a:lstStyle/>
          <a:p>
            <a:pPr algn="r"/>
            <a:r>
              <a:rPr lang="en-US" u="sng" dirty="0" smtClean="0"/>
              <a:t>Journaling</a:t>
            </a:r>
          </a:p>
          <a:p>
            <a:pPr algn="r"/>
            <a:endParaRPr lang="en-US" dirty="0"/>
          </a:p>
          <a:p>
            <a:pPr algn="r"/>
            <a:r>
              <a:rPr lang="en-US" dirty="0" smtClean="0"/>
              <a:t>A Year 1 Example</a:t>
            </a:r>
            <a:endParaRPr lang="en-US" dirty="0"/>
          </a:p>
        </p:txBody>
      </p:sp>
    </p:spTree>
    <p:extLst>
      <p:ext uri="{BB962C8B-B14F-4D97-AF65-F5344CB8AC3E}">
        <p14:creationId xmlns:p14="http://schemas.microsoft.com/office/powerpoint/2010/main" val="20791239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3071" y="17512"/>
            <a:ext cx="4808054" cy="6858000"/>
          </a:xfrm>
          <a:prstGeom prst="rect">
            <a:avLst/>
          </a:prstGeom>
        </p:spPr>
      </p:pic>
      <p:sp>
        <p:nvSpPr>
          <p:cNvPr id="5" name="TextBox 4"/>
          <p:cNvSpPr txBox="1"/>
          <p:nvPr/>
        </p:nvSpPr>
        <p:spPr>
          <a:xfrm>
            <a:off x="107504" y="188640"/>
            <a:ext cx="2725576" cy="923330"/>
          </a:xfrm>
          <a:prstGeom prst="rect">
            <a:avLst/>
          </a:prstGeom>
          <a:noFill/>
        </p:spPr>
        <p:txBody>
          <a:bodyPr wrap="square" rtlCol="0">
            <a:spAutoFit/>
          </a:bodyPr>
          <a:lstStyle/>
          <a:p>
            <a:r>
              <a:rPr lang="en-US" u="sng" dirty="0" smtClean="0"/>
              <a:t>Journaling</a:t>
            </a:r>
          </a:p>
          <a:p>
            <a:endParaRPr lang="en-US" dirty="0"/>
          </a:p>
          <a:p>
            <a:r>
              <a:rPr lang="en-US" dirty="0" smtClean="0"/>
              <a:t>A Year 2 Example</a:t>
            </a:r>
            <a:endParaRPr lang="en-US" dirty="0"/>
          </a:p>
        </p:txBody>
      </p:sp>
    </p:spTree>
    <p:extLst>
      <p:ext uri="{BB962C8B-B14F-4D97-AF65-F5344CB8AC3E}">
        <p14:creationId xmlns:p14="http://schemas.microsoft.com/office/powerpoint/2010/main" val="18932408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0095" y="0"/>
            <a:ext cx="4879910" cy="6858000"/>
          </a:xfrm>
          <a:prstGeom prst="rect">
            <a:avLst/>
          </a:prstGeom>
        </p:spPr>
      </p:pic>
      <p:sp>
        <p:nvSpPr>
          <p:cNvPr id="5" name="TextBox 4"/>
          <p:cNvSpPr txBox="1"/>
          <p:nvPr/>
        </p:nvSpPr>
        <p:spPr>
          <a:xfrm>
            <a:off x="0" y="50800"/>
            <a:ext cx="2232248" cy="923330"/>
          </a:xfrm>
          <a:prstGeom prst="rect">
            <a:avLst/>
          </a:prstGeom>
          <a:noFill/>
        </p:spPr>
        <p:txBody>
          <a:bodyPr wrap="square" rtlCol="0">
            <a:spAutoFit/>
          </a:bodyPr>
          <a:lstStyle/>
          <a:p>
            <a:r>
              <a:rPr lang="en-US" u="sng" dirty="0" smtClean="0"/>
              <a:t>Journaling</a:t>
            </a:r>
          </a:p>
          <a:p>
            <a:endParaRPr lang="en-US" dirty="0"/>
          </a:p>
          <a:p>
            <a:r>
              <a:rPr lang="en-US" dirty="0" smtClean="0"/>
              <a:t>A Year 2 Example</a:t>
            </a:r>
            <a:endParaRPr lang="en-US" dirty="0"/>
          </a:p>
        </p:txBody>
      </p:sp>
    </p:spTree>
    <p:extLst>
      <p:ext uri="{BB962C8B-B14F-4D97-AF65-F5344CB8AC3E}">
        <p14:creationId xmlns:p14="http://schemas.microsoft.com/office/powerpoint/2010/main" val="8513996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5069"/>
            <a:ext cx="4572000" cy="6076363"/>
          </a:xfrm>
          <a:prstGeom prst="rect">
            <a:avLst/>
          </a:prstGeom>
        </p:spPr>
      </p:pic>
      <p:sp>
        <p:nvSpPr>
          <p:cNvPr id="5" name="TextBox 4"/>
          <p:cNvSpPr txBox="1"/>
          <p:nvPr/>
        </p:nvSpPr>
        <p:spPr>
          <a:xfrm>
            <a:off x="6390685" y="5934670"/>
            <a:ext cx="2725576" cy="923330"/>
          </a:xfrm>
          <a:prstGeom prst="rect">
            <a:avLst/>
          </a:prstGeom>
          <a:noFill/>
        </p:spPr>
        <p:txBody>
          <a:bodyPr wrap="square" rtlCol="0">
            <a:spAutoFit/>
          </a:bodyPr>
          <a:lstStyle/>
          <a:p>
            <a:pPr algn="r"/>
            <a:r>
              <a:rPr lang="en-US" u="sng" dirty="0" smtClean="0"/>
              <a:t>Journaling</a:t>
            </a:r>
          </a:p>
          <a:p>
            <a:pPr algn="r"/>
            <a:endParaRPr lang="en-US" dirty="0"/>
          </a:p>
          <a:p>
            <a:pPr algn="r"/>
            <a:r>
              <a:rPr lang="en-US" dirty="0" smtClean="0"/>
              <a:t>A Year 3 Example</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7904" y="-25069"/>
            <a:ext cx="5408357" cy="2950013"/>
          </a:xfrm>
          <a:prstGeom prst="rect">
            <a:avLst/>
          </a:prstGeom>
        </p:spPr>
      </p:pic>
    </p:spTree>
    <p:extLst>
      <p:ext uri="{BB962C8B-B14F-4D97-AF65-F5344CB8AC3E}">
        <p14:creationId xmlns:p14="http://schemas.microsoft.com/office/powerpoint/2010/main" val="7711120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9993" y="4356"/>
            <a:ext cx="4644008" cy="6853643"/>
          </a:xfrm>
          <a:prstGeom prst="rect">
            <a:avLst/>
          </a:prstGeom>
        </p:spPr>
      </p:pic>
      <p:sp>
        <p:nvSpPr>
          <p:cNvPr id="5" name="TextBox 4"/>
          <p:cNvSpPr txBox="1"/>
          <p:nvPr/>
        </p:nvSpPr>
        <p:spPr>
          <a:xfrm>
            <a:off x="0" y="50800"/>
            <a:ext cx="2232248" cy="923330"/>
          </a:xfrm>
          <a:prstGeom prst="rect">
            <a:avLst/>
          </a:prstGeom>
          <a:noFill/>
        </p:spPr>
        <p:txBody>
          <a:bodyPr wrap="square" rtlCol="0">
            <a:spAutoFit/>
          </a:bodyPr>
          <a:lstStyle/>
          <a:p>
            <a:r>
              <a:rPr lang="en-US" u="sng" dirty="0" smtClean="0"/>
              <a:t>Journaling</a:t>
            </a:r>
          </a:p>
          <a:p>
            <a:endParaRPr lang="en-US" dirty="0"/>
          </a:p>
          <a:p>
            <a:r>
              <a:rPr lang="en-US" dirty="0" smtClean="0"/>
              <a:t>A Year 3 Example</a:t>
            </a:r>
            <a:endParaRPr lang="en-US" dirty="0"/>
          </a:p>
        </p:txBody>
      </p:sp>
    </p:spTree>
    <p:extLst>
      <p:ext uri="{BB962C8B-B14F-4D97-AF65-F5344CB8AC3E}">
        <p14:creationId xmlns:p14="http://schemas.microsoft.com/office/powerpoint/2010/main" val="7958503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2348239"/>
            <a:ext cx="8229600" cy="4525963"/>
          </a:xfrm>
        </p:spPr>
        <p:txBody>
          <a:bodyPr/>
          <a:lstStyle/>
          <a:p>
            <a:r>
              <a:rPr lang="en-GB" dirty="0" smtClean="0"/>
              <a:t>Carol </a:t>
            </a:r>
            <a:r>
              <a:rPr lang="en-GB" dirty="0" err="1" smtClean="0"/>
              <a:t>Dweck</a:t>
            </a:r>
            <a:r>
              <a:rPr lang="en-GB" dirty="0" smtClean="0"/>
              <a:t> research</a:t>
            </a:r>
          </a:p>
          <a:p>
            <a:r>
              <a:rPr lang="en-GB" dirty="0" smtClean="0"/>
              <a:t>The Singapore approach requires the children to have a ‘Growth </a:t>
            </a:r>
            <a:r>
              <a:rPr lang="en-GB" dirty="0" err="1" smtClean="0"/>
              <a:t>Mindset</a:t>
            </a:r>
            <a:r>
              <a:rPr lang="en-GB" dirty="0" smtClean="0"/>
              <a:t>’ rather than a ‘Fixed </a:t>
            </a:r>
            <a:r>
              <a:rPr lang="en-GB" dirty="0" err="1" smtClean="0"/>
              <a:t>Mindset</a:t>
            </a:r>
            <a:r>
              <a:rPr lang="en-GB" dirty="0" smtClean="0"/>
              <a:t>’</a:t>
            </a:r>
          </a:p>
          <a:p>
            <a:r>
              <a:rPr lang="en-GB" dirty="0" smtClean="0"/>
              <a:t>Parents need to have a Growth </a:t>
            </a:r>
            <a:r>
              <a:rPr lang="en-GB" dirty="0" err="1" smtClean="0"/>
              <a:t>Mindset</a:t>
            </a:r>
            <a:r>
              <a:rPr lang="en-GB" dirty="0" smtClean="0"/>
              <a:t> if they are to best support their children in maths.</a:t>
            </a:r>
            <a:endParaRPr lang="en-GB" dirty="0"/>
          </a:p>
        </p:txBody>
      </p:sp>
      <p:sp>
        <p:nvSpPr>
          <p:cNvPr id="3" name="Title 2"/>
          <p:cNvSpPr>
            <a:spLocks noGrp="1"/>
          </p:cNvSpPr>
          <p:nvPr>
            <p:ph type="title"/>
          </p:nvPr>
        </p:nvSpPr>
        <p:spPr>
          <a:xfrm>
            <a:off x="179512" y="274638"/>
            <a:ext cx="8784976" cy="1786210"/>
          </a:xfrm>
        </p:spPr>
        <p:txBody>
          <a:bodyPr>
            <a:normAutofit fontScale="90000"/>
          </a:bodyPr>
          <a:lstStyle/>
          <a:p>
            <a:pPr algn="ctr"/>
            <a:r>
              <a:rPr lang="en-GB" dirty="0" smtClean="0"/>
              <a:t>What can you do to support at home?</a:t>
            </a:r>
            <a:br>
              <a:rPr lang="en-GB" dirty="0" smtClean="0"/>
            </a:br>
            <a:r>
              <a:rPr lang="en-GB" dirty="0" smtClean="0"/>
              <a:t>Growth </a:t>
            </a:r>
            <a:r>
              <a:rPr lang="en-GB" dirty="0" err="1" smtClean="0"/>
              <a:t>Mindset</a:t>
            </a:r>
            <a:endParaRPr lang="en-GB" dirty="0"/>
          </a:p>
        </p:txBody>
      </p:sp>
    </p:spTree>
    <p:extLst>
      <p:ext uri="{BB962C8B-B14F-4D97-AF65-F5344CB8AC3E}">
        <p14:creationId xmlns:p14="http://schemas.microsoft.com/office/powerpoint/2010/main" val="25807700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Rosie\AppData\Local\Microsoft\Windows\INetCache\IE\609I8S9O\Growth-v-Fixe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012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r>
              <a:rPr lang="en-GB" dirty="0" smtClean="0"/>
              <a:t>Singapore was:</a:t>
            </a:r>
          </a:p>
          <a:p>
            <a:r>
              <a:rPr lang="en-GB" dirty="0" smtClean="0"/>
              <a:t>Lagging behind in the </a:t>
            </a:r>
            <a:r>
              <a:rPr lang="en-GB" dirty="0"/>
              <a:t>P</a:t>
            </a:r>
            <a:r>
              <a:rPr lang="en-GB" dirty="0" smtClean="0"/>
              <a:t>ISA tables (Programme for International Student Assessment).</a:t>
            </a:r>
          </a:p>
          <a:p>
            <a:r>
              <a:rPr lang="en-GB" dirty="0" smtClean="0"/>
              <a:t>Landlocked country with imposed independence-education is the only real route to employment.</a:t>
            </a:r>
          </a:p>
          <a:p>
            <a:r>
              <a:rPr lang="en-GB" dirty="0" smtClean="0"/>
              <a:t>Maths was taught through ‘English’ method:</a:t>
            </a:r>
          </a:p>
          <a:p>
            <a:r>
              <a:rPr lang="en-GB" dirty="0" smtClean="0"/>
              <a:t>Procedure, Memorisation, Computation </a:t>
            </a:r>
          </a:p>
          <a:p>
            <a:r>
              <a:rPr lang="en-GB" dirty="0" smtClean="0"/>
              <a:t>(learning ‘tricks’ pages of calculations with increasingly bigger numbers but no ability to see where this has value and use i.e. how to apply it)</a:t>
            </a:r>
          </a:p>
          <a:p>
            <a:endParaRPr lang="en-GB" dirty="0"/>
          </a:p>
        </p:txBody>
      </p:sp>
      <p:sp>
        <p:nvSpPr>
          <p:cNvPr id="3" name="Title 2"/>
          <p:cNvSpPr>
            <a:spLocks noGrp="1"/>
          </p:cNvSpPr>
          <p:nvPr>
            <p:ph type="title"/>
          </p:nvPr>
        </p:nvSpPr>
        <p:spPr/>
        <p:txBody>
          <a:bodyPr/>
          <a:lstStyle/>
          <a:p>
            <a:r>
              <a:rPr lang="en-GB" dirty="0" smtClean="0"/>
              <a:t>Historic Picture</a:t>
            </a:r>
            <a:endParaRPr lang="en-GB" dirty="0"/>
          </a:p>
        </p:txBody>
      </p:sp>
    </p:spTree>
    <p:extLst>
      <p:ext uri="{BB962C8B-B14F-4D97-AF65-F5344CB8AC3E}">
        <p14:creationId xmlns:p14="http://schemas.microsoft.com/office/powerpoint/2010/main" val="38285131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GB" b="1" dirty="0" smtClean="0">
                <a:effectLst>
                  <a:outerShdw blurRad="38100" dist="38100" dir="2700000" algn="tl">
                    <a:srgbClr val="000000">
                      <a:alpha val="43137"/>
                    </a:srgbClr>
                  </a:outerShdw>
                </a:effectLst>
              </a:rPr>
              <a:t>Resilience</a:t>
            </a:r>
            <a:r>
              <a:rPr lang="en-GB" dirty="0" smtClean="0"/>
              <a:t> to keep going, to try to find a way into a problem.</a:t>
            </a:r>
          </a:p>
          <a:p>
            <a:r>
              <a:rPr lang="en-GB" b="1" dirty="0" smtClean="0">
                <a:effectLst>
                  <a:outerShdw blurRad="38100" dist="38100" dir="2700000" algn="tl">
                    <a:srgbClr val="000000">
                      <a:alpha val="43137"/>
                    </a:srgbClr>
                  </a:outerShdw>
                </a:effectLst>
              </a:rPr>
              <a:t>Communication</a:t>
            </a:r>
            <a:r>
              <a:rPr lang="en-GB" dirty="0" smtClean="0"/>
              <a:t> to explain your method of working not simply say ‘I know the answer’.</a:t>
            </a:r>
          </a:p>
          <a:p>
            <a:r>
              <a:rPr lang="en-GB" b="1" dirty="0" smtClean="0">
                <a:effectLst>
                  <a:outerShdw blurRad="38100" dist="38100" dir="2700000" algn="tl">
                    <a:srgbClr val="000000">
                      <a:alpha val="43137"/>
                    </a:srgbClr>
                  </a:outerShdw>
                </a:effectLst>
              </a:rPr>
              <a:t>Determination</a:t>
            </a:r>
            <a:r>
              <a:rPr lang="en-GB" dirty="0" smtClean="0"/>
              <a:t> to find the ‘plan’ to lead to a solution and the determination to carry it through.</a:t>
            </a:r>
          </a:p>
          <a:p>
            <a:r>
              <a:rPr lang="en-GB" b="1" dirty="0" smtClean="0">
                <a:effectLst>
                  <a:outerShdw blurRad="38100" dist="38100" dir="2700000" algn="tl">
                    <a:srgbClr val="000000">
                      <a:alpha val="43137"/>
                    </a:srgbClr>
                  </a:outerShdw>
                </a:effectLst>
              </a:rPr>
              <a:t>Aspiration</a:t>
            </a:r>
            <a:r>
              <a:rPr lang="en-GB" dirty="0" smtClean="0"/>
              <a:t> : I can try this, I can use all I know to seek a solution.</a:t>
            </a:r>
          </a:p>
          <a:p>
            <a:r>
              <a:rPr lang="en-GB" b="1" dirty="0" smtClean="0">
                <a:effectLst>
                  <a:outerShdw blurRad="38100" dist="38100" dir="2700000" algn="tl">
                    <a:srgbClr val="000000">
                      <a:alpha val="43137"/>
                    </a:srgbClr>
                  </a:outerShdw>
                </a:effectLst>
              </a:rPr>
              <a:t>Motivation</a:t>
            </a:r>
            <a:r>
              <a:rPr lang="en-GB" dirty="0" smtClean="0"/>
              <a:t>: I can find another way, I can find other interesting aspects to this maths story.</a:t>
            </a:r>
          </a:p>
        </p:txBody>
      </p:sp>
      <p:sp>
        <p:nvSpPr>
          <p:cNvPr id="3" name="Title 2"/>
          <p:cNvSpPr>
            <a:spLocks noGrp="1"/>
          </p:cNvSpPr>
          <p:nvPr>
            <p:ph type="title"/>
          </p:nvPr>
        </p:nvSpPr>
        <p:spPr/>
        <p:txBody>
          <a:bodyPr>
            <a:normAutofit fontScale="90000"/>
          </a:bodyPr>
          <a:lstStyle/>
          <a:p>
            <a:r>
              <a:rPr lang="en-GB" dirty="0" smtClean="0"/>
              <a:t>Singapore method does require:</a:t>
            </a:r>
            <a:endParaRPr lang="en-GB" dirty="0"/>
          </a:p>
        </p:txBody>
      </p:sp>
    </p:spTree>
    <p:extLst>
      <p:ext uri="{BB962C8B-B14F-4D97-AF65-F5344CB8AC3E}">
        <p14:creationId xmlns:p14="http://schemas.microsoft.com/office/powerpoint/2010/main" val="3969669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r>
              <a:rPr lang="en-GB" b="1" dirty="0" smtClean="0"/>
              <a:t>I know culture</a:t>
            </a:r>
            <a:r>
              <a:rPr lang="en-GB" dirty="0" smtClean="0"/>
              <a:t>: I know the answer but I cannot explain how I got there.</a:t>
            </a:r>
          </a:p>
          <a:p>
            <a:r>
              <a:rPr lang="en-GB" b="1" dirty="0" smtClean="0"/>
              <a:t>I’m finished</a:t>
            </a:r>
            <a:r>
              <a:rPr lang="en-GB" dirty="0" smtClean="0"/>
              <a:t>: I am not able to find anything else that is interesting in this number story, I’m not able to find another way. Good mathematicians will never be finished or bored!</a:t>
            </a:r>
          </a:p>
          <a:p>
            <a:r>
              <a:rPr lang="en-GB" b="1" dirty="0" smtClean="0"/>
              <a:t>I can’t</a:t>
            </a:r>
            <a:r>
              <a:rPr lang="en-GB" dirty="0" smtClean="0"/>
              <a:t>: this looks hard, I won’t be able to do this. </a:t>
            </a:r>
          </a:p>
          <a:p>
            <a:r>
              <a:rPr lang="en-GB" dirty="0" smtClean="0">
                <a:effectLst>
                  <a:outerShdw blurRad="38100" dist="38100" dir="2700000" algn="tl">
                    <a:srgbClr val="000000">
                      <a:alpha val="43137"/>
                    </a:srgbClr>
                  </a:outerShdw>
                </a:effectLst>
              </a:rPr>
              <a:t>Complacency</a:t>
            </a:r>
            <a:r>
              <a:rPr lang="en-GB" dirty="0" smtClean="0"/>
              <a:t>: I know how to lots of calculations with big numbers: I am not sure which calculation fits with which context though.</a:t>
            </a:r>
            <a:endParaRPr lang="en-GB" dirty="0"/>
          </a:p>
        </p:txBody>
      </p:sp>
      <p:sp>
        <p:nvSpPr>
          <p:cNvPr id="3" name="Title 2"/>
          <p:cNvSpPr>
            <a:spLocks noGrp="1"/>
          </p:cNvSpPr>
          <p:nvPr>
            <p:ph type="title"/>
          </p:nvPr>
        </p:nvSpPr>
        <p:spPr/>
        <p:txBody>
          <a:bodyPr/>
          <a:lstStyle/>
          <a:p>
            <a:r>
              <a:rPr lang="en-GB" dirty="0" smtClean="0"/>
              <a:t>Singapore method discourages:</a:t>
            </a:r>
            <a:endParaRPr lang="en-GB" dirty="0"/>
          </a:p>
        </p:txBody>
      </p:sp>
    </p:spTree>
    <p:extLst>
      <p:ext uri="{BB962C8B-B14F-4D97-AF65-F5344CB8AC3E}">
        <p14:creationId xmlns:p14="http://schemas.microsoft.com/office/powerpoint/2010/main" val="9907642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96752"/>
            <a:ext cx="8229600" cy="5184576"/>
          </a:xfrm>
        </p:spPr>
        <p:txBody>
          <a:bodyPr>
            <a:noAutofit/>
          </a:bodyPr>
          <a:lstStyle/>
          <a:p>
            <a:pPr marL="109728" indent="0">
              <a:buNone/>
            </a:pPr>
            <a:r>
              <a:rPr lang="en-GB" sz="2000" b="1" dirty="0" smtClean="0">
                <a:latin typeface="CCW Cursive Writing 2" panose="03050602040000000000" pitchFamily="66" charset="0"/>
              </a:rPr>
              <a:t>Early Learning Goal Mathematics</a:t>
            </a:r>
          </a:p>
          <a:p>
            <a:pPr marL="109728" indent="0">
              <a:buNone/>
            </a:pPr>
            <a:r>
              <a:rPr lang="en-GB" sz="2000" b="1" dirty="0" smtClean="0">
                <a:latin typeface="CCW Cursive Writing 2" panose="03050602040000000000" pitchFamily="66" charset="0"/>
              </a:rPr>
              <a:t>Numbers</a:t>
            </a:r>
            <a:r>
              <a:rPr lang="en-GB" sz="2000" b="1" dirty="0">
                <a:latin typeface="CCW Cursive Writing 2" panose="03050602040000000000" pitchFamily="66" charset="0"/>
              </a:rPr>
              <a:t>: </a:t>
            </a:r>
            <a:r>
              <a:rPr lang="en-GB" sz="2000" dirty="0">
                <a:latin typeface="CCW Cursive Writing 2" panose="03050602040000000000" pitchFamily="66" charset="0"/>
              </a:rPr>
              <a:t/>
            </a:r>
            <a:br>
              <a:rPr lang="en-GB" sz="2000" dirty="0">
                <a:latin typeface="CCW Cursive Writing 2" panose="03050602040000000000" pitchFamily="66" charset="0"/>
              </a:rPr>
            </a:br>
            <a:r>
              <a:rPr lang="en-GB" sz="2000" dirty="0" smtClean="0">
                <a:latin typeface="CCW Cursive Writing 2" panose="03050602040000000000" pitchFamily="66" charset="0"/>
              </a:rPr>
              <a:t>Children </a:t>
            </a:r>
            <a:r>
              <a:rPr lang="en-GB" sz="2000" dirty="0">
                <a:latin typeface="CCW Cursive Writing 2" panose="03050602040000000000" pitchFamily="66" charset="0"/>
              </a:rPr>
              <a:t>count reliably with numbers from 1 to 20, place them in order and say which number is </a:t>
            </a:r>
            <a:r>
              <a:rPr lang="en-GB" sz="2000" dirty="0" smtClean="0">
                <a:latin typeface="CCW Cursive Writing 2" panose="03050602040000000000" pitchFamily="66" charset="0"/>
              </a:rPr>
              <a:t>one </a:t>
            </a:r>
            <a:r>
              <a:rPr lang="en-GB" sz="2000" dirty="0">
                <a:latin typeface="CCW Cursive Writing 2" panose="03050602040000000000" pitchFamily="66" charset="0"/>
              </a:rPr>
              <a:t>more or one less than a given number. </a:t>
            </a:r>
            <a:br>
              <a:rPr lang="en-GB" sz="2000" dirty="0">
                <a:latin typeface="CCW Cursive Writing 2" panose="03050602040000000000" pitchFamily="66" charset="0"/>
              </a:rPr>
            </a:br>
            <a:r>
              <a:rPr lang="en-GB" sz="2000" dirty="0" smtClean="0">
                <a:latin typeface="CCW Cursive Writing 2" panose="03050602040000000000" pitchFamily="66" charset="0"/>
              </a:rPr>
              <a:t>Using </a:t>
            </a:r>
            <a:r>
              <a:rPr lang="en-GB" sz="2000" dirty="0">
                <a:latin typeface="CCW Cursive Writing 2" panose="03050602040000000000" pitchFamily="66" charset="0"/>
              </a:rPr>
              <a:t>quantities and objects, they add and subtract two single-digit numbers and count on or </a:t>
            </a:r>
            <a:r>
              <a:rPr lang="en-GB" sz="2000" dirty="0" smtClean="0">
                <a:latin typeface="CCW Cursive Writing 2" panose="03050602040000000000" pitchFamily="66" charset="0"/>
              </a:rPr>
              <a:t>back</a:t>
            </a:r>
            <a:r>
              <a:rPr lang="en-GB" sz="2000" dirty="0">
                <a:latin typeface="CCW Cursive Writing 2" panose="03050602040000000000" pitchFamily="66" charset="0"/>
              </a:rPr>
              <a:t> </a:t>
            </a:r>
            <a:r>
              <a:rPr lang="en-GB" sz="2000" dirty="0" smtClean="0">
                <a:latin typeface="CCW Cursive Writing 2" panose="03050602040000000000" pitchFamily="66" charset="0"/>
              </a:rPr>
              <a:t>to </a:t>
            </a:r>
            <a:r>
              <a:rPr lang="en-GB" sz="2000" dirty="0">
                <a:latin typeface="CCW Cursive Writing 2" panose="03050602040000000000" pitchFamily="66" charset="0"/>
              </a:rPr>
              <a:t>find the answer. </a:t>
            </a:r>
            <a:br>
              <a:rPr lang="en-GB" sz="2000" dirty="0">
                <a:latin typeface="CCW Cursive Writing 2" panose="03050602040000000000" pitchFamily="66" charset="0"/>
              </a:rPr>
            </a:br>
            <a:r>
              <a:rPr lang="en-GB" sz="2000" dirty="0" smtClean="0">
                <a:latin typeface="CCW Cursive Writing 2" panose="03050602040000000000" pitchFamily="66" charset="0"/>
              </a:rPr>
              <a:t>They </a:t>
            </a:r>
            <a:r>
              <a:rPr lang="en-GB" sz="2000" dirty="0">
                <a:latin typeface="CCW Cursive Writing 2" panose="03050602040000000000" pitchFamily="66" charset="0"/>
              </a:rPr>
              <a:t>solve problems, including doubling, halving and sharing. </a:t>
            </a:r>
            <a:br>
              <a:rPr lang="en-GB" sz="2000" dirty="0">
                <a:latin typeface="CCW Cursive Writing 2" panose="03050602040000000000" pitchFamily="66" charset="0"/>
              </a:rPr>
            </a:br>
            <a:r>
              <a:rPr lang="en-GB" sz="2000" b="1" dirty="0">
                <a:latin typeface="CCW Cursive Writing 2" panose="03050602040000000000" pitchFamily="66" charset="0"/>
              </a:rPr>
              <a:t>Shape, space and measures:</a:t>
            </a:r>
            <a:r>
              <a:rPr lang="en-GB" sz="2000" dirty="0">
                <a:latin typeface="CCW Cursive Writing 2" panose="03050602040000000000" pitchFamily="66" charset="0"/>
              </a:rPr>
              <a:t> </a:t>
            </a:r>
            <a:br>
              <a:rPr lang="en-GB" sz="2000" dirty="0">
                <a:latin typeface="CCW Cursive Writing 2" panose="03050602040000000000" pitchFamily="66" charset="0"/>
              </a:rPr>
            </a:br>
            <a:r>
              <a:rPr lang="en-GB" sz="2000" dirty="0" smtClean="0">
                <a:latin typeface="CCW Cursive Writing 2" panose="03050602040000000000" pitchFamily="66" charset="0"/>
              </a:rPr>
              <a:t>Children </a:t>
            </a:r>
            <a:r>
              <a:rPr lang="en-GB" sz="2000" dirty="0">
                <a:latin typeface="CCW Cursive Writing 2" panose="03050602040000000000" pitchFamily="66" charset="0"/>
              </a:rPr>
              <a:t>use everyday language to talk about size, weight, capacity, position, distance, time and </a:t>
            </a:r>
            <a:r>
              <a:rPr lang="en-GB" sz="2000" dirty="0" smtClean="0">
                <a:latin typeface="CCW Cursive Writing 2" panose="03050602040000000000" pitchFamily="66" charset="0"/>
              </a:rPr>
              <a:t>money </a:t>
            </a:r>
            <a:r>
              <a:rPr lang="en-GB" sz="2000" dirty="0">
                <a:latin typeface="CCW Cursive Writing 2" panose="03050602040000000000" pitchFamily="66" charset="0"/>
              </a:rPr>
              <a:t>to compare quantities and objects and to solve problems. </a:t>
            </a:r>
            <a:br>
              <a:rPr lang="en-GB" sz="2000" dirty="0">
                <a:latin typeface="CCW Cursive Writing 2" panose="03050602040000000000" pitchFamily="66" charset="0"/>
              </a:rPr>
            </a:br>
            <a:r>
              <a:rPr lang="en-GB" sz="2000" dirty="0" smtClean="0">
                <a:latin typeface="CCW Cursive Writing 2" panose="03050602040000000000" pitchFamily="66" charset="0"/>
              </a:rPr>
              <a:t>They </a:t>
            </a:r>
            <a:r>
              <a:rPr lang="en-GB" sz="2000" dirty="0">
                <a:latin typeface="CCW Cursive Writing 2" panose="03050602040000000000" pitchFamily="66" charset="0"/>
              </a:rPr>
              <a:t>recognise, create and describe patterns. </a:t>
            </a:r>
            <a:br>
              <a:rPr lang="en-GB" sz="2000" dirty="0">
                <a:latin typeface="CCW Cursive Writing 2" panose="03050602040000000000" pitchFamily="66" charset="0"/>
              </a:rPr>
            </a:br>
            <a:r>
              <a:rPr lang="en-GB" sz="2000" dirty="0" smtClean="0">
                <a:latin typeface="CCW Cursive Writing 2" panose="03050602040000000000" pitchFamily="66" charset="0"/>
              </a:rPr>
              <a:t>They </a:t>
            </a:r>
            <a:r>
              <a:rPr lang="en-GB" sz="2000" dirty="0">
                <a:latin typeface="CCW Cursive Writing 2" panose="03050602040000000000" pitchFamily="66" charset="0"/>
              </a:rPr>
              <a:t>explore characteristics of everyday objects and shapes and use mathematical language </a:t>
            </a:r>
            <a:r>
              <a:rPr lang="en-GB" sz="2000" dirty="0" smtClean="0">
                <a:latin typeface="CCW Cursive Writing 2" panose="03050602040000000000" pitchFamily="66" charset="0"/>
              </a:rPr>
              <a:t>to describe </a:t>
            </a:r>
            <a:r>
              <a:rPr lang="en-GB" sz="2000" dirty="0">
                <a:latin typeface="CCW Cursive Writing 2" panose="03050602040000000000" pitchFamily="66" charset="0"/>
              </a:rPr>
              <a:t>them.</a:t>
            </a:r>
          </a:p>
        </p:txBody>
      </p:sp>
      <p:sp>
        <p:nvSpPr>
          <p:cNvPr id="3" name="Title 2"/>
          <p:cNvSpPr>
            <a:spLocks noGrp="1"/>
          </p:cNvSpPr>
          <p:nvPr>
            <p:ph type="title"/>
          </p:nvPr>
        </p:nvSpPr>
        <p:spPr>
          <a:xfrm>
            <a:off x="457200" y="274638"/>
            <a:ext cx="8229600" cy="706090"/>
          </a:xfrm>
        </p:spPr>
        <p:txBody>
          <a:bodyPr>
            <a:normAutofit fontScale="90000"/>
          </a:bodyPr>
          <a:lstStyle/>
          <a:p>
            <a:r>
              <a:rPr lang="en-GB" dirty="0" smtClean="0"/>
              <a:t>Maths in Foundation Stage 2</a:t>
            </a:r>
            <a:endParaRPr lang="en-GB" dirty="0"/>
          </a:p>
        </p:txBody>
      </p:sp>
    </p:spTree>
    <p:extLst>
      <p:ext uri="{BB962C8B-B14F-4D97-AF65-F5344CB8AC3E}">
        <p14:creationId xmlns:p14="http://schemas.microsoft.com/office/powerpoint/2010/main" val="1460176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smtClean="0">
                <a:latin typeface="CCW Cursive Writing 2" panose="03050602040000000000" pitchFamily="66" charset="0"/>
              </a:rPr>
              <a:t>Touch and count…always.</a:t>
            </a:r>
          </a:p>
          <a:p>
            <a:r>
              <a:rPr lang="en-GB" dirty="0" smtClean="0">
                <a:latin typeface="CCW Cursive Writing 2" panose="03050602040000000000" pitchFamily="66" charset="0"/>
              </a:rPr>
              <a:t>Fingers…your best and first resource.</a:t>
            </a:r>
          </a:p>
          <a:p>
            <a:r>
              <a:rPr lang="en-GB" dirty="0" smtClean="0">
                <a:latin typeface="CCW Cursive Writing 2" panose="03050602040000000000" pitchFamily="66" charset="0"/>
              </a:rPr>
              <a:t>Count into pots/cups…hearing helps!</a:t>
            </a:r>
          </a:p>
          <a:p>
            <a:r>
              <a:rPr lang="en-GB" dirty="0" smtClean="0">
                <a:latin typeface="CCW Cursive Writing 2" panose="03050602040000000000" pitchFamily="66" charset="0"/>
              </a:rPr>
              <a:t>All about 1,2,3,4,5,6,7,8,9,10.</a:t>
            </a:r>
          </a:p>
          <a:p>
            <a:r>
              <a:rPr lang="en-GB" dirty="0" smtClean="0">
                <a:latin typeface="CCW Cursive Writing 2" panose="03050602040000000000" pitchFamily="66" charset="0"/>
              </a:rPr>
              <a:t>Count on, count back-not always from the same number.</a:t>
            </a:r>
          </a:p>
          <a:p>
            <a:r>
              <a:rPr lang="en-GB" dirty="0" smtClean="0">
                <a:latin typeface="CCW Cursive Writing 2" panose="03050602040000000000" pitchFamily="66" charset="0"/>
              </a:rPr>
              <a:t>Language of more and less.</a:t>
            </a:r>
          </a:p>
        </p:txBody>
      </p:sp>
      <p:sp>
        <p:nvSpPr>
          <p:cNvPr id="3" name="Title 2"/>
          <p:cNvSpPr>
            <a:spLocks noGrp="1"/>
          </p:cNvSpPr>
          <p:nvPr>
            <p:ph type="title"/>
          </p:nvPr>
        </p:nvSpPr>
        <p:spPr/>
        <p:txBody>
          <a:bodyPr>
            <a:normAutofit fontScale="90000"/>
          </a:bodyPr>
          <a:lstStyle/>
          <a:p>
            <a:r>
              <a:rPr lang="en-GB" dirty="0" smtClean="0"/>
              <a:t>Don’t take the basics for granted…</a:t>
            </a:r>
            <a:endParaRPr lang="en-GB" dirty="0"/>
          </a:p>
        </p:txBody>
      </p:sp>
    </p:spTree>
    <p:extLst>
      <p:ext uri="{BB962C8B-B14F-4D97-AF65-F5344CB8AC3E}">
        <p14:creationId xmlns:p14="http://schemas.microsoft.com/office/powerpoint/2010/main" val="9791997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GB" dirty="0" smtClean="0">
                <a:latin typeface="CCW Cursive Writing 2" panose="03050602040000000000" pitchFamily="66" charset="0"/>
              </a:rPr>
              <a:t>Can you make some cakes for Sammy and Maisie’s birthday using playdough? Share them out on 2 plates. How many cakes have they got each and altogether?</a:t>
            </a:r>
          </a:p>
          <a:p>
            <a:endParaRPr lang="en-GB" dirty="0">
              <a:latin typeface="CCW Cursive Writing 2" panose="03050602040000000000" pitchFamily="66" charset="0"/>
            </a:endParaRPr>
          </a:p>
          <a:p>
            <a:endParaRPr lang="en-GB" dirty="0" smtClean="0">
              <a:latin typeface="CCW Cursive Writing 2" panose="03050602040000000000" pitchFamily="66" charset="0"/>
            </a:endParaRPr>
          </a:p>
          <a:p>
            <a:endParaRPr lang="en-GB" dirty="0">
              <a:latin typeface="CCW Cursive Writing 2" panose="03050602040000000000" pitchFamily="66" charset="0"/>
            </a:endParaRPr>
          </a:p>
          <a:p>
            <a:endParaRPr lang="en-GB" dirty="0" smtClean="0">
              <a:latin typeface="CCW Cursive Writing 2" panose="03050602040000000000" pitchFamily="66" charset="0"/>
            </a:endParaRPr>
          </a:p>
          <a:p>
            <a:r>
              <a:rPr lang="en-GB" dirty="0">
                <a:latin typeface="CCW Cursive Writing 2" panose="03050602040000000000" pitchFamily="66" charset="0"/>
              </a:rPr>
              <a:t> </a:t>
            </a:r>
            <a:r>
              <a:rPr lang="en-GB" dirty="0" smtClean="0">
                <a:latin typeface="CCW Cursive Writing 2" panose="03050602040000000000" pitchFamily="66" charset="0"/>
              </a:rPr>
              <a:t>     3     +      3      =   </a:t>
            </a:r>
          </a:p>
          <a:p>
            <a:endParaRPr lang="en-GB" dirty="0">
              <a:latin typeface="CCW Cursive Writing 2" panose="03050602040000000000" pitchFamily="66" charset="0"/>
            </a:endParaRPr>
          </a:p>
          <a:p>
            <a:r>
              <a:rPr lang="en-GB" dirty="0" smtClean="0">
                <a:latin typeface="CCW Cursive Writing 2" panose="03050602040000000000" pitchFamily="66" charset="0"/>
              </a:rPr>
              <a:t>                                         6</a:t>
            </a:r>
            <a:endParaRPr lang="en-GB" dirty="0">
              <a:latin typeface="CCW Cursive Writing 2" panose="03050602040000000000" pitchFamily="66" charset="0"/>
            </a:endParaRPr>
          </a:p>
        </p:txBody>
      </p:sp>
      <p:sp>
        <p:nvSpPr>
          <p:cNvPr id="3" name="Title 2"/>
          <p:cNvSpPr>
            <a:spLocks noGrp="1"/>
          </p:cNvSpPr>
          <p:nvPr>
            <p:ph type="title"/>
          </p:nvPr>
        </p:nvSpPr>
        <p:spPr/>
        <p:txBody>
          <a:bodyPr/>
          <a:lstStyle/>
          <a:p>
            <a:r>
              <a:rPr lang="en-GB" dirty="0" smtClean="0"/>
              <a:t>Practical anchor task….</a:t>
            </a:r>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1927" y="4293096"/>
            <a:ext cx="2237234" cy="908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4298446"/>
            <a:ext cx="2237234" cy="908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00981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96752"/>
            <a:ext cx="8229600" cy="4810539"/>
          </a:xfrm>
        </p:spPr>
        <p:txBody>
          <a:bodyPr>
            <a:normAutofit fontScale="85000" lnSpcReduction="20000"/>
          </a:bodyPr>
          <a:lstStyle/>
          <a:p>
            <a:r>
              <a:rPr lang="en-GB" i="1" dirty="0" smtClean="0"/>
              <a:t>‘become fluent in the fundamentals of mathematics, including through varied and frequent practice with increasingly complex problems over time, so that pupils develop conceptual understanding and the ability to recall and apply knowledge rapidly and accurately.’</a:t>
            </a:r>
          </a:p>
          <a:p>
            <a:r>
              <a:rPr lang="en-GB" i="1" dirty="0" smtClean="0"/>
              <a:t>‘reason mathematically by following a line of enquiry, conjecturing relationships and generalisation, and developing an argument, justification or proof using mathematical language’</a:t>
            </a:r>
          </a:p>
          <a:p>
            <a:r>
              <a:rPr lang="en-GB" i="1" dirty="0" smtClean="0"/>
              <a:t>‘solve problems by applying their mathematics to a variety of routine and non routine problems with increasing sophistication, including breaking down problems into a series of simpler steps and persevering in seeking solutions.’</a:t>
            </a:r>
            <a:endParaRPr lang="en-GB" i="1" dirty="0"/>
          </a:p>
        </p:txBody>
      </p:sp>
      <p:sp>
        <p:nvSpPr>
          <p:cNvPr id="3" name="Title 2"/>
          <p:cNvSpPr>
            <a:spLocks noGrp="1"/>
          </p:cNvSpPr>
          <p:nvPr>
            <p:ph type="title"/>
          </p:nvPr>
        </p:nvSpPr>
        <p:spPr/>
        <p:txBody>
          <a:bodyPr/>
          <a:lstStyle/>
          <a:p>
            <a:r>
              <a:rPr lang="en-GB" dirty="0" smtClean="0"/>
              <a:t>The National Curriculum</a:t>
            </a:r>
            <a:endParaRPr lang="en-GB" dirty="0"/>
          </a:p>
        </p:txBody>
      </p:sp>
    </p:spTree>
    <p:extLst>
      <p:ext uri="{BB962C8B-B14F-4D97-AF65-F5344CB8AC3E}">
        <p14:creationId xmlns:p14="http://schemas.microsoft.com/office/powerpoint/2010/main" val="35593706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96752"/>
            <a:ext cx="8229600" cy="4810539"/>
          </a:xfrm>
        </p:spPr>
        <p:txBody>
          <a:bodyPr>
            <a:normAutofit/>
          </a:bodyPr>
          <a:lstStyle/>
          <a:p>
            <a:r>
              <a:rPr lang="en-GB" dirty="0" smtClean="0"/>
              <a:t>KS1 –Arithmetic Paper</a:t>
            </a:r>
          </a:p>
          <a:p>
            <a:r>
              <a:rPr lang="en-GB" dirty="0" smtClean="0"/>
              <a:t>KS2- Arithmetic Paper and two Problem </a:t>
            </a:r>
            <a:r>
              <a:rPr lang="en-GB" dirty="0"/>
              <a:t>S</a:t>
            </a:r>
            <a:r>
              <a:rPr lang="en-GB" dirty="0" smtClean="0"/>
              <a:t>olving and Reasoning Papers</a:t>
            </a:r>
          </a:p>
          <a:p>
            <a:r>
              <a:rPr lang="en-GB" dirty="0" smtClean="0"/>
              <a:t>National Curriculum Programme of Study states:</a:t>
            </a:r>
          </a:p>
          <a:p>
            <a:r>
              <a:rPr lang="en-GB" i="1" dirty="0" smtClean="0"/>
              <a:t>‘A high quality mathematical education therefore provides a foundation for understanding the world, the ability to reason mathematically, an appreciation of the beauty and power of mathematics, and </a:t>
            </a:r>
            <a:r>
              <a:rPr lang="en-GB" b="1" u="sng" dirty="0" smtClean="0"/>
              <a:t>a sense of enjoyment and curiosity </a:t>
            </a:r>
            <a:r>
              <a:rPr lang="en-GB" i="1" dirty="0" smtClean="0"/>
              <a:t>about the subject.’</a:t>
            </a:r>
            <a:endParaRPr lang="en-GB" i="1" dirty="0"/>
          </a:p>
        </p:txBody>
      </p:sp>
      <p:sp>
        <p:nvSpPr>
          <p:cNvPr id="3" name="Title 2"/>
          <p:cNvSpPr>
            <a:spLocks noGrp="1"/>
          </p:cNvSpPr>
          <p:nvPr>
            <p:ph type="title"/>
          </p:nvPr>
        </p:nvSpPr>
        <p:spPr/>
        <p:txBody>
          <a:bodyPr/>
          <a:lstStyle/>
          <a:p>
            <a:r>
              <a:rPr lang="en-GB" dirty="0" smtClean="0"/>
              <a:t>National Statutory Tests</a:t>
            </a:r>
            <a:endParaRPr lang="en-GB" dirty="0"/>
          </a:p>
        </p:txBody>
      </p:sp>
    </p:spTree>
    <p:extLst>
      <p:ext uri="{BB962C8B-B14F-4D97-AF65-F5344CB8AC3E}">
        <p14:creationId xmlns:p14="http://schemas.microsoft.com/office/powerpoint/2010/main" val="11740823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smtClean="0"/>
              <a:t>Please spend some time looking at the samples of:</a:t>
            </a:r>
          </a:p>
          <a:p>
            <a:r>
              <a:rPr lang="en-GB" dirty="0" smtClean="0"/>
              <a:t>Singapore Method ‘Maths No Problem text books</a:t>
            </a:r>
          </a:p>
          <a:p>
            <a:r>
              <a:rPr lang="en-GB" dirty="0" smtClean="0"/>
              <a:t>Sample SATs papers</a:t>
            </a:r>
          </a:p>
          <a:p>
            <a:r>
              <a:rPr lang="en-GB" dirty="0" smtClean="0"/>
              <a:t>Manipulatives (concrete resources) to support maths</a:t>
            </a:r>
          </a:p>
          <a:p>
            <a:endParaRPr lang="en-GB" dirty="0"/>
          </a:p>
        </p:txBody>
      </p:sp>
      <p:sp>
        <p:nvSpPr>
          <p:cNvPr id="3" name="Title 2"/>
          <p:cNvSpPr>
            <a:spLocks noGrp="1"/>
          </p:cNvSpPr>
          <p:nvPr>
            <p:ph type="title"/>
          </p:nvPr>
        </p:nvSpPr>
        <p:spPr/>
        <p:txBody>
          <a:bodyPr/>
          <a:lstStyle/>
          <a:p>
            <a:r>
              <a:rPr lang="en-GB" dirty="0" smtClean="0"/>
              <a:t>Time to explore.</a:t>
            </a:r>
            <a:endParaRPr lang="en-GB" dirty="0"/>
          </a:p>
        </p:txBody>
      </p:sp>
    </p:spTree>
    <p:extLst>
      <p:ext uri="{BB962C8B-B14F-4D97-AF65-F5344CB8AC3E}">
        <p14:creationId xmlns:p14="http://schemas.microsoft.com/office/powerpoint/2010/main" val="6998003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5536" y="908720"/>
            <a:ext cx="8280920" cy="3939540"/>
          </a:xfrm>
          <a:prstGeom prst="rect">
            <a:avLst/>
          </a:prstGeom>
          <a:noFill/>
        </p:spPr>
        <p:txBody>
          <a:bodyPr wrap="square" rtlCol="0">
            <a:spAutoFit/>
          </a:bodyPr>
          <a:lstStyle/>
          <a:p>
            <a:r>
              <a:rPr lang="en-US" sz="5000" dirty="0" smtClean="0"/>
              <a:t>‘I like Singapore </a:t>
            </a:r>
            <a:r>
              <a:rPr lang="en-US" sz="5000" dirty="0" err="1" smtClean="0"/>
              <a:t>Maths</a:t>
            </a:r>
            <a:r>
              <a:rPr lang="en-US" sz="5000" dirty="0" smtClean="0"/>
              <a:t> as even though it’s not easier </a:t>
            </a:r>
            <a:r>
              <a:rPr lang="en-US" sz="5000" dirty="0" err="1" smtClean="0"/>
              <a:t>Maths</a:t>
            </a:r>
            <a:r>
              <a:rPr lang="en-US" sz="5000" dirty="0" smtClean="0"/>
              <a:t>, it’s an easier method to learn and a fun way to learn.’ </a:t>
            </a:r>
            <a:endParaRPr lang="en-US" sz="5000" dirty="0"/>
          </a:p>
        </p:txBody>
      </p:sp>
    </p:spTree>
    <p:extLst>
      <p:ext uri="{BB962C8B-B14F-4D97-AF65-F5344CB8AC3E}">
        <p14:creationId xmlns:p14="http://schemas.microsoft.com/office/powerpoint/2010/main" val="2909980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smtClean="0"/>
              <a:t>Wide ranging study of educational theory.</a:t>
            </a:r>
          </a:p>
          <a:p>
            <a:r>
              <a:rPr lang="en-GB" dirty="0" smtClean="0"/>
              <a:t>Development of a system that:</a:t>
            </a:r>
          </a:p>
          <a:p>
            <a:r>
              <a:rPr lang="en-GB" dirty="0" smtClean="0"/>
              <a:t>Challenges top third</a:t>
            </a:r>
          </a:p>
          <a:p>
            <a:r>
              <a:rPr lang="en-GB" dirty="0" smtClean="0"/>
              <a:t>Enables middle third to perform highly.</a:t>
            </a:r>
          </a:p>
          <a:p>
            <a:r>
              <a:rPr lang="en-GB" dirty="0" smtClean="0"/>
              <a:t>Allows lower third to attain competency and does not disadvantage them in any way.</a:t>
            </a:r>
          </a:p>
          <a:p>
            <a:r>
              <a:rPr lang="en-GB" dirty="0" smtClean="0"/>
              <a:t>System known as the Singapore Method:</a:t>
            </a:r>
          </a:p>
          <a:p>
            <a:r>
              <a:rPr lang="en-GB" dirty="0" smtClean="0"/>
              <a:t>Concrete, Pictorial, Abstract</a:t>
            </a:r>
            <a:endParaRPr lang="en-GB" dirty="0"/>
          </a:p>
        </p:txBody>
      </p:sp>
      <p:sp>
        <p:nvSpPr>
          <p:cNvPr id="3" name="Title 2"/>
          <p:cNvSpPr>
            <a:spLocks noGrp="1"/>
          </p:cNvSpPr>
          <p:nvPr>
            <p:ph type="title"/>
          </p:nvPr>
        </p:nvSpPr>
        <p:spPr/>
        <p:txBody>
          <a:bodyPr/>
          <a:lstStyle/>
          <a:p>
            <a:r>
              <a:rPr lang="en-GB" dirty="0" smtClean="0"/>
              <a:t>Action</a:t>
            </a:r>
            <a:endParaRPr lang="en-GB" dirty="0"/>
          </a:p>
        </p:txBody>
      </p:sp>
    </p:spTree>
    <p:extLst>
      <p:ext uri="{BB962C8B-B14F-4D97-AF65-F5344CB8AC3E}">
        <p14:creationId xmlns:p14="http://schemas.microsoft.com/office/powerpoint/2010/main" val="32539975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GB" dirty="0" smtClean="0"/>
              <a:t>Develops number sense.</a:t>
            </a:r>
          </a:p>
          <a:p>
            <a:r>
              <a:rPr lang="en-GB" dirty="0" smtClean="0"/>
              <a:t>Child takes ownership of their learning:</a:t>
            </a:r>
          </a:p>
          <a:p>
            <a:r>
              <a:rPr lang="en-GB" dirty="0" smtClean="0"/>
              <a:t>System based on:</a:t>
            </a:r>
          </a:p>
          <a:p>
            <a:r>
              <a:rPr lang="en-GB" dirty="0" smtClean="0"/>
              <a:t>Visualisation-Bruner</a:t>
            </a:r>
          </a:p>
          <a:p>
            <a:r>
              <a:rPr lang="en-GB" dirty="0" smtClean="0"/>
              <a:t>Generalisation-Vygotsky</a:t>
            </a:r>
          </a:p>
          <a:p>
            <a:r>
              <a:rPr lang="en-GB" dirty="0" smtClean="0"/>
              <a:t>Number Sense-</a:t>
            </a:r>
            <a:r>
              <a:rPr lang="en-GB" dirty="0" err="1" smtClean="0"/>
              <a:t>Skemp</a:t>
            </a:r>
            <a:endParaRPr lang="en-GB" dirty="0" smtClean="0"/>
          </a:p>
          <a:p>
            <a:r>
              <a:rPr lang="en-GB" dirty="0" smtClean="0"/>
              <a:t>Communication-Dienes</a:t>
            </a:r>
          </a:p>
          <a:p>
            <a:r>
              <a:rPr lang="en-GB" dirty="0" smtClean="0"/>
              <a:t>Metacognition-</a:t>
            </a:r>
            <a:r>
              <a:rPr lang="en-GB" dirty="0" err="1" smtClean="0"/>
              <a:t>Flavell</a:t>
            </a:r>
            <a:endParaRPr lang="en-GB" dirty="0"/>
          </a:p>
          <a:p>
            <a:endParaRPr lang="en-GB" dirty="0" smtClean="0"/>
          </a:p>
          <a:p>
            <a:pPr marL="109728" indent="0" algn="ctr">
              <a:buNone/>
            </a:pPr>
            <a:r>
              <a:rPr lang="en-GB" dirty="0" smtClean="0"/>
              <a:t> </a:t>
            </a:r>
            <a:r>
              <a:rPr lang="en-GB" b="1" dirty="0" smtClean="0">
                <a:effectLst>
                  <a:outerShdw blurRad="38100" dist="38100" dir="2700000" algn="tl">
                    <a:srgbClr val="000000">
                      <a:alpha val="43137"/>
                    </a:srgbClr>
                  </a:outerShdw>
                </a:effectLst>
              </a:rPr>
              <a:t>‘Learning is not because my teacher told me so. Learning is because I figured it out.’</a:t>
            </a:r>
            <a:r>
              <a:rPr lang="en-GB" dirty="0"/>
              <a:t> </a:t>
            </a:r>
            <a:r>
              <a:rPr lang="en-GB" dirty="0" smtClean="0"/>
              <a:t>(Piaget)</a:t>
            </a:r>
            <a:endParaRPr lang="en-GB" b="1" dirty="0" smtClean="0">
              <a:effectLst>
                <a:outerShdw blurRad="38100" dist="38100" dir="2700000" algn="tl">
                  <a:srgbClr val="000000">
                    <a:alpha val="43137"/>
                  </a:srgbClr>
                </a:outerShdw>
              </a:effectLst>
            </a:endParaRPr>
          </a:p>
        </p:txBody>
      </p:sp>
      <p:sp>
        <p:nvSpPr>
          <p:cNvPr id="3" name="Title 2"/>
          <p:cNvSpPr>
            <a:spLocks noGrp="1"/>
          </p:cNvSpPr>
          <p:nvPr>
            <p:ph type="title"/>
          </p:nvPr>
        </p:nvSpPr>
        <p:spPr/>
        <p:txBody>
          <a:bodyPr/>
          <a:lstStyle/>
          <a:p>
            <a:r>
              <a:rPr lang="en-GB" dirty="0" smtClean="0"/>
              <a:t>Singapore Method:</a:t>
            </a:r>
            <a:endParaRPr lang="en-GB" dirty="0"/>
          </a:p>
        </p:txBody>
      </p:sp>
    </p:spTree>
    <p:extLst>
      <p:ext uri="{BB962C8B-B14F-4D97-AF65-F5344CB8AC3E}">
        <p14:creationId xmlns:p14="http://schemas.microsoft.com/office/powerpoint/2010/main" val="29950356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hat is Singapore Math®?.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833" y="-13238"/>
            <a:ext cx="9086891" cy="6871238"/>
          </a:xfrm>
          <a:prstGeom prst="rect">
            <a:avLst/>
          </a:prstGeom>
        </p:spPr>
      </p:pic>
    </p:spTree>
    <p:extLst>
      <p:ext uri="{BB962C8B-B14F-4D97-AF65-F5344CB8AC3E}">
        <p14:creationId xmlns:p14="http://schemas.microsoft.com/office/powerpoint/2010/main" val="1201372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34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52736"/>
            <a:ext cx="8229600" cy="4954555"/>
          </a:xfrm>
        </p:spPr>
        <p:txBody>
          <a:bodyPr>
            <a:normAutofit fontScale="85000" lnSpcReduction="20000"/>
          </a:bodyPr>
          <a:lstStyle/>
          <a:p>
            <a:r>
              <a:rPr lang="en-GB" sz="2900" dirty="0" smtClean="0"/>
              <a:t>Story focus (problem)</a:t>
            </a:r>
          </a:p>
          <a:p>
            <a:r>
              <a:rPr lang="en-GB" sz="2900" dirty="0" smtClean="0"/>
              <a:t>Practical, concrete investigation draws the maths out. (manipulatives)</a:t>
            </a:r>
          </a:p>
          <a:p>
            <a:r>
              <a:rPr lang="en-GB" sz="2900" dirty="0" smtClean="0"/>
              <a:t>Communication and peer support are a key factor.</a:t>
            </a:r>
          </a:p>
          <a:p>
            <a:r>
              <a:rPr lang="en-GB" sz="2900" dirty="0" smtClean="0"/>
              <a:t>Visualisation central (imagine) and pictorial representation (show me)</a:t>
            </a:r>
          </a:p>
          <a:p>
            <a:r>
              <a:rPr lang="en-GB" sz="2900" dirty="0" smtClean="0"/>
              <a:t>Challenged to communicate methods in as many different ways as possible.</a:t>
            </a:r>
          </a:p>
          <a:p>
            <a:r>
              <a:rPr lang="en-GB" sz="2900" dirty="0" smtClean="0"/>
              <a:t>Abstract (number sentences and equations)is the final point.</a:t>
            </a:r>
          </a:p>
          <a:p>
            <a:r>
              <a:rPr lang="en-GB" sz="2900" dirty="0" smtClean="0"/>
              <a:t>Carefully researched and theory based textbook.</a:t>
            </a:r>
          </a:p>
          <a:p>
            <a:r>
              <a:rPr lang="en-GB" sz="2900" dirty="0" smtClean="0"/>
              <a:t>Differentiation through process, product and effective environment.</a:t>
            </a:r>
          </a:p>
          <a:p>
            <a:endParaRPr lang="en-GB" dirty="0"/>
          </a:p>
        </p:txBody>
      </p:sp>
      <p:sp>
        <p:nvSpPr>
          <p:cNvPr id="3" name="Title 2"/>
          <p:cNvSpPr>
            <a:spLocks noGrp="1"/>
          </p:cNvSpPr>
          <p:nvPr>
            <p:ph type="title"/>
          </p:nvPr>
        </p:nvSpPr>
        <p:spPr/>
        <p:txBody>
          <a:bodyPr/>
          <a:lstStyle/>
          <a:p>
            <a:r>
              <a:rPr lang="en-GB" dirty="0" smtClean="0"/>
              <a:t>The Lesson:</a:t>
            </a:r>
            <a:endParaRPr lang="en-GB" dirty="0"/>
          </a:p>
        </p:txBody>
      </p:sp>
    </p:spTree>
    <p:extLst>
      <p:ext uri="{BB962C8B-B14F-4D97-AF65-F5344CB8AC3E}">
        <p14:creationId xmlns:p14="http://schemas.microsoft.com/office/powerpoint/2010/main" val="6660376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smtClean="0"/>
              <a:t>Singapore consistently tops the PISA tables.</a:t>
            </a:r>
          </a:p>
          <a:p>
            <a:r>
              <a:rPr lang="en-GB" dirty="0" smtClean="0"/>
              <a:t>99% of students follow maths to A level as they see it as the ‘easy option’</a:t>
            </a:r>
          </a:p>
          <a:p>
            <a:pPr marL="109728" indent="0" algn="ctr">
              <a:buNone/>
            </a:pPr>
            <a:r>
              <a:rPr lang="en-GB" b="1" dirty="0" smtClean="0">
                <a:effectLst>
                  <a:outerShdw blurRad="38100" dist="38100" dir="2700000" algn="tl">
                    <a:srgbClr val="000000">
                      <a:alpha val="43137"/>
                    </a:srgbClr>
                  </a:outerShdw>
                </a:effectLst>
              </a:rPr>
              <a:t>This what we aspire to for our children in </a:t>
            </a:r>
          </a:p>
          <a:p>
            <a:pPr marL="109728" indent="0" algn="ctr">
              <a:buNone/>
            </a:pPr>
            <a:r>
              <a:rPr lang="en-GB" b="1" dirty="0" err="1" smtClean="0">
                <a:effectLst>
                  <a:outerShdw blurRad="38100" dist="38100" dir="2700000" algn="tl">
                    <a:srgbClr val="000000">
                      <a:alpha val="43137"/>
                    </a:srgbClr>
                  </a:outerShdw>
                </a:effectLst>
              </a:rPr>
              <a:t>Dawpool</a:t>
            </a:r>
            <a:r>
              <a:rPr lang="en-GB" b="1" dirty="0" smtClean="0">
                <a:effectLst>
                  <a:outerShdw blurRad="38100" dist="38100" dir="2700000" algn="tl">
                    <a:srgbClr val="000000">
                      <a:alpha val="43137"/>
                    </a:srgbClr>
                  </a:outerShdw>
                </a:effectLst>
              </a:rPr>
              <a:t>.</a:t>
            </a:r>
          </a:p>
          <a:p>
            <a:endParaRPr lang="en-GB" dirty="0"/>
          </a:p>
        </p:txBody>
      </p:sp>
      <p:sp>
        <p:nvSpPr>
          <p:cNvPr id="3" name="Title 2"/>
          <p:cNvSpPr>
            <a:spLocks noGrp="1"/>
          </p:cNvSpPr>
          <p:nvPr>
            <p:ph type="title"/>
          </p:nvPr>
        </p:nvSpPr>
        <p:spPr/>
        <p:txBody>
          <a:bodyPr/>
          <a:lstStyle/>
          <a:p>
            <a:r>
              <a:rPr lang="en-GB" dirty="0" smtClean="0"/>
              <a:t>Outcome</a:t>
            </a:r>
            <a:endParaRPr lang="en-GB" dirty="0"/>
          </a:p>
        </p:txBody>
      </p:sp>
    </p:spTree>
    <p:extLst>
      <p:ext uri="{BB962C8B-B14F-4D97-AF65-F5344CB8AC3E}">
        <p14:creationId xmlns:p14="http://schemas.microsoft.com/office/powerpoint/2010/main" val="39174641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24744"/>
            <a:ext cx="8219256" cy="5184576"/>
          </a:xfrm>
        </p:spPr>
        <p:txBody>
          <a:bodyPr>
            <a:normAutofit fontScale="85000" lnSpcReduction="20000"/>
          </a:bodyPr>
          <a:lstStyle/>
          <a:p>
            <a:r>
              <a:rPr lang="en-GB" dirty="0" smtClean="0"/>
              <a:t>Initial research began over 2 years ago when the National Curriculum emphasis became more focused on problem solving and reasoning.</a:t>
            </a:r>
          </a:p>
          <a:p>
            <a:r>
              <a:rPr lang="en-GB" dirty="0" smtClean="0"/>
              <a:t>Mrs Young has been part of the Deep Learning Alliance- backed by North West 3 Maths Hub to research and develop Singapore Maths in primary schools.</a:t>
            </a:r>
          </a:p>
          <a:p>
            <a:r>
              <a:rPr lang="en-GB" dirty="0" smtClean="0"/>
              <a:t>Training for staff began last academic year and the method was launched in September.</a:t>
            </a:r>
          </a:p>
          <a:p>
            <a:r>
              <a:rPr lang="en-GB" dirty="0" smtClean="0"/>
              <a:t>Years 1-3 are fully resourced and following this method.</a:t>
            </a:r>
          </a:p>
          <a:p>
            <a:r>
              <a:rPr lang="en-GB" dirty="0" smtClean="0"/>
              <a:t>Years 4-6 have begun to follow the Concrete, Pictorial, Abstract approach in lessons and the resources have been purchased ready to implement Singapore Maths fully from September 2016.</a:t>
            </a:r>
          </a:p>
          <a:p>
            <a:r>
              <a:rPr lang="en-GB" dirty="0" smtClean="0"/>
              <a:t>EYFS are developing the curriculum in line with this approach.</a:t>
            </a:r>
            <a:endParaRPr lang="en-GB" dirty="0"/>
          </a:p>
        </p:txBody>
      </p:sp>
      <p:sp>
        <p:nvSpPr>
          <p:cNvPr id="3" name="Title 2"/>
          <p:cNvSpPr>
            <a:spLocks noGrp="1"/>
          </p:cNvSpPr>
          <p:nvPr>
            <p:ph type="title"/>
          </p:nvPr>
        </p:nvSpPr>
        <p:spPr/>
        <p:txBody>
          <a:bodyPr>
            <a:normAutofit/>
          </a:bodyPr>
          <a:lstStyle/>
          <a:p>
            <a:r>
              <a:rPr lang="en-GB" sz="3200" dirty="0" smtClean="0"/>
              <a:t>What stage are we at in </a:t>
            </a:r>
            <a:r>
              <a:rPr lang="en-GB" sz="3200" dirty="0" err="1" smtClean="0"/>
              <a:t>Dawpool</a:t>
            </a:r>
            <a:r>
              <a:rPr lang="en-GB" sz="3200" dirty="0" smtClean="0"/>
              <a:t>:</a:t>
            </a:r>
            <a:endParaRPr lang="en-GB" sz="3200" dirty="0"/>
          </a:p>
        </p:txBody>
      </p:sp>
    </p:spTree>
    <p:extLst>
      <p:ext uri="{BB962C8B-B14F-4D97-AF65-F5344CB8AC3E}">
        <p14:creationId xmlns:p14="http://schemas.microsoft.com/office/powerpoint/2010/main" val="143122882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886</TotalTime>
  <Words>1371</Words>
  <Application>Microsoft Macintosh PowerPoint</Application>
  <PresentationFormat>On-screen Show (4:3)</PresentationFormat>
  <Paragraphs>169</Paragraphs>
  <Slides>38</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Calibri</vt:lpstr>
      <vt:lpstr>CCW Cursive Writing 2</vt:lpstr>
      <vt:lpstr>Lucida Sans Unicode</vt:lpstr>
      <vt:lpstr>Symbol</vt:lpstr>
      <vt:lpstr>Verdana</vt:lpstr>
      <vt:lpstr>Wingdings 2</vt:lpstr>
      <vt:lpstr>Wingdings 3</vt:lpstr>
      <vt:lpstr>Concourse</vt:lpstr>
      <vt:lpstr>Singapore Maths</vt:lpstr>
      <vt:lpstr>What is Singapore Maths?</vt:lpstr>
      <vt:lpstr>Historic Picture</vt:lpstr>
      <vt:lpstr>Action</vt:lpstr>
      <vt:lpstr>Singapore Method:</vt:lpstr>
      <vt:lpstr>PowerPoint Presentation</vt:lpstr>
      <vt:lpstr>The Lesson:</vt:lpstr>
      <vt:lpstr>Outcome</vt:lpstr>
      <vt:lpstr>What stage are we at in Dawpool:</vt:lpstr>
      <vt:lpstr>What is the impact so far?</vt:lpstr>
      <vt:lpstr>Impact so far…</vt:lpstr>
      <vt:lpstr>PowerPoint Presentation</vt:lpstr>
      <vt:lpstr>PowerPoint Presentation</vt:lpstr>
      <vt:lpstr>PowerPoint Presentation</vt:lpstr>
      <vt:lpstr>PowerPoint Presentation</vt:lpstr>
      <vt:lpstr>What does a lesson look like?</vt:lpstr>
      <vt:lpstr>PowerPoint Presentation</vt:lpstr>
      <vt:lpstr>PowerPoint Presentation</vt:lpstr>
      <vt:lpstr>Journaling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can you do to support at home? Growth Mindset</vt:lpstr>
      <vt:lpstr>PowerPoint Presentation</vt:lpstr>
      <vt:lpstr>Singapore method does require:</vt:lpstr>
      <vt:lpstr>Singapore method discourages:</vt:lpstr>
      <vt:lpstr>Maths in Foundation Stage 2</vt:lpstr>
      <vt:lpstr>Don’t take the basics for granted…</vt:lpstr>
      <vt:lpstr>Practical anchor task….</vt:lpstr>
      <vt:lpstr>The National Curriculum</vt:lpstr>
      <vt:lpstr>National Statutory Tests</vt:lpstr>
      <vt:lpstr>Time to explore.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Singapore Maths</dc:title>
  <dc:creator>Rosie</dc:creator>
  <cp:lastModifiedBy>Microsoft Office User</cp:lastModifiedBy>
  <cp:revision>56</cp:revision>
  <cp:lastPrinted>2015-09-01T11:31:45Z</cp:lastPrinted>
  <dcterms:created xsi:type="dcterms:W3CDTF">2015-08-29T09:54:33Z</dcterms:created>
  <dcterms:modified xsi:type="dcterms:W3CDTF">2016-05-23T22:07:59Z</dcterms:modified>
</cp:coreProperties>
</file>