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536" r:id="rId3"/>
    <p:sldId id="1083" r:id="rId4"/>
    <p:sldId id="1242" r:id="rId5"/>
    <p:sldId id="1183" r:id="rId6"/>
    <p:sldId id="1243" r:id="rId7"/>
    <p:sldId id="1245" r:id="rId8"/>
    <p:sldId id="1244" r:id="rId9"/>
    <p:sldId id="1246" r:id="rId10"/>
    <p:sldId id="1247" r:id="rId11"/>
    <p:sldId id="1226" r:id="rId12"/>
    <p:sldId id="1248" r:id="rId13"/>
    <p:sldId id="1249" r:id="rId14"/>
    <p:sldId id="1250" r:id="rId15"/>
    <p:sldId id="1251" r:id="rId16"/>
    <p:sldId id="1252" r:id="rId17"/>
    <p:sldId id="1227" r:id="rId18"/>
    <p:sldId id="1253" r:id="rId19"/>
    <p:sldId id="1254" r:id="rId20"/>
    <p:sldId id="1255" r:id="rId21"/>
    <p:sldId id="1131" r:id="rId22"/>
    <p:sldId id="1256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13BD8A"/>
    <a:srgbClr val="DA2E41"/>
    <a:srgbClr val="000000"/>
    <a:srgbClr val="FADF47"/>
    <a:srgbClr val="EE7C3E"/>
    <a:srgbClr val="C73A43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1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identify and use unit and non-unit fractions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1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Spr5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of each shape is shaded?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2596711" y="3368333"/>
            <a:ext cx="505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GB" sz="24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400" b="1" dirty="0">
              <a:solidFill>
                <a:srgbClr val="DA2E4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DA58E-3A29-4588-AEC6-729ABC58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00" y="2250888"/>
            <a:ext cx="1741478" cy="152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A50C2-B66A-4663-B161-501E9E4B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6" y="3015682"/>
            <a:ext cx="2477585" cy="327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59DF0-A15A-47C0-99BA-A835DF815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18" y="4449693"/>
            <a:ext cx="1168666" cy="1168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A2062-4084-4917-999B-2618317F7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00" y="4325488"/>
            <a:ext cx="1569419" cy="14946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11EAD4-99F2-4A6A-8ED6-E3E820440106}"/>
              </a:ext>
            </a:extLst>
          </p:cNvPr>
          <p:cNvSpPr/>
          <p:nvPr/>
        </p:nvSpPr>
        <p:spPr>
          <a:xfrm>
            <a:off x="2592029" y="4962282"/>
            <a:ext cx="505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GB" sz="24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F7412-5FF5-40CE-BC00-F824CD0ACF36}"/>
              </a:ext>
            </a:extLst>
          </p:cNvPr>
          <p:cNvSpPr/>
          <p:nvPr/>
        </p:nvSpPr>
        <p:spPr>
          <a:xfrm>
            <a:off x="5547127" y="5070318"/>
            <a:ext cx="505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GB" sz="24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4E9D7-AFF3-4B4C-9CF8-DB1FDA3B6C5B}"/>
              </a:ext>
            </a:extLst>
          </p:cNvPr>
          <p:cNvSpPr/>
          <p:nvPr/>
        </p:nvSpPr>
        <p:spPr>
          <a:xfrm>
            <a:off x="5799760" y="3067650"/>
            <a:ext cx="505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GB" sz="24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GB" sz="2400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3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Shade       					Shade     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the same? What’s different?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11B3F1-28A8-4566-9A44-AC9C4B0C31C9}"/>
              </a:ext>
            </a:extLst>
          </p:cNvPr>
          <p:cNvSpPr/>
          <p:nvPr/>
        </p:nvSpPr>
        <p:spPr>
          <a:xfrm>
            <a:off x="930313" y="196994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BBDAB-0799-4C2A-91F6-115E48E244EE}"/>
              </a:ext>
            </a:extLst>
          </p:cNvPr>
          <p:cNvSpPr/>
          <p:nvPr/>
        </p:nvSpPr>
        <p:spPr>
          <a:xfrm>
            <a:off x="4130854" y="196994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EA7FB-20B4-44C8-8B67-740A6AF2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8" y="2616279"/>
            <a:ext cx="2883557" cy="889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41874D-8946-4D6B-A524-2F1355E8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736" y="2616279"/>
            <a:ext cx="2883557" cy="8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9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00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Shade       					Shade     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the same? What’s different?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shapes have been split into the same number of equal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(tenths).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shape has one part shaded (one tenth), but the second shape has more than one part shaded (three tenths).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0CE71-D1B5-42A2-93F1-DE11CDC1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736" y="2616278"/>
            <a:ext cx="2883557" cy="889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2D38D3-7761-49C1-B190-2DC27235D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47" y="2616278"/>
            <a:ext cx="2883557" cy="88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11B3F1-28A8-4566-9A44-AC9C4B0C31C9}"/>
              </a:ext>
            </a:extLst>
          </p:cNvPr>
          <p:cNvSpPr/>
          <p:nvPr/>
        </p:nvSpPr>
        <p:spPr>
          <a:xfrm>
            <a:off x="930313" y="196994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BBDAB-0799-4C2A-91F6-115E48E244EE}"/>
              </a:ext>
            </a:extLst>
          </p:cNvPr>
          <p:cNvSpPr/>
          <p:nvPr/>
        </p:nvSpPr>
        <p:spPr>
          <a:xfrm>
            <a:off x="4130854" y="196994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4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0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Shade       					Shade      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11B3F1-28A8-4566-9A44-AC9C4B0C31C9}"/>
              </a:ext>
            </a:extLst>
          </p:cNvPr>
          <p:cNvSpPr/>
          <p:nvPr/>
        </p:nvSpPr>
        <p:spPr>
          <a:xfrm>
            <a:off x="930313" y="196994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BBDAB-0799-4C2A-91F6-115E48E244EE}"/>
              </a:ext>
            </a:extLst>
          </p:cNvPr>
          <p:cNvSpPr/>
          <p:nvPr/>
        </p:nvSpPr>
        <p:spPr>
          <a:xfrm>
            <a:off x="4130854" y="196994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BAE25-A4F0-4C80-9B4A-C340E7BF7BBA}"/>
              </a:ext>
            </a:extLst>
          </p:cNvPr>
          <p:cNvSpPr txBox="1"/>
          <p:nvPr/>
        </p:nvSpPr>
        <p:spPr>
          <a:xfrm>
            <a:off x="177800" y="3317897"/>
            <a:ext cx="860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Shade       					Shade      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2FF4-9D3C-478C-AB96-4AEA43F9B983}"/>
              </a:ext>
            </a:extLst>
          </p:cNvPr>
          <p:cNvSpPr/>
          <p:nvPr/>
        </p:nvSpPr>
        <p:spPr>
          <a:xfrm>
            <a:off x="927282" y="349394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6B4CB-35BF-49FB-BF98-001F2B9A5A01}"/>
              </a:ext>
            </a:extLst>
          </p:cNvPr>
          <p:cNvSpPr/>
          <p:nvPr/>
        </p:nvSpPr>
        <p:spPr>
          <a:xfrm>
            <a:off x="4127823" y="349394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AE80B-1E7A-435B-B2FD-EA253CC0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2" y="2545843"/>
            <a:ext cx="1168666" cy="889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C87A4A-10E4-49B2-B2AB-F9FFD0BF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03" y="2575369"/>
            <a:ext cx="1168666" cy="889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0CEA-E8E5-4816-AF5B-805CD41C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6" y="4166190"/>
            <a:ext cx="1575517" cy="1380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8A7B79-E08D-4609-97A8-4CF561B04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064" y="4166190"/>
            <a:ext cx="1575517" cy="13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88B1833-8E07-4E44-BF21-5CE6A407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82" y="4186358"/>
            <a:ext cx="1552505" cy="1360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BECC2F-86C7-42A6-893F-A9A512DD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6" y="4166190"/>
            <a:ext cx="1575517" cy="138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33985-F3A9-4061-9555-5030A08B3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849" y="2572615"/>
            <a:ext cx="1168666" cy="889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B2F7BF-6102-45E8-9264-192B5E7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09" y="2539797"/>
            <a:ext cx="1168666" cy="889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0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Shade       					Shade      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11B3F1-28A8-4566-9A44-AC9C4B0C31C9}"/>
              </a:ext>
            </a:extLst>
          </p:cNvPr>
          <p:cNvSpPr/>
          <p:nvPr/>
        </p:nvSpPr>
        <p:spPr>
          <a:xfrm>
            <a:off x="930313" y="196994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BBDAB-0799-4C2A-91F6-115E48E244EE}"/>
              </a:ext>
            </a:extLst>
          </p:cNvPr>
          <p:cNvSpPr/>
          <p:nvPr/>
        </p:nvSpPr>
        <p:spPr>
          <a:xfrm>
            <a:off x="4130854" y="196994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2FF4-9D3C-478C-AB96-4AEA43F9B983}"/>
              </a:ext>
            </a:extLst>
          </p:cNvPr>
          <p:cNvSpPr/>
          <p:nvPr/>
        </p:nvSpPr>
        <p:spPr>
          <a:xfrm>
            <a:off x="927282" y="349394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6B4CB-35BF-49FB-BF98-001F2B9A5A01}"/>
              </a:ext>
            </a:extLst>
          </p:cNvPr>
          <p:cNvSpPr/>
          <p:nvPr/>
        </p:nvSpPr>
        <p:spPr>
          <a:xfrm>
            <a:off x="4127823" y="349394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F4430-EB75-40F4-9705-8A34E581FF8C}"/>
              </a:ext>
            </a:extLst>
          </p:cNvPr>
          <p:cNvSpPr txBox="1"/>
          <p:nvPr/>
        </p:nvSpPr>
        <p:spPr>
          <a:xfrm>
            <a:off x="177800" y="3317897"/>
            <a:ext cx="860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Shade       					Shade      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1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00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These are unit fractions: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These are non-unit fractions: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unit fraction is a fraction whose numerator equals __.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non-unit fraction is a fraction whose numerator is ______________.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817A4B-9437-4E20-84C5-6F93C4CD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95" y="2517004"/>
            <a:ext cx="943476" cy="898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C37F1-35EE-4B89-909F-0A0F0E7C3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074" y="2596484"/>
            <a:ext cx="972029" cy="739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124E3-BA77-4D81-8CC8-BB5EDD3D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06" y="2596484"/>
            <a:ext cx="2398377" cy="739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099DC-7A89-4C91-A259-8EE9075E6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801" y="3827747"/>
            <a:ext cx="752514" cy="726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91FEA1-DC68-4340-A59C-6D5D045AD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913" y="3827747"/>
            <a:ext cx="742721" cy="726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C2284B-75F4-4707-A6CA-07D1AEA66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82" y="3901285"/>
            <a:ext cx="1263524" cy="6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00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These are unit fractions: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These are non-unit fractions: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unit fraction is a fraction whose numerator equals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non-unit fraction is a fraction whose numerator is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greater than 1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817A4B-9437-4E20-84C5-6F93C4CD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95" y="2517004"/>
            <a:ext cx="943476" cy="898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C37F1-35EE-4B89-909F-0A0F0E7C3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074" y="2596484"/>
            <a:ext cx="972029" cy="739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124E3-BA77-4D81-8CC8-BB5EDD3D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06" y="2596484"/>
            <a:ext cx="2398377" cy="739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099DC-7A89-4C91-A259-8EE9075E6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801" y="3827747"/>
            <a:ext cx="752514" cy="726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91FEA1-DC68-4340-A59C-6D5D045AD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913" y="3827747"/>
            <a:ext cx="742721" cy="726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C2284B-75F4-4707-A6CA-07D1AEA66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82" y="3901285"/>
            <a:ext cx="1263524" cy="6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and write a unit and non-unit fraction that both have a denominator of 6.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569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and write a unit and non-unit fraction that both have a denominator of 6.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UNIT FRACTION			NON-UNIT FRACTION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B882B-D060-4567-B3B1-6D0848C6B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09" y="3671047"/>
            <a:ext cx="1776017" cy="1556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69E9E6-1567-42C4-85D1-49511F4D010E}"/>
              </a:ext>
            </a:extLst>
          </p:cNvPr>
          <p:cNvSpPr/>
          <p:nvPr/>
        </p:nvSpPr>
        <p:spPr>
          <a:xfrm>
            <a:off x="1164544" y="522755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b="1" dirty="0">
              <a:solidFill>
                <a:srgbClr val="DA2E4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AA659-C5F7-4AC3-B96B-C99C57D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283" y="3562911"/>
            <a:ext cx="1905434" cy="15497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1B996D-1830-4D70-844F-661129DD3446}"/>
              </a:ext>
            </a:extLst>
          </p:cNvPr>
          <p:cNvSpPr/>
          <p:nvPr/>
        </p:nvSpPr>
        <p:spPr>
          <a:xfrm>
            <a:off x="4351427" y="517698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6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 using these fractions: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450256-DCD7-4128-B80F-31625B773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8340"/>
              </p:ext>
            </p:extLst>
          </p:nvPr>
        </p:nvGraphicFramePr>
        <p:xfrm>
          <a:off x="300317" y="3195334"/>
          <a:ext cx="6096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113727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6846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422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to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7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fractions</a:t>
                      </a:r>
                    </a:p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Non-unit fractions</a:t>
                      </a:r>
                    </a:p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1265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02A5BBD-E310-493A-9AF1-64B0F214847C}"/>
              </a:ext>
            </a:extLst>
          </p:cNvPr>
          <p:cNvSpPr/>
          <p:nvPr/>
        </p:nvSpPr>
        <p:spPr>
          <a:xfrm>
            <a:off x="989662" y="217791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GB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C0F22-CDA0-4AFE-AD5E-DE4C7565D939}"/>
              </a:ext>
            </a:extLst>
          </p:cNvPr>
          <p:cNvSpPr/>
          <p:nvPr/>
        </p:nvSpPr>
        <p:spPr>
          <a:xfrm>
            <a:off x="1515768" y="2183672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650D74-C7E4-4A91-87D7-970ED4313730}"/>
              </a:ext>
            </a:extLst>
          </p:cNvPr>
          <p:cNvSpPr/>
          <p:nvPr/>
        </p:nvSpPr>
        <p:spPr>
          <a:xfrm>
            <a:off x="2041874" y="2177916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4B3CE-16BB-42A2-AA18-70EC015D1747}"/>
              </a:ext>
            </a:extLst>
          </p:cNvPr>
          <p:cNvSpPr/>
          <p:nvPr/>
        </p:nvSpPr>
        <p:spPr>
          <a:xfrm>
            <a:off x="2567980" y="2168213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DC2DA6-0BCC-4F17-AF06-83FFE55F1EAA}"/>
              </a:ext>
            </a:extLst>
          </p:cNvPr>
          <p:cNvSpPr/>
          <p:nvPr/>
        </p:nvSpPr>
        <p:spPr>
          <a:xfrm>
            <a:off x="3113758" y="216245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E7362A-3A07-4AAF-801A-AC391BE2D280}"/>
              </a:ext>
            </a:extLst>
          </p:cNvPr>
          <p:cNvSpPr/>
          <p:nvPr/>
        </p:nvSpPr>
        <p:spPr>
          <a:xfrm>
            <a:off x="3639864" y="217018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4132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 using these fractions: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450256-DCD7-4128-B80F-31625B7739EB}"/>
              </a:ext>
            </a:extLst>
          </p:cNvPr>
          <p:cNvGraphicFramePr>
            <a:graphicFrameLocks noGrp="1"/>
          </p:cNvGraphicFramePr>
          <p:nvPr/>
        </p:nvGraphicFramePr>
        <p:xfrm>
          <a:off x="300317" y="3195334"/>
          <a:ext cx="6096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113727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6846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422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to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7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fractions</a:t>
                      </a:r>
                    </a:p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Non-unit fractions</a:t>
                      </a:r>
                    </a:p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1265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02A5BBD-E310-493A-9AF1-64B0F214847C}"/>
              </a:ext>
            </a:extLst>
          </p:cNvPr>
          <p:cNvSpPr/>
          <p:nvPr/>
        </p:nvSpPr>
        <p:spPr>
          <a:xfrm>
            <a:off x="4445556" y="360131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GB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C0F22-CDA0-4AFE-AD5E-DE4C7565D939}"/>
              </a:ext>
            </a:extLst>
          </p:cNvPr>
          <p:cNvSpPr/>
          <p:nvPr/>
        </p:nvSpPr>
        <p:spPr>
          <a:xfrm>
            <a:off x="2430168" y="4657931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650D74-C7E4-4A91-87D7-970ED4313730}"/>
              </a:ext>
            </a:extLst>
          </p:cNvPr>
          <p:cNvSpPr/>
          <p:nvPr/>
        </p:nvSpPr>
        <p:spPr>
          <a:xfrm>
            <a:off x="4921316" y="360131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4B3CE-16BB-42A2-AA18-70EC015D1747}"/>
              </a:ext>
            </a:extLst>
          </p:cNvPr>
          <p:cNvSpPr/>
          <p:nvPr/>
        </p:nvSpPr>
        <p:spPr>
          <a:xfrm>
            <a:off x="4445556" y="4663316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DC2DA6-0BCC-4F17-AF06-83FFE55F1EAA}"/>
              </a:ext>
            </a:extLst>
          </p:cNvPr>
          <p:cNvSpPr/>
          <p:nvPr/>
        </p:nvSpPr>
        <p:spPr>
          <a:xfrm>
            <a:off x="3085264" y="4657931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E7362A-3A07-4AAF-801A-AC391BE2D280}"/>
              </a:ext>
            </a:extLst>
          </p:cNvPr>
          <p:cNvSpPr/>
          <p:nvPr/>
        </p:nvSpPr>
        <p:spPr>
          <a:xfrm>
            <a:off x="5006526" y="4657930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GB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69147-2DB2-4B2A-AA3D-4417CDBBE212}"/>
              </a:ext>
            </a:extLst>
          </p:cNvPr>
          <p:cNvSpPr/>
          <p:nvPr/>
        </p:nvSpPr>
        <p:spPr>
          <a:xfrm>
            <a:off x="6790765" y="4329952"/>
            <a:ext cx="2072948" cy="1971319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this part of the table is empty.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 fraction that might go here? Why / why not?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5096D2-20B0-4110-A1F0-3FB1D84999FC}"/>
              </a:ext>
            </a:extLst>
          </p:cNvPr>
          <p:cNvCxnSpPr/>
          <p:nvPr/>
        </p:nvCxnSpPr>
        <p:spPr>
          <a:xfrm flipH="1" flipV="1">
            <a:off x="3832412" y="4128247"/>
            <a:ext cx="2958353" cy="820271"/>
          </a:xfrm>
          <a:prstGeom prst="straightConnector1">
            <a:avLst/>
          </a:prstGeom>
          <a:ln w="57150">
            <a:solidFill>
              <a:srgbClr val="13B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5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has been shaded.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has been shaded.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2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numerator on a fraction is the top number.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 unit fraction is a fraction that has a denominator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(bottom number) equal to 1. 	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     ,     ,       and      are all non-unit fractions.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7A19F-8907-4448-8100-492B8AD8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8" y="2357604"/>
            <a:ext cx="2438956" cy="4573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777F60-5987-40E9-ABEC-EBC83C822D64}"/>
              </a:ext>
            </a:extLst>
          </p:cNvPr>
          <p:cNvSpPr/>
          <p:nvPr/>
        </p:nvSpPr>
        <p:spPr>
          <a:xfrm>
            <a:off x="3115514" y="223231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sz="2000" dirty="0">
              <a:solidFill>
                <a:srgbClr val="388CD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A2E03-72FA-4BDE-A0D9-1CF581CD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59" y="3093672"/>
            <a:ext cx="2093536" cy="335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414CEE-7683-4A87-96A4-607D5597F49C}"/>
              </a:ext>
            </a:extLst>
          </p:cNvPr>
          <p:cNvSpPr/>
          <p:nvPr/>
        </p:nvSpPr>
        <p:spPr>
          <a:xfrm>
            <a:off x="2795019" y="294019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F4B18-E02B-4ED0-8B03-72BC518292CF}"/>
              </a:ext>
            </a:extLst>
          </p:cNvPr>
          <p:cNvSpPr/>
          <p:nvPr/>
        </p:nvSpPr>
        <p:spPr>
          <a:xfrm>
            <a:off x="597271" y="530739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493E8-EA20-4B52-A7FB-90628BD025C2}"/>
              </a:ext>
            </a:extLst>
          </p:cNvPr>
          <p:cNvSpPr/>
          <p:nvPr/>
        </p:nvSpPr>
        <p:spPr>
          <a:xfrm>
            <a:off x="1093692" y="530739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08D65-92ED-4B4C-9196-DBDB78F98275}"/>
              </a:ext>
            </a:extLst>
          </p:cNvPr>
          <p:cNvSpPr/>
          <p:nvPr/>
        </p:nvSpPr>
        <p:spPr>
          <a:xfrm>
            <a:off x="1562090" y="530739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3B300-F8C6-45BD-A46E-F93C425582A0}"/>
              </a:ext>
            </a:extLst>
          </p:cNvPr>
          <p:cNvSpPr/>
          <p:nvPr/>
        </p:nvSpPr>
        <p:spPr>
          <a:xfrm>
            <a:off x="2409273" y="530752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FCCDBDA-7056-4D6E-A975-2E46F6F97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70262"/>
              </p:ext>
            </p:extLst>
          </p:nvPr>
        </p:nvGraphicFramePr>
        <p:xfrm>
          <a:off x="6815667" y="1366896"/>
          <a:ext cx="20066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unit and non-unit fractions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the numerator and denominator show in a fraction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2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has been shaded.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has been shaded.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457200" indent="-457200">
              <a:buAutoNum type="alphaLcParenR" startAt="2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numerator on a fraction is the top number.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 unit fraction is a fraction that has a denominator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(bottom number) equal to 1. 	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(it is the </a:t>
            </a:r>
            <a:r>
              <a:rPr lang="en-GB" sz="20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numerator!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     ,     ,       and      are all non-unit fractions.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7A19F-8907-4448-8100-492B8AD8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8" y="2357604"/>
            <a:ext cx="2438956" cy="4573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777F60-5987-40E9-ABEC-EBC83C822D64}"/>
              </a:ext>
            </a:extLst>
          </p:cNvPr>
          <p:cNvSpPr/>
          <p:nvPr/>
        </p:nvSpPr>
        <p:spPr>
          <a:xfrm>
            <a:off x="3115514" y="223231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sz="2000" dirty="0">
              <a:solidFill>
                <a:srgbClr val="388CD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A2E03-72FA-4BDE-A0D9-1CF581CD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59" y="3093672"/>
            <a:ext cx="2093536" cy="335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414CEE-7683-4A87-96A4-607D5597F49C}"/>
              </a:ext>
            </a:extLst>
          </p:cNvPr>
          <p:cNvSpPr/>
          <p:nvPr/>
        </p:nvSpPr>
        <p:spPr>
          <a:xfrm>
            <a:off x="2795019" y="294019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F4B18-E02B-4ED0-8B03-72BC518292CF}"/>
              </a:ext>
            </a:extLst>
          </p:cNvPr>
          <p:cNvSpPr/>
          <p:nvPr/>
        </p:nvSpPr>
        <p:spPr>
          <a:xfrm>
            <a:off x="597271" y="530739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493E8-EA20-4B52-A7FB-90628BD025C2}"/>
              </a:ext>
            </a:extLst>
          </p:cNvPr>
          <p:cNvSpPr/>
          <p:nvPr/>
        </p:nvSpPr>
        <p:spPr>
          <a:xfrm>
            <a:off x="1093692" y="530739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08D65-92ED-4B4C-9196-DBDB78F98275}"/>
              </a:ext>
            </a:extLst>
          </p:cNvPr>
          <p:cNvSpPr/>
          <p:nvPr/>
        </p:nvSpPr>
        <p:spPr>
          <a:xfrm>
            <a:off x="1562090" y="530739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3B300-F8C6-45BD-A46E-F93C425582A0}"/>
              </a:ext>
            </a:extLst>
          </p:cNvPr>
          <p:cNvSpPr/>
          <p:nvPr/>
        </p:nvSpPr>
        <p:spPr>
          <a:xfrm>
            <a:off x="2409273" y="530752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D62D4293-6DBA-4120-8D70-D8745BE2D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70262"/>
              </p:ext>
            </p:extLst>
          </p:nvPr>
        </p:nvGraphicFramePr>
        <p:xfrm>
          <a:off x="6815667" y="1366896"/>
          <a:ext cx="20066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unit and non-unit fractions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the numerator and denominator show in a fraction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60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36855-DFE3-4AE2-B522-ECE06B68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02" y="2454916"/>
            <a:ext cx="673253" cy="1664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70439C-A235-420D-82FB-6D7E288A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03" y="2537485"/>
            <a:ext cx="1524347" cy="1498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1C9B4-B939-4CF0-8899-8AFD47DE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108498" y="2782669"/>
            <a:ext cx="1524346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7C751-677E-42B7-B25F-DF479BF0C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72" y="4652181"/>
            <a:ext cx="1346507" cy="1410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73CA8-0727-49EC-B8D1-8E9D4AED1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883" y="4652181"/>
            <a:ext cx="1608858" cy="428045"/>
          </a:xfrm>
          <a:prstGeom prst="rect">
            <a:avLst/>
          </a:prstGeom>
        </p:spPr>
      </p:pic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6FF325DC-0AA7-401A-B56A-773D11FC8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57269"/>
              </p:ext>
            </p:extLst>
          </p:nvPr>
        </p:nvGraphicFramePr>
        <p:xfrm>
          <a:off x="6815667" y="1366896"/>
          <a:ext cx="20066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unit and non-unit fractions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the numerator and denominator show in a fraction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9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36855-DFE3-4AE2-B522-ECE06B68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02" y="2454916"/>
            <a:ext cx="673253" cy="1664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70439C-A235-420D-82FB-6D7E288A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03" y="2537485"/>
            <a:ext cx="1524347" cy="1498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1C9B4-B939-4CF0-8899-8AFD47DE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108498" y="2782669"/>
            <a:ext cx="1524346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7C751-677E-42B7-B25F-DF479BF0C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19" y="4652181"/>
            <a:ext cx="1346507" cy="1410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73CA8-0727-49EC-B8D1-8E9D4AED1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883" y="4652181"/>
            <a:ext cx="1608858" cy="428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3EF76E-50AE-4F40-937C-31D3A9083BC1}"/>
              </a:ext>
            </a:extLst>
          </p:cNvPr>
          <p:cNvSpPr txBox="1"/>
          <p:nvPr/>
        </p:nvSpPr>
        <p:spPr>
          <a:xfrm>
            <a:off x="2307025" y="5357191"/>
            <a:ext cx="7007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shows 1 out of 3 parts shaded, but with this one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parts are not equal, so we cannot say one third is shaded.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others have one third shaded.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FDE0D-78B7-4A33-91DC-006F56193F19}"/>
              </a:ext>
            </a:extLst>
          </p:cNvPr>
          <p:cNvCxnSpPr/>
          <p:nvPr/>
        </p:nvCxnSpPr>
        <p:spPr>
          <a:xfrm flipH="1">
            <a:off x="2048262" y="5540189"/>
            <a:ext cx="285657" cy="0"/>
          </a:xfrm>
          <a:prstGeom prst="straightConnector1">
            <a:avLst/>
          </a:prstGeom>
          <a:ln w="3810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C589B2EC-BD02-4D75-93CA-AE4238ED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70262"/>
              </p:ext>
            </p:extLst>
          </p:nvPr>
        </p:nvGraphicFramePr>
        <p:xfrm>
          <a:off x="6815667" y="1366896"/>
          <a:ext cx="20066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unit and non-unit fractions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the numerator and denominator show in a fraction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06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 out of __ equal parts is shaded.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shape is shaded.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177800" y="503402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C4249-A212-4383-8E38-259569C3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78" y="2377774"/>
            <a:ext cx="1830445" cy="18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out of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equal parts is shaded.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shape is shaded.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177800" y="503402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b="1" dirty="0">
              <a:solidFill>
                <a:srgbClr val="DA2E4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C4249-A212-4383-8E38-259569C3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78" y="2377774"/>
            <a:ext cx="1830445" cy="18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 out of __ equal parts is shaded.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shape is shaded.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177800" y="503402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7EA86-0A90-49B9-A254-D6E2BC36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69" y="2644847"/>
            <a:ext cx="3864001" cy="11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out of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equal parts is shaded.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shape is shaded.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177800" y="503402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b="1" dirty="0">
              <a:solidFill>
                <a:srgbClr val="DA2E4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08B9E-52F5-4BE2-87E2-AA4ABC23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69" y="2644847"/>
            <a:ext cx="3864001" cy="11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of each shape is shaded?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DA58E-3A29-4588-AEC6-729ABC58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00" y="2250888"/>
            <a:ext cx="1741478" cy="152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A50C2-B66A-4663-B161-501E9E4B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6" y="3015682"/>
            <a:ext cx="2477585" cy="327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59DF0-A15A-47C0-99BA-A835DF815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18" y="4449693"/>
            <a:ext cx="1168666" cy="1168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A2062-4084-4917-999B-2618317F7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00" y="4325488"/>
            <a:ext cx="1569419" cy="149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6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31700</TotalTime>
  <Words>954</Words>
  <Application>Microsoft Office PowerPoint</Application>
  <PresentationFormat>On-screen Show (4:3)</PresentationFormat>
  <Paragraphs>306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871</cp:revision>
  <dcterms:created xsi:type="dcterms:W3CDTF">2018-09-08T23:27:11Z</dcterms:created>
  <dcterms:modified xsi:type="dcterms:W3CDTF">2020-02-06T15:28:22Z</dcterms:modified>
</cp:coreProperties>
</file>