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9" r:id="rId2"/>
    <p:sldId id="536" r:id="rId3"/>
    <p:sldId id="894" r:id="rId4"/>
    <p:sldId id="950" r:id="rId5"/>
    <p:sldId id="633" r:id="rId6"/>
    <p:sldId id="951" r:id="rId7"/>
    <p:sldId id="952" r:id="rId8"/>
    <p:sldId id="953" r:id="rId9"/>
    <p:sldId id="954" r:id="rId10"/>
    <p:sldId id="955" r:id="rId11"/>
    <p:sldId id="938" r:id="rId12"/>
    <p:sldId id="956" r:id="rId13"/>
    <p:sldId id="957" r:id="rId14"/>
    <p:sldId id="958" r:id="rId15"/>
    <p:sldId id="939" r:id="rId16"/>
    <p:sldId id="959" r:id="rId17"/>
    <p:sldId id="940" r:id="rId18"/>
    <p:sldId id="960" r:id="rId19"/>
    <p:sldId id="961" r:id="rId20"/>
    <p:sldId id="962" r:id="rId21"/>
    <p:sldId id="927" r:id="rId22"/>
    <p:sldId id="963" r:id="rId23"/>
    <p:sldId id="936" r:id="rId24"/>
    <p:sldId id="964" r:id="rId25"/>
    <p:sldId id="4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FADF47"/>
    <a:srgbClr val="13BD8A"/>
    <a:srgbClr val="0CC1D9"/>
    <a:srgbClr val="388CDA"/>
    <a:srgbClr val="C73A43"/>
    <a:srgbClr val="EE7C3E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9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167DF0-1BCC-40BF-B5BA-539A68C8BF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E6077-A1BB-407B-ADDC-369F2F81DD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CDF9-7ABE-4BCD-B4CC-B0166E15BB4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62BBC-D0E8-4272-BD05-48F792BE60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3DD9D-0927-47B0-A012-C344A4A7E7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0215-6F31-48B9-A2F5-458AD115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77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6 Number: Algebra  Lesson 7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solve simple one-step equations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03/02/2020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6 Number: Algebra  Lesson 7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03/02/2020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Number: Algebra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6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Spr3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balls are in one cup?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each problem as a one-step equation.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9CB33-80DA-4E49-85F6-BA86D0C5BC58}"/>
              </a:ext>
            </a:extLst>
          </p:cNvPr>
          <p:cNvSpPr txBox="1"/>
          <p:nvPr/>
        </p:nvSpPr>
        <p:spPr>
          <a:xfrm>
            <a:off x="4419642" y="3039692"/>
            <a:ext cx="2129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</a:t>
            </a:r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</a:p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3AB71-E9A4-46EC-A358-0BA54986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30" y="2877003"/>
            <a:ext cx="3429780" cy="1225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9E0869-CF84-4331-8116-E192E90B5F47}"/>
              </a:ext>
            </a:extLst>
          </p:cNvPr>
          <p:cNvSpPr txBox="1"/>
          <p:nvPr/>
        </p:nvSpPr>
        <p:spPr>
          <a:xfrm>
            <a:off x="4419641" y="4861305"/>
            <a:ext cx="234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79A536-D6EC-4B48-9155-5CF3B09C332D}"/>
              </a:ext>
            </a:extLst>
          </p:cNvPr>
          <p:cNvGrpSpPr/>
          <p:nvPr/>
        </p:nvGrpSpPr>
        <p:grpSpPr>
          <a:xfrm>
            <a:off x="1721224" y="4611901"/>
            <a:ext cx="2067186" cy="1344094"/>
            <a:chOff x="1721224" y="4611901"/>
            <a:chExt cx="2067186" cy="13440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E412F7-08E1-44E2-BDA4-55FB3BEC6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1224" y="4611901"/>
              <a:ext cx="2067186" cy="132980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94A4BC-4749-4BB2-B91A-A52553276804}"/>
                </a:ext>
              </a:extLst>
            </p:cNvPr>
            <p:cNvSpPr/>
            <p:nvPr/>
          </p:nvSpPr>
          <p:spPr>
            <a:xfrm>
              <a:off x="1721224" y="5600701"/>
              <a:ext cx="950539" cy="355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198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Ross gets a set of scales to balance.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can he write this as a one-step equation?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Show how he can work out what the green cube is worth.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EFBEF-E04D-4523-82F0-2A621F00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678" y="2843724"/>
            <a:ext cx="3279864" cy="18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1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Ross gets a set of scales to balance.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can he write this as a one-step equation?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Show how he can work out what the green cube is worth.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a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= 6</a:t>
            </a:r>
            <a:endParaRPr lang="en-GB" sz="2400" b="1" i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that the cube plus two balls equals the same mass as six balls.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the cube must weigh the same as four balls (because 4 + 2 = 6)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  <a:endParaRPr lang="en-GB" sz="2400" b="1" i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EFBEF-E04D-4523-82F0-2A621F00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678" y="2843724"/>
            <a:ext cx="3279864" cy="18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7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these as one-step equations and then solve them to find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value of each cube.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8E83C-0797-4CB7-A532-7833D2A7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21" y="2762693"/>
            <a:ext cx="2121993" cy="119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3523E-EE46-4DFE-AFA8-CAB79914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1" y="4425849"/>
            <a:ext cx="2121993" cy="12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9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these as one-step equations and then solve them to find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value of each cube.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72D0D-3352-4746-B6E5-F93868E25AAF}"/>
              </a:ext>
            </a:extLst>
          </p:cNvPr>
          <p:cNvSpPr/>
          <p:nvPr/>
        </p:nvSpPr>
        <p:spPr>
          <a:xfrm>
            <a:off x="2790265" y="2468363"/>
            <a:ext cx="35634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 = 7</a:t>
            </a:r>
          </a:p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  <a:endParaRPr lang="en-GB" sz="2400" b="1" i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8E83C-0797-4CB7-A532-7833D2A7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21" y="2762693"/>
            <a:ext cx="2121993" cy="119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3523E-EE46-4DFE-AFA8-CAB79914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1" y="4425849"/>
            <a:ext cx="2121993" cy="12466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CA9C9-ABC8-409A-AA4E-478E5149A8C8}"/>
              </a:ext>
            </a:extLst>
          </p:cNvPr>
          <p:cNvSpPr/>
          <p:nvPr/>
        </p:nvSpPr>
        <p:spPr>
          <a:xfrm>
            <a:off x="2790265" y="4140281"/>
            <a:ext cx="35634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 = 9</a:t>
            </a:r>
          </a:p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endParaRPr lang="en-GB" sz="2400" b="1" i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C75A4A-C066-460A-AF85-320129D12994}"/>
              </a:ext>
            </a:extLst>
          </p:cNvPr>
          <p:cNvSpPr/>
          <p:nvPr/>
        </p:nvSpPr>
        <p:spPr>
          <a:xfrm>
            <a:off x="6697886" y="3913991"/>
            <a:ext cx="2121993" cy="2150633"/>
          </a:xfrm>
          <a:prstGeom prst="rect">
            <a:avLst/>
          </a:prstGeom>
          <a:solidFill>
            <a:srgbClr val="13BD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some similar problems of your own.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 to make a physical version of these problems, using real-life maths equipment?</a:t>
            </a:r>
          </a:p>
        </p:txBody>
      </p:sp>
    </p:spTree>
    <p:extLst>
      <p:ext uri="{BB962C8B-B14F-4D97-AF65-F5344CB8AC3E}">
        <p14:creationId xmlns:p14="http://schemas.microsoft.com/office/powerpoint/2010/main" val="425776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represent this equation as a bar model?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BDAEB-C57E-4175-865B-F4BD7F0C6A12}"/>
              </a:ext>
            </a:extLst>
          </p:cNvPr>
          <p:cNvSpPr txBox="1"/>
          <p:nvPr/>
        </p:nvSpPr>
        <p:spPr>
          <a:xfrm>
            <a:off x="2254666" y="2318940"/>
            <a:ext cx="171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= 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48379-FD8E-43C3-BD03-C3096CFD7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46" y="3378304"/>
            <a:ext cx="5416859" cy="7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8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represent this equation as a bar model?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BDAEB-C57E-4175-865B-F4BD7F0C6A12}"/>
              </a:ext>
            </a:extLst>
          </p:cNvPr>
          <p:cNvSpPr txBox="1"/>
          <p:nvPr/>
        </p:nvSpPr>
        <p:spPr>
          <a:xfrm>
            <a:off x="2254666" y="2318940"/>
            <a:ext cx="171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= 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48379-FD8E-43C3-BD03-C3096CFD7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46" y="3378304"/>
            <a:ext cx="5416859" cy="773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49B1F4-56EE-47FF-80BA-CCA2AA7B9D97}"/>
              </a:ext>
            </a:extLst>
          </p:cNvPr>
          <p:cNvSpPr txBox="1"/>
          <p:nvPr/>
        </p:nvSpPr>
        <p:spPr>
          <a:xfrm>
            <a:off x="2644629" y="4783141"/>
            <a:ext cx="203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32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</a:p>
        </p:txBody>
      </p:sp>
    </p:spTree>
    <p:extLst>
      <p:ext uri="{BB962C8B-B14F-4D97-AF65-F5344CB8AC3E}">
        <p14:creationId xmlns:p14="http://schemas.microsoft.com/office/powerpoint/2010/main" val="408676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each bar model with the equation that it represents.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2E1B03-BE91-4DEB-A41E-A3DC9654D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463" y="2514142"/>
            <a:ext cx="2786226" cy="497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54BC8-9711-44E8-BDD0-E18619EC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463" y="3442447"/>
            <a:ext cx="2786226" cy="497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7C427A-BED1-4A13-9331-6FB42C78E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463" y="4403085"/>
            <a:ext cx="2786226" cy="497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C706B0-7F6D-45AC-942B-0236E9D0E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463" y="5466449"/>
            <a:ext cx="2786226" cy="497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D5D52E-BD96-40F0-AF37-D974A64C4B89}"/>
              </a:ext>
            </a:extLst>
          </p:cNvPr>
          <p:cNvSpPr txBox="1"/>
          <p:nvPr/>
        </p:nvSpPr>
        <p:spPr>
          <a:xfrm>
            <a:off x="500237" y="3415553"/>
            <a:ext cx="27862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= 20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36405-1B72-44B0-A0CC-B00476810E2A}"/>
              </a:ext>
            </a:extLst>
          </p:cNvPr>
          <p:cNvSpPr txBox="1"/>
          <p:nvPr/>
        </p:nvSpPr>
        <p:spPr>
          <a:xfrm>
            <a:off x="500237" y="5463551"/>
            <a:ext cx="27862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+ 13 = 20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65026D-0D4E-4FB8-93A1-B621A241D77A}"/>
              </a:ext>
            </a:extLst>
          </p:cNvPr>
          <p:cNvSpPr txBox="1"/>
          <p:nvPr/>
        </p:nvSpPr>
        <p:spPr>
          <a:xfrm>
            <a:off x="500237" y="4387109"/>
            <a:ext cx="27862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13 + 4 =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12A31-F2B3-4073-BF7E-A64755937F2E}"/>
              </a:ext>
            </a:extLst>
          </p:cNvPr>
          <p:cNvSpPr txBox="1"/>
          <p:nvPr/>
        </p:nvSpPr>
        <p:spPr>
          <a:xfrm>
            <a:off x="500237" y="2442515"/>
            <a:ext cx="27862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 – 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5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each bar model with the equation that it represents.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2E1B03-BE91-4DEB-A41E-A3DC9654D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463" y="2514142"/>
            <a:ext cx="2786226" cy="497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54BC8-9711-44E8-BDD0-E18619EC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463" y="3442447"/>
            <a:ext cx="2786226" cy="497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7C427A-BED1-4A13-9331-6FB42C78E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463" y="4403085"/>
            <a:ext cx="2786226" cy="497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C706B0-7F6D-45AC-942B-0236E9D0E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463" y="5466449"/>
            <a:ext cx="2786226" cy="497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D5D52E-BD96-40F0-AF37-D974A64C4B89}"/>
              </a:ext>
            </a:extLst>
          </p:cNvPr>
          <p:cNvSpPr txBox="1"/>
          <p:nvPr/>
        </p:nvSpPr>
        <p:spPr>
          <a:xfrm>
            <a:off x="500237" y="3415553"/>
            <a:ext cx="27862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= 20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36405-1B72-44B0-A0CC-B00476810E2A}"/>
              </a:ext>
            </a:extLst>
          </p:cNvPr>
          <p:cNvSpPr txBox="1"/>
          <p:nvPr/>
        </p:nvSpPr>
        <p:spPr>
          <a:xfrm>
            <a:off x="500237" y="5463551"/>
            <a:ext cx="27862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+ 13 = 20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65026D-0D4E-4FB8-93A1-B621A241D77A}"/>
              </a:ext>
            </a:extLst>
          </p:cNvPr>
          <p:cNvSpPr txBox="1"/>
          <p:nvPr/>
        </p:nvSpPr>
        <p:spPr>
          <a:xfrm>
            <a:off x="500237" y="4387109"/>
            <a:ext cx="27862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13 + 4 =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12A31-F2B3-4073-BF7E-A64755937F2E}"/>
              </a:ext>
            </a:extLst>
          </p:cNvPr>
          <p:cNvSpPr txBox="1"/>
          <p:nvPr/>
        </p:nvSpPr>
        <p:spPr>
          <a:xfrm>
            <a:off x="500237" y="2442515"/>
            <a:ext cx="27862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 – 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5D7716-F2E5-4FA3-84F9-FFA74D78F79E}"/>
              </a:ext>
            </a:extLst>
          </p:cNvPr>
          <p:cNvCxnSpPr/>
          <p:nvPr/>
        </p:nvCxnSpPr>
        <p:spPr>
          <a:xfrm>
            <a:off x="2407024" y="2702859"/>
            <a:ext cx="753035" cy="1936376"/>
          </a:xfrm>
          <a:prstGeom prst="line">
            <a:avLst/>
          </a:prstGeom>
          <a:ln w="38100">
            <a:solidFill>
              <a:srgbClr val="DA2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DBEE2E-D877-4BDD-8BD2-44756747E615}"/>
              </a:ext>
            </a:extLst>
          </p:cNvPr>
          <p:cNvCxnSpPr>
            <a:cxnSpLocks/>
          </p:cNvCxnSpPr>
          <p:nvPr/>
        </p:nvCxnSpPr>
        <p:spPr>
          <a:xfrm flipV="1">
            <a:off x="1893350" y="2762693"/>
            <a:ext cx="1266709" cy="927408"/>
          </a:xfrm>
          <a:prstGeom prst="line">
            <a:avLst/>
          </a:prstGeom>
          <a:ln w="38100">
            <a:solidFill>
              <a:srgbClr val="DA2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50024D-4CAB-46F6-B0A7-F2BBF0600E02}"/>
              </a:ext>
            </a:extLst>
          </p:cNvPr>
          <p:cNvCxnSpPr>
            <a:cxnSpLocks/>
          </p:cNvCxnSpPr>
          <p:nvPr/>
        </p:nvCxnSpPr>
        <p:spPr>
          <a:xfrm>
            <a:off x="2407024" y="4699069"/>
            <a:ext cx="753035" cy="1015931"/>
          </a:xfrm>
          <a:prstGeom prst="line">
            <a:avLst/>
          </a:prstGeom>
          <a:ln w="38100">
            <a:solidFill>
              <a:srgbClr val="DA2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1CD95D-48D8-4C74-93F6-E60F023D7303}"/>
              </a:ext>
            </a:extLst>
          </p:cNvPr>
          <p:cNvCxnSpPr>
            <a:cxnSpLocks/>
          </p:cNvCxnSpPr>
          <p:nvPr/>
        </p:nvCxnSpPr>
        <p:spPr>
          <a:xfrm flipV="1">
            <a:off x="2526704" y="3690999"/>
            <a:ext cx="633355" cy="2024001"/>
          </a:xfrm>
          <a:prstGeom prst="line">
            <a:avLst/>
          </a:prstGeom>
          <a:ln w="38100">
            <a:solidFill>
              <a:srgbClr val="DA2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out the length of each side of the triangle by writing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equations based on the information you can see.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026F79-9ACF-433A-8EB2-D3DF25E9FB8A}"/>
              </a:ext>
            </a:extLst>
          </p:cNvPr>
          <p:cNvSpPr/>
          <p:nvPr/>
        </p:nvSpPr>
        <p:spPr>
          <a:xfrm>
            <a:off x="781459" y="5087506"/>
            <a:ext cx="7246573" cy="923330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lots of ‘y’ are there in the whole perimeter?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know the number of lots of ‘y’, how can we use this to find out what y is worth?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know what ‘y’ is worth, how can we use this to calculate each side length?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8D7751-AF82-43EB-8432-9153799E9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18" y="2570551"/>
            <a:ext cx="3619910" cy="19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2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out the length of each side of the triangle by writing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equations based on the information you can see.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8D23D-2651-459A-88EF-469799337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18" y="2570551"/>
            <a:ext cx="3619910" cy="1915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27A08-425D-4E13-9A2E-FACB6A70D130}"/>
              </a:ext>
            </a:extLst>
          </p:cNvPr>
          <p:cNvSpPr txBox="1"/>
          <p:nvPr/>
        </p:nvSpPr>
        <p:spPr>
          <a:xfrm>
            <a:off x="180830" y="4612924"/>
            <a:ext cx="878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÷ 14 = 11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11 = 66cm		3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11 = 33cm		5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11 = 55cm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the side lengths are 66cm, 33cm and 55cm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0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 is 11 years old.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Amir is 15 years old.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Mum is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+ 20 years old.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sum of their ages is 65.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an equation to help you find out how old Mum is.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1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 is 11 years old.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Amir is 15 years old.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Mum is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+ 20 years old.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sum of their ages is 65.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an equation to help you find out how old Mum is.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+ 15 +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 = 65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if we subtract 11, 15 and 20 from 65, we should be left with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11 = 54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– 15 = 39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– 20 = 19		So,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19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+ 20 = 39		So, Mum is 39 years old.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41B73-AFAC-4117-A2A5-5AA75EBE4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86" y="3707953"/>
            <a:ext cx="3117627" cy="4909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F0F146-0C20-4D16-B802-2688EF3D158C}"/>
              </a:ext>
            </a:extLst>
          </p:cNvPr>
          <p:cNvSpPr/>
          <p:nvPr/>
        </p:nvSpPr>
        <p:spPr>
          <a:xfrm>
            <a:off x="3765176" y="5030941"/>
            <a:ext cx="5197994" cy="490965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see how you can find the answer more quickly?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carefully at the method opposite!</a:t>
            </a:r>
          </a:p>
        </p:txBody>
      </p:sp>
    </p:spTree>
    <p:extLst>
      <p:ext uri="{BB962C8B-B14F-4D97-AF65-F5344CB8AC3E}">
        <p14:creationId xmlns:p14="http://schemas.microsoft.com/office/powerpoint/2010/main" val="211904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380565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50905" y="1674895"/>
            <a:ext cx="89662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equation 59 –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46	can be represented by this</a:t>
            </a:r>
          </a:p>
          <a:p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bar model:	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 = 15, then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be worth 24 because 9 + 15</a:t>
            </a: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equals 24.	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900" i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lphaLcParenR" startAt="3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8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16, then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					 					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4 lots of an unknown number equals 36, then this can be expressed as</a:t>
            </a: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36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4"/>
            </a:pPr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5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30 is 4 more than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this can be written as the equation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= 30.</a:t>
            </a: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FB0D04-36A9-4DC3-BCAF-1E1D7F8EE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97" y="2712870"/>
            <a:ext cx="2203205" cy="490965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BE4E349-ADE1-4E40-B682-EB39DF6BF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46613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one step equations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equipment to help me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how to use the balancing method involving inverse operations to solve equations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763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380565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50905" y="1674895"/>
            <a:ext cx="89662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equation 59 –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46	can be represented by this</a:t>
            </a:r>
          </a:p>
          <a:p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bar model:	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 = 15, then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be worth 24 because 9 + 15</a:t>
            </a: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equals 24.	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1900" i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lphaLcParenR" startAt="3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8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16, then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4 lots of an unknown number equals 36, then this can be expressed as</a:t>
            </a: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36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pPr marL="457200" indent="-457200">
              <a:buAutoNum type="alphaLcParenR" startAt="4"/>
            </a:pPr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5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30 is 4 more than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this can be written as the equation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= 30.</a:t>
            </a: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FB0D04-36A9-4DC3-BCAF-1E1D7F8EE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97" y="2712870"/>
            <a:ext cx="2203205" cy="490965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37B44B7-4C7D-4CCD-978C-0F1F6B605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46613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one step equations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equipment to help me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how to use the balancing method involving inverse operations to solve equations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83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868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808231C-74EC-4BBF-A67A-3CC6E9F54A8E}"/>
              </a:ext>
            </a:extLst>
          </p:cNvPr>
          <p:cNvSpPr/>
          <p:nvPr/>
        </p:nvSpPr>
        <p:spPr>
          <a:xfrm>
            <a:off x="605118" y="2339282"/>
            <a:ext cx="1775011" cy="1721730"/>
          </a:xfrm>
          <a:prstGeom prst="wedgeRoundRectCallout">
            <a:avLst>
              <a:gd name="adj1" fmla="val -39772"/>
              <a:gd name="adj2" fmla="val 667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thinking of a number.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add 15 to it and get the answer 23.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C21B575-D87A-4B36-8BF0-B15F96F4E82E}"/>
              </a:ext>
            </a:extLst>
          </p:cNvPr>
          <p:cNvSpPr/>
          <p:nvPr/>
        </p:nvSpPr>
        <p:spPr>
          <a:xfrm>
            <a:off x="4887302" y="2453445"/>
            <a:ext cx="1775011" cy="1116612"/>
          </a:xfrm>
          <a:prstGeom prst="wedgeRoundRectCallout">
            <a:avLst>
              <a:gd name="adj1" fmla="val 42804"/>
              <a:gd name="adj2" fmla="val 6601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is 15 more than my number.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4E9D1EB-69DB-4E6F-AD4A-A5136528C81C}"/>
              </a:ext>
            </a:extLst>
          </p:cNvPr>
          <p:cNvSpPr/>
          <p:nvPr/>
        </p:nvSpPr>
        <p:spPr>
          <a:xfrm>
            <a:off x="1256429" y="4414612"/>
            <a:ext cx="1775011" cy="1116612"/>
          </a:xfrm>
          <a:prstGeom prst="wedgeRoundRectCallout">
            <a:avLst>
              <a:gd name="adj1" fmla="val 42804"/>
              <a:gd name="adj2" fmla="val 6601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is __ less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23.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FCB306F-5AB1-4DC2-839B-E40802CF7221}"/>
              </a:ext>
            </a:extLst>
          </p:cNvPr>
          <p:cNvSpPr/>
          <p:nvPr/>
        </p:nvSpPr>
        <p:spPr>
          <a:xfrm>
            <a:off x="3358652" y="3727565"/>
            <a:ext cx="1775011" cy="1374093"/>
          </a:xfrm>
          <a:prstGeom prst="wedgeRoundRectCallout">
            <a:avLst>
              <a:gd name="adj1" fmla="val -32196"/>
              <a:gd name="adj2" fmla="val 8046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thinking of a number.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15 more than 23.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029DBF3-2D63-4933-8556-B636AB26F4A5}"/>
              </a:ext>
            </a:extLst>
          </p:cNvPr>
          <p:cNvSpPr/>
          <p:nvPr/>
        </p:nvSpPr>
        <p:spPr>
          <a:xfrm>
            <a:off x="2746210" y="2176672"/>
            <a:ext cx="1775011" cy="1374093"/>
          </a:xfrm>
          <a:prstGeom prst="wedgeRoundRectCallout">
            <a:avLst>
              <a:gd name="adj1" fmla="val -32196"/>
              <a:gd name="adj2" fmla="val 8046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difference between 23 and 15 is </a:t>
            </a:r>
            <a:r>
              <a:rPr lang="en-GB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1AA2E630-64C4-4759-8FA3-C3156139B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51225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one step equations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equipment to help me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how to use the balancing method involving inverse operations to solve equations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33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868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808231C-74EC-4BBF-A67A-3CC6E9F54A8E}"/>
              </a:ext>
            </a:extLst>
          </p:cNvPr>
          <p:cNvSpPr/>
          <p:nvPr/>
        </p:nvSpPr>
        <p:spPr>
          <a:xfrm>
            <a:off x="605118" y="2339282"/>
            <a:ext cx="1775011" cy="1721730"/>
          </a:xfrm>
          <a:prstGeom prst="wedgeRoundRectCallout">
            <a:avLst>
              <a:gd name="adj1" fmla="val -39772"/>
              <a:gd name="adj2" fmla="val 667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thinking of a number.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add 15 to it and get the answer 23.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C21B575-D87A-4B36-8BF0-B15F96F4E82E}"/>
              </a:ext>
            </a:extLst>
          </p:cNvPr>
          <p:cNvSpPr/>
          <p:nvPr/>
        </p:nvSpPr>
        <p:spPr>
          <a:xfrm>
            <a:off x="4887302" y="2453445"/>
            <a:ext cx="1775011" cy="1116612"/>
          </a:xfrm>
          <a:prstGeom prst="wedgeRoundRectCallout">
            <a:avLst>
              <a:gd name="adj1" fmla="val 42804"/>
              <a:gd name="adj2" fmla="val 6601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is 15 more than my number.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4E9D1EB-69DB-4E6F-AD4A-A5136528C81C}"/>
              </a:ext>
            </a:extLst>
          </p:cNvPr>
          <p:cNvSpPr/>
          <p:nvPr/>
        </p:nvSpPr>
        <p:spPr>
          <a:xfrm>
            <a:off x="1256429" y="4414612"/>
            <a:ext cx="1775011" cy="1116612"/>
          </a:xfrm>
          <a:prstGeom prst="wedgeRoundRectCallout">
            <a:avLst>
              <a:gd name="adj1" fmla="val 42804"/>
              <a:gd name="adj2" fmla="val 6601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is __ less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23.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FCB306F-5AB1-4DC2-839B-E40802CF7221}"/>
              </a:ext>
            </a:extLst>
          </p:cNvPr>
          <p:cNvSpPr/>
          <p:nvPr/>
        </p:nvSpPr>
        <p:spPr>
          <a:xfrm>
            <a:off x="3358652" y="3727565"/>
            <a:ext cx="1775011" cy="1374093"/>
          </a:xfrm>
          <a:prstGeom prst="wedgeRoundRectCallout">
            <a:avLst>
              <a:gd name="adj1" fmla="val -32196"/>
              <a:gd name="adj2" fmla="val 80469"/>
              <a:gd name="adj3" fmla="val 16667"/>
            </a:avLst>
          </a:prstGeom>
          <a:solidFill>
            <a:schemeClr val="bg1"/>
          </a:solidFill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thinking of a number.</a:t>
            </a:r>
          </a:p>
          <a:p>
            <a:pPr algn="ctr"/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15 more than 23.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029DBF3-2D63-4933-8556-B636AB26F4A5}"/>
              </a:ext>
            </a:extLst>
          </p:cNvPr>
          <p:cNvSpPr/>
          <p:nvPr/>
        </p:nvSpPr>
        <p:spPr>
          <a:xfrm>
            <a:off x="2746210" y="2176672"/>
            <a:ext cx="1775011" cy="1374093"/>
          </a:xfrm>
          <a:prstGeom prst="wedgeRoundRectCallout">
            <a:avLst>
              <a:gd name="adj1" fmla="val -32196"/>
              <a:gd name="adj2" fmla="val 8046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difference between 23 and 15 is </a:t>
            </a:r>
            <a:r>
              <a:rPr lang="en-GB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7E3BA0-004B-4B3E-B3A1-5EC8636EA79C}"/>
              </a:ext>
            </a:extLst>
          </p:cNvPr>
          <p:cNvSpPr/>
          <p:nvPr/>
        </p:nvSpPr>
        <p:spPr>
          <a:xfrm>
            <a:off x="5229922" y="4384416"/>
            <a:ext cx="37930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these statements look similar, this one is the odd one out. All the other statements can be described by the equation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 = 23.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this statement can be described by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23 + 15 instead.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ABB67A54-A3C5-4E4E-8CF1-99723AB09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46613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one step equations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equipment to help me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how to use the balancing method involving inverse operations to solve equations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61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balls are in one cup?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this problem as a one-step equation.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B401E-0AFF-47D4-8231-AB5B7AA2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19" y="2908476"/>
            <a:ext cx="4166549" cy="17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3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88339-7D80-4654-9ECF-4686657AB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19" y="2908476"/>
            <a:ext cx="4166549" cy="1740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balls are in one cup?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this problem as a one-step equation.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5F458-33BB-4134-B533-D3D2B0E96EDE}"/>
              </a:ext>
            </a:extLst>
          </p:cNvPr>
          <p:cNvSpPr txBox="1"/>
          <p:nvPr/>
        </p:nvSpPr>
        <p:spPr>
          <a:xfrm>
            <a:off x="358630" y="4895527"/>
            <a:ext cx="878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4 balls in two cups.					 2</a:t>
            </a:r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</a:p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we know there are 2 balls in one cup.		   </a:t>
            </a:r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64887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11E8A-A95A-47C7-AE16-E23A9C91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19" y="2931683"/>
            <a:ext cx="5055752" cy="2438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balls are in one cup?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this problem as a one-step equation.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6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25850A-D1CD-4579-8546-33AABF014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19" y="2931683"/>
            <a:ext cx="5055752" cy="2438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balls are in one cup?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this problem as a one-step equation.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9CB33-80DA-4E49-85F6-BA86D0C5BC58}"/>
              </a:ext>
            </a:extLst>
          </p:cNvPr>
          <p:cNvSpPr txBox="1"/>
          <p:nvPr/>
        </p:nvSpPr>
        <p:spPr>
          <a:xfrm>
            <a:off x="358630" y="5473751"/>
            <a:ext cx="878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12 balls in three cups.					 3</a:t>
            </a:r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</a:p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we know there are 2 balls in one cup.		   	   </a:t>
            </a:r>
            <a:r>
              <a:rPr lang="en-GB" sz="24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</p:spTree>
    <p:extLst>
      <p:ext uri="{BB962C8B-B14F-4D97-AF65-F5344CB8AC3E}">
        <p14:creationId xmlns:p14="http://schemas.microsoft.com/office/powerpoint/2010/main" val="71321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8F7DAA-4CEB-4D01-B383-C8A0B3454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36" y="4611901"/>
            <a:ext cx="2083274" cy="1340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26A5E4-99CC-42FA-8AEE-32CDE581B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27" y="2900256"/>
            <a:ext cx="3429783" cy="1225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balls are in one cup?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each problem as a one-step equation.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2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24409</TotalTime>
  <Words>1494</Words>
  <Application>Microsoft Office PowerPoint</Application>
  <PresentationFormat>On-screen Show (4:3)</PresentationFormat>
  <Paragraphs>217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625</cp:revision>
  <dcterms:created xsi:type="dcterms:W3CDTF">2018-09-08T23:27:11Z</dcterms:created>
  <dcterms:modified xsi:type="dcterms:W3CDTF">2020-02-03T17:08:08Z</dcterms:modified>
</cp:coreProperties>
</file>