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9" r:id="rId2"/>
    <p:sldId id="536" r:id="rId3"/>
    <p:sldId id="894" r:id="rId4"/>
    <p:sldId id="939" r:id="rId5"/>
    <p:sldId id="925" r:id="rId6"/>
    <p:sldId id="940" r:id="rId7"/>
    <p:sldId id="942" r:id="rId8"/>
    <p:sldId id="941" r:id="rId9"/>
    <p:sldId id="943" r:id="rId10"/>
    <p:sldId id="944" r:id="rId11"/>
    <p:sldId id="945" r:id="rId12"/>
    <p:sldId id="946" r:id="rId13"/>
    <p:sldId id="926" r:id="rId14"/>
    <p:sldId id="947" r:id="rId15"/>
    <p:sldId id="948" r:id="rId16"/>
    <p:sldId id="949" r:id="rId17"/>
    <p:sldId id="951" r:id="rId18"/>
    <p:sldId id="950" r:id="rId19"/>
    <p:sldId id="927" r:id="rId20"/>
    <p:sldId id="952" r:id="rId21"/>
    <p:sldId id="938" r:id="rId22"/>
    <p:sldId id="953" r:id="rId23"/>
    <p:sldId id="4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F47"/>
    <a:srgbClr val="DA2E41"/>
    <a:srgbClr val="13BD8A"/>
    <a:srgbClr val="0CC1D9"/>
    <a:srgbClr val="388CDA"/>
    <a:srgbClr val="C73A43"/>
    <a:srgbClr val="EE7C3E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9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9167DF0-1BCC-40BF-B5BA-539A68C8BF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EE6077-A1BB-407B-ADDC-369F2F81DD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CDF9-7ABE-4BCD-B4CC-B0166E15BB4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362BBC-D0E8-4272-BD05-48F792BE60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63DD9D-0927-47B0-A012-C344A4A7E7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70215-6F31-48B9-A2F5-458AD1151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777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Measurement: Length and Perimeter  Lesson 2    </a:t>
            </a: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8936577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To be able to convert between metres and centimetres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20/05/2020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Measurement: Length and Perimeter  Lesson 2    </a:t>
            </a: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20/05/2020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Measurement: Length and Perimeter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Spr4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A20EC49-C42E-4113-BE9B-1C611130C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96" y="4116803"/>
            <a:ext cx="5934557" cy="1463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Mark these measurements on the metre stick: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½ m</a:t>
            </a:r>
          </a:p>
          <a:p>
            <a:pPr marL="342900" indent="-342900">
              <a:buAutoNum type="alphaLcParenR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¼ m</a:t>
            </a:r>
          </a:p>
          <a:p>
            <a:pPr marL="342900" indent="-342900">
              <a:buAutoNum type="alphaLcParenR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</a:p>
          <a:p>
            <a:pPr marL="342900" indent="-342900">
              <a:buAutoNum type="alphaLcParenR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70 cm</a:t>
            </a:r>
          </a:p>
          <a:p>
            <a:pPr marL="342900" indent="-342900">
              <a:buAutoNum type="alphaLcParenR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85 cm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1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Match the equivalent measurements.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7D314C9-21D5-4529-BD64-0A9D7D390C21}"/>
              </a:ext>
            </a:extLst>
          </p:cNvPr>
          <p:cNvSpPr/>
          <p:nvPr/>
        </p:nvSpPr>
        <p:spPr>
          <a:xfrm>
            <a:off x="781459" y="2376504"/>
            <a:ext cx="2043953" cy="501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4 metres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11C3909-ECA9-497F-A12F-0B5FD18D8726}"/>
              </a:ext>
            </a:extLst>
          </p:cNvPr>
          <p:cNvSpPr/>
          <p:nvPr/>
        </p:nvSpPr>
        <p:spPr>
          <a:xfrm>
            <a:off x="781459" y="3059401"/>
            <a:ext cx="2043953" cy="501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10 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8C7CA5A-138B-4879-86DE-1012073494EC}"/>
              </a:ext>
            </a:extLst>
          </p:cNvPr>
          <p:cNvSpPr/>
          <p:nvPr/>
        </p:nvSpPr>
        <p:spPr>
          <a:xfrm>
            <a:off x="781459" y="3787550"/>
            <a:ext cx="2043953" cy="501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300 cm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555BE8E-F34D-4D07-B804-FAE51F18E806}"/>
              </a:ext>
            </a:extLst>
          </p:cNvPr>
          <p:cNvSpPr/>
          <p:nvPr/>
        </p:nvSpPr>
        <p:spPr>
          <a:xfrm>
            <a:off x="781459" y="4515699"/>
            <a:ext cx="2043953" cy="501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C576B68-87B4-42CE-8220-2ED73CDC015B}"/>
              </a:ext>
            </a:extLst>
          </p:cNvPr>
          <p:cNvSpPr/>
          <p:nvPr/>
        </p:nvSpPr>
        <p:spPr>
          <a:xfrm>
            <a:off x="781458" y="5243848"/>
            <a:ext cx="2043953" cy="501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9 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90E4E01-7E3E-4CBC-89F3-969FB82C6712}"/>
              </a:ext>
            </a:extLst>
          </p:cNvPr>
          <p:cNvSpPr/>
          <p:nvPr/>
        </p:nvSpPr>
        <p:spPr>
          <a:xfrm>
            <a:off x="3690506" y="2376504"/>
            <a:ext cx="2898552" cy="501167"/>
          </a:xfrm>
          <a:prstGeom prst="ellipse">
            <a:avLst/>
          </a:prstGeom>
          <a:solidFill>
            <a:srgbClr val="13B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900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centimetres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0D09A3E-86B0-4BFB-AFEF-A0C91303E54D}"/>
              </a:ext>
            </a:extLst>
          </p:cNvPr>
          <p:cNvSpPr/>
          <p:nvPr/>
        </p:nvSpPr>
        <p:spPr>
          <a:xfrm>
            <a:off x="3690506" y="3059401"/>
            <a:ext cx="2898553" cy="501167"/>
          </a:xfrm>
          <a:prstGeom prst="ellipse">
            <a:avLst/>
          </a:prstGeom>
          <a:solidFill>
            <a:srgbClr val="13B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3 metres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E44E54A-A5DD-41D2-9B31-99CDFC1EDB4C}"/>
              </a:ext>
            </a:extLst>
          </p:cNvPr>
          <p:cNvSpPr/>
          <p:nvPr/>
        </p:nvSpPr>
        <p:spPr>
          <a:xfrm>
            <a:off x="3690506" y="3787550"/>
            <a:ext cx="2898553" cy="501167"/>
          </a:xfrm>
          <a:prstGeom prst="ellipse">
            <a:avLst/>
          </a:prstGeom>
          <a:solidFill>
            <a:srgbClr val="13B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 metre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E2E52AB-9778-46F0-B914-A12E29369FB2}"/>
              </a:ext>
            </a:extLst>
          </p:cNvPr>
          <p:cNvSpPr/>
          <p:nvPr/>
        </p:nvSpPr>
        <p:spPr>
          <a:xfrm>
            <a:off x="3690506" y="4515699"/>
            <a:ext cx="2898553" cy="501167"/>
          </a:xfrm>
          <a:prstGeom prst="ellipse">
            <a:avLst/>
          </a:prstGeom>
          <a:solidFill>
            <a:srgbClr val="13B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400 cm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303F979-4C83-4645-8DB0-40FD431DEFA8}"/>
              </a:ext>
            </a:extLst>
          </p:cNvPr>
          <p:cNvSpPr/>
          <p:nvPr/>
        </p:nvSpPr>
        <p:spPr>
          <a:xfrm>
            <a:off x="3690505" y="5243848"/>
            <a:ext cx="2898553" cy="501167"/>
          </a:xfrm>
          <a:prstGeom prst="ellipse">
            <a:avLst/>
          </a:prstGeom>
          <a:solidFill>
            <a:srgbClr val="13B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1,000 cm</a:t>
            </a:r>
          </a:p>
        </p:txBody>
      </p:sp>
    </p:spTree>
    <p:extLst>
      <p:ext uri="{BB962C8B-B14F-4D97-AF65-F5344CB8AC3E}">
        <p14:creationId xmlns:p14="http://schemas.microsoft.com/office/powerpoint/2010/main" val="228396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Match the equivalent measurements.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7D314C9-21D5-4529-BD64-0A9D7D390C21}"/>
              </a:ext>
            </a:extLst>
          </p:cNvPr>
          <p:cNvSpPr/>
          <p:nvPr/>
        </p:nvSpPr>
        <p:spPr>
          <a:xfrm>
            <a:off x="781459" y="2376504"/>
            <a:ext cx="2043953" cy="501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4 metres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11C3909-ECA9-497F-A12F-0B5FD18D8726}"/>
              </a:ext>
            </a:extLst>
          </p:cNvPr>
          <p:cNvSpPr/>
          <p:nvPr/>
        </p:nvSpPr>
        <p:spPr>
          <a:xfrm>
            <a:off x="781459" y="3059401"/>
            <a:ext cx="2043953" cy="501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10 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8C7CA5A-138B-4879-86DE-1012073494EC}"/>
              </a:ext>
            </a:extLst>
          </p:cNvPr>
          <p:cNvSpPr/>
          <p:nvPr/>
        </p:nvSpPr>
        <p:spPr>
          <a:xfrm>
            <a:off x="781459" y="3787550"/>
            <a:ext cx="2043953" cy="501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300 cm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555BE8E-F34D-4D07-B804-FAE51F18E806}"/>
              </a:ext>
            </a:extLst>
          </p:cNvPr>
          <p:cNvSpPr/>
          <p:nvPr/>
        </p:nvSpPr>
        <p:spPr>
          <a:xfrm>
            <a:off x="781459" y="4515699"/>
            <a:ext cx="2043953" cy="501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C576B68-87B4-42CE-8220-2ED73CDC015B}"/>
              </a:ext>
            </a:extLst>
          </p:cNvPr>
          <p:cNvSpPr/>
          <p:nvPr/>
        </p:nvSpPr>
        <p:spPr>
          <a:xfrm>
            <a:off x="781458" y="5243848"/>
            <a:ext cx="2043953" cy="501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9 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90E4E01-7E3E-4CBC-89F3-969FB82C6712}"/>
              </a:ext>
            </a:extLst>
          </p:cNvPr>
          <p:cNvSpPr/>
          <p:nvPr/>
        </p:nvSpPr>
        <p:spPr>
          <a:xfrm>
            <a:off x="3690506" y="2376504"/>
            <a:ext cx="2898552" cy="501167"/>
          </a:xfrm>
          <a:prstGeom prst="ellipse">
            <a:avLst/>
          </a:prstGeom>
          <a:solidFill>
            <a:srgbClr val="13B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900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centimetres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0D09A3E-86B0-4BFB-AFEF-A0C91303E54D}"/>
              </a:ext>
            </a:extLst>
          </p:cNvPr>
          <p:cNvSpPr/>
          <p:nvPr/>
        </p:nvSpPr>
        <p:spPr>
          <a:xfrm>
            <a:off x="3690506" y="3059401"/>
            <a:ext cx="2898553" cy="501167"/>
          </a:xfrm>
          <a:prstGeom prst="ellipse">
            <a:avLst/>
          </a:prstGeom>
          <a:solidFill>
            <a:srgbClr val="13B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3 metres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E44E54A-A5DD-41D2-9B31-99CDFC1EDB4C}"/>
              </a:ext>
            </a:extLst>
          </p:cNvPr>
          <p:cNvSpPr/>
          <p:nvPr/>
        </p:nvSpPr>
        <p:spPr>
          <a:xfrm>
            <a:off x="3690506" y="3787550"/>
            <a:ext cx="2898553" cy="501167"/>
          </a:xfrm>
          <a:prstGeom prst="ellipse">
            <a:avLst/>
          </a:prstGeom>
          <a:solidFill>
            <a:srgbClr val="13B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 metre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E2E52AB-9778-46F0-B914-A12E29369FB2}"/>
              </a:ext>
            </a:extLst>
          </p:cNvPr>
          <p:cNvSpPr/>
          <p:nvPr/>
        </p:nvSpPr>
        <p:spPr>
          <a:xfrm>
            <a:off x="3690506" y="4515699"/>
            <a:ext cx="2898553" cy="501167"/>
          </a:xfrm>
          <a:prstGeom prst="ellipse">
            <a:avLst/>
          </a:prstGeom>
          <a:solidFill>
            <a:srgbClr val="13B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400 cm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303F979-4C83-4645-8DB0-40FD431DEFA8}"/>
              </a:ext>
            </a:extLst>
          </p:cNvPr>
          <p:cNvSpPr/>
          <p:nvPr/>
        </p:nvSpPr>
        <p:spPr>
          <a:xfrm>
            <a:off x="3690505" y="5243848"/>
            <a:ext cx="2898553" cy="501167"/>
          </a:xfrm>
          <a:prstGeom prst="ellipse">
            <a:avLst/>
          </a:prstGeom>
          <a:solidFill>
            <a:srgbClr val="13B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1,000 cm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C200462-E3E0-4A39-83FB-A99A00A4F38D}"/>
              </a:ext>
            </a:extLst>
          </p:cNvPr>
          <p:cNvCxnSpPr>
            <a:stCxn id="3" idx="6"/>
          </p:cNvCxnSpPr>
          <p:nvPr/>
        </p:nvCxnSpPr>
        <p:spPr>
          <a:xfrm>
            <a:off x="2825412" y="2627088"/>
            <a:ext cx="865093" cy="2052488"/>
          </a:xfrm>
          <a:prstGeom prst="straightConnector1">
            <a:avLst/>
          </a:prstGeom>
          <a:ln w="57150">
            <a:solidFill>
              <a:srgbClr val="DA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8392905E-DECE-4B45-8D0D-C573AA27AB45}"/>
              </a:ext>
            </a:extLst>
          </p:cNvPr>
          <p:cNvCxnSpPr/>
          <p:nvPr/>
        </p:nvCxnSpPr>
        <p:spPr>
          <a:xfrm>
            <a:off x="2825411" y="3375964"/>
            <a:ext cx="865093" cy="2052488"/>
          </a:xfrm>
          <a:prstGeom prst="straightConnector1">
            <a:avLst/>
          </a:prstGeom>
          <a:ln w="57150">
            <a:solidFill>
              <a:srgbClr val="DA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AC52A5C1-F2AA-43F5-A851-9A12FE6E4704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2825411" y="3309985"/>
            <a:ext cx="865095" cy="706274"/>
          </a:xfrm>
          <a:prstGeom prst="straightConnector1">
            <a:avLst/>
          </a:prstGeom>
          <a:ln w="57150">
            <a:solidFill>
              <a:srgbClr val="DA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527C505E-D8F0-48EE-9E43-EE11A66BFA2F}"/>
              </a:ext>
            </a:extLst>
          </p:cNvPr>
          <p:cNvCxnSpPr>
            <a:cxnSpLocks/>
          </p:cNvCxnSpPr>
          <p:nvPr/>
        </p:nvCxnSpPr>
        <p:spPr>
          <a:xfrm flipV="1">
            <a:off x="2825409" y="4055510"/>
            <a:ext cx="865095" cy="706274"/>
          </a:xfrm>
          <a:prstGeom prst="straightConnector1">
            <a:avLst/>
          </a:prstGeom>
          <a:ln w="57150">
            <a:solidFill>
              <a:srgbClr val="DA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5894C69-AEBE-4905-A6B2-EF2CAAED0CB1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2825409" y="2627088"/>
            <a:ext cx="865097" cy="2930934"/>
          </a:xfrm>
          <a:prstGeom prst="straightConnector1">
            <a:avLst/>
          </a:prstGeom>
          <a:ln w="57150">
            <a:solidFill>
              <a:srgbClr val="DA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58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part-whole diagram to convert 156 cm into metres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centimetres.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5BF83A-F2EA-4EBF-B7F2-70B0EC2F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1" y="2244261"/>
            <a:ext cx="2642696" cy="40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6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F66B5F-D4B1-4A0D-B09F-951F89F8C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1" y="2244261"/>
            <a:ext cx="2642696" cy="4039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part-whole diagram to convert 156 cm into metres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centimetres.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5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815406-69BB-40C4-98E7-ADEDBDF11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1" y="2244259"/>
            <a:ext cx="2642697" cy="40395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part-whole diagram to convert 2 m 70 cm into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centimetres.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46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B55857-A406-4459-B934-A843BE8FC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1" y="2244261"/>
            <a:ext cx="2642696" cy="4039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part-whole diagram to convert 2 m 70 cm into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centimetres.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90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DF6BE3-E845-4889-AAD5-1EEF7DCF8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896" y="2271155"/>
            <a:ext cx="2642696" cy="40395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15A758-68BC-4F6A-ACE3-DC53DD90C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43" y="2271155"/>
            <a:ext cx="2642696" cy="4039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Convert these measurements using part-whole diagrams to help.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92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2685475-C40F-4781-834D-1A202BF2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896" y="2271155"/>
            <a:ext cx="2642696" cy="4039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FF8DE1-5001-4351-927C-5FB8D106D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43" y="2271155"/>
            <a:ext cx="2642696" cy="4039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Convert these measurements using part-whole diagrams to help.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6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Joe says,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you agree with Joe? Explain your answer.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F7517695-3A76-42EA-98BE-700208399435}"/>
              </a:ext>
            </a:extLst>
          </p:cNvPr>
          <p:cNvSpPr/>
          <p:nvPr/>
        </p:nvSpPr>
        <p:spPr>
          <a:xfrm>
            <a:off x="1385118" y="1936376"/>
            <a:ext cx="4598823" cy="1761565"/>
          </a:xfrm>
          <a:prstGeom prst="wedgeRoundRectCallout">
            <a:avLst>
              <a:gd name="adj1" fmla="val -39546"/>
              <a:gd name="adj2" fmla="val 68607"/>
              <a:gd name="adj3" fmla="val 16667"/>
            </a:avLst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cm is longer than 2 m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150 is a larger number than 2.</a:t>
            </a:r>
          </a:p>
        </p:txBody>
      </p:sp>
    </p:spTree>
    <p:extLst>
      <p:ext uri="{BB962C8B-B14F-4D97-AF65-F5344CB8AC3E}">
        <p14:creationId xmlns:p14="http://schemas.microsoft.com/office/powerpoint/2010/main" val="115799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Joe says,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you agree with Joe? Explain your answer.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is not correct. It does not matter whether 150 is a larger number or not because they are both different units of measurement. If we convert 2 metres into centimetres, we can put both measurements into the same unit. This makes them easier to compare: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150 cm is shorter than 200 cm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F7517695-3A76-42EA-98BE-700208399435}"/>
              </a:ext>
            </a:extLst>
          </p:cNvPr>
          <p:cNvSpPr/>
          <p:nvPr/>
        </p:nvSpPr>
        <p:spPr>
          <a:xfrm>
            <a:off x="1385118" y="1936376"/>
            <a:ext cx="4598823" cy="1761565"/>
          </a:xfrm>
          <a:prstGeom prst="wedgeRoundRectCallout">
            <a:avLst>
              <a:gd name="adj1" fmla="val -39546"/>
              <a:gd name="adj2" fmla="val 68607"/>
              <a:gd name="adj3" fmla="val 16667"/>
            </a:avLst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cm is longer than 2 m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150 is a larger number than 2.</a:t>
            </a:r>
          </a:p>
        </p:txBody>
      </p:sp>
    </p:spTree>
    <p:extLst>
      <p:ext uri="{BB962C8B-B14F-4D97-AF65-F5344CB8AC3E}">
        <p14:creationId xmlns:p14="http://schemas.microsoft.com/office/powerpoint/2010/main" val="626632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380565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D7E7AB-D146-4B0C-9018-D1E2F22D39D6}"/>
              </a:ext>
            </a:extLst>
          </p:cNvPr>
          <p:cNvSpPr txBox="1"/>
          <p:nvPr/>
        </p:nvSpPr>
        <p:spPr>
          <a:xfrm>
            <a:off x="150905" y="1674895"/>
            <a:ext cx="89662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100m in 1cm.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9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2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cm = 5 m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9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3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 cm is the same as 21 m and 2 cm.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 startAt="3"/>
            </a:pPr>
            <a:endParaRPr lang="en-GB" sz="19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3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 cm is the same as 3 m and 8 cm.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 startAt="3"/>
            </a:pPr>
            <a:endParaRPr lang="en-GB" sz="19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3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conversion has been completed correctly:</a:t>
            </a:r>
          </a:p>
          <a:p>
            <a:pPr marL="457200" indent="-457200">
              <a:buAutoNum type="alphaLcParenR" startAt="3"/>
            </a:pPr>
            <a:endParaRPr lang="en-GB" sz="19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ECCA19-C035-4B03-B55F-A87C7D7E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51" y="5183105"/>
            <a:ext cx="4326102" cy="957966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xmlns="" id="{C3BE29B4-7487-4229-9BEE-D1BA39EA5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56053"/>
              </p:ext>
            </p:extLst>
          </p:nvPr>
        </p:nvGraphicFramePr>
        <p:xfrm>
          <a:off x="6815667" y="1366896"/>
          <a:ext cx="2006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783366662"/>
                    </a:ext>
                  </a:extLst>
                </a:gridCol>
              </a:tblGrid>
              <a:tr h="16122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there are 100cm in 1m</a:t>
                      </a: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convert between centimetres and metres</a:t>
                      </a: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partition a measurement into metres and centimetres</a:t>
                      </a:r>
                      <a:endParaRPr lang="en-GB" sz="1400" b="0" noProof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175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494C18A-A076-40D4-B56E-DF72167EF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51" y="5183105"/>
            <a:ext cx="4326102" cy="9579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380565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D7E7AB-D146-4B0C-9018-D1E2F22D39D6}"/>
              </a:ext>
            </a:extLst>
          </p:cNvPr>
          <p:cNvSpPr txBox="1"/>
          <p:nvPr/>
        </p:nvSpPr>
        <p:spPr>
          <a:xfrm>
            <a:off x="150905" y="1674895"/>
            <a:ext cx="89662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100m in 1cm.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9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2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cm = 5 m</a:t>
            </a:r>
            <a:r>
              <a:rPr lang="en-GB" sz="1900" i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endParaRPr lang="en-GB" sz="19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3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 cm is the same as 21 m and 2 cm.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  <a:p>
            <a:pPr marL="457200" indent="-457200">
              <a:buAutoNum type="alphaLcParenR" startAt="3"/>
            </a:pPr>
            <a:endParaRPr lang="en-GB" sz="19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3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 cm is the same as 3 m and 8 cm.		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457200" indent="-457200">
              <a:buAutoNum type="alphaLcParenR" startAt="3"/>
            </a:pPr>
            <a:endParaRPr lang="en-GB" sz="19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3"/>
            </a:pPr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conversion has been completed correctly:</a:t>
            </a:r>
          </a:p>
          <a:p>
            <a:pPr marL="457200" indent="-457200">
              <a:buAutoNum type="alphaLcParenR" startAt="3"/>
            </a:pPr>
            <a:endParaRPr lang="en-GB" sz="19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/>
            <a:r>
              <a:rPr lang="en-GB" sz="19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</a:t>
            </a:r>
            <a:r>
              <a:rPr lang="en-GB" sz="19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457200" indent="-457200">
              <a:buAutoNum type="alphaLcParenR" startAt="3"/>
            </a:pPr>
            <a:endParaRPr lang="en-GB" sz="19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xmlns="" id="{AFB11F40-1D9E-4FF7-A8D9-906187CF9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56053"/>
              </p:ext>
            </p:extLst>
          </p:nvPr>
        </p:nvGraphicFramePr>
        <p:xfrm>
          <a:off x="6815667" y="1366896"/>
          <a:ext cx="2006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783366662"/>
                    </a:ext>
                  </a:extLst>
                </a:gridCol>
              </a:tblGrid>
              <a:tr h="16122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there are 100cm in 1m</a:t>
                      </a: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convert between centimetres and metres</a:t>
                      </a: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partition a measurement into metres and centimetres</a:t>
                      </a:r>
                      <a:endParaRPr lang="en-GB" sz="1400" b="0" noProof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034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A22397-22CB-48B1-9847-DF279AAA275F}"/>
              </a:ext>
            </a:extLst>
          </p:cNvPr>
          <p:cNvSpPr txBox="1"/>
          <p:nvPr/>
        </p:nvSpPr>
        <p:spPr>
          <a:xfrm>
            <a:off x="180831" y="1753215"/>
            <a:ext cx="86807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Decide 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estimate in millimetres for each of these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measurements. Share your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estimates.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next slide will show the actual measurements so you can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see how accurate your estimates were!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A4D5ABA-C872-4CB2-8886-F7D464F599DB}"/>
              </a:ext>
            </a:extLst>
          </p:cNvPr>
          <p:cNvSpPr/>
          <p:nvPr/>
        </p:nvSpPr>
        <p:spPr>
          <a:xfrm>
            <a:off x="282388" y="3092043"/>
            <a:ext cx="4176182" cy="551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width of a button on a computer keyboard.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8FBD6CA6-247B-45C7-891A-4061444E346C}"/>
              </a:ext>
            </a:extLst>
          </p:cNvPr>
          <p:cNvSpPr/>
          <p:nvPr/>
        </p:nvSpPr>
        <p:spPr>
          <a:xfrm>
            <a:off x="326529" y="3816334"/>
            <a:ext cx="4176182" cy="551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width of a 10p piece.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5FC38C1-5275-4939-BC39-EE129D46E8E9}"/>
              </a:ext>
            </a:extLst>
          </p:cNvPr>
          <p:cNvSpPr/>
          <p:nvPr/>
        </p:nvSpPr>
        <p:spPr>
          <a:xfrm>
            <a:off x="891305" y="4613437"/>
            <a:ext cx="3611406" cy="551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width of a pencil.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8C01EEF0-13EA-49D4-BCCA-0A68982E574C}"/>
              </a:ext>
            </a:extLst>
          </p:cNvPr>
          <p:cNvSpPr/>
          <p:nvPr/>
        </p:nvSpPr>
        <p:spPr>
          <a:xfrm>
            <a:off x="1240928" y="5438664"/>
            <a:ext cx="3261783" cy="551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width of a tea bag.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xmlns="" id="{227D0F0F-5BA0-402A-92C8-F70479459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55344"/>
              </p:ext>
            </p:extLst>
          </p:nvPr>
        </p:nvGraphicFramePr>
        <p:xfrm>
          <a:off x="6815667" y="1366896"/>
          <a:ext cx="2006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783366662"/>
                    </a:ext>
                  </a:extLst>
                </a:gridCol>
              </a:tblGrid>
              <a:tr h="16122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there are 100cm in 1m</a:t>
                      </a: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convert between centimetres and metres</a:t>
                      </a: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partition a measurement into metres and centimetres</a:t>
                      </a:r>
                      <a:endParaRPr lang="en-GB" sz="1400" b="0" noProof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33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A22397-22CB-48B1-9847-DF279AAA275F}"/>
              </a:ext>
            </a:extLst>
          </p:cNvPr>
          <p:cNvSpPr txBox="1"/>
          <p:nvPr/>
        </p:nvSpPr>
        <p:spPr>
          <a:xfrm>
            <a:off x="180831" y="1753215"/>
            <a:ext cx="86807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pairs, decide on an estimate in millimetres for each of these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measurements. Share your estimates as a class.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next slide will show the actual measurements so you can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see how accurate your estimates were!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A4D5ABA-C872-4CB2-8886-F7D464F599DB}"/>
              </a:ext>
            </a:extLst>
          </p:cNvPr>
          <p:cNvSpPr/>
          <p:nvPr/>
        </p:nvSpPr>
        <p:spPr>
          <a:xfrm>
            <a:off x="282388" y="3092043"/>
            <a:ext cx="4176182" cy="551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width of a button on a computer keyboard.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8FBD6CA6-247B-45C7-891A-4061444E346C}"/>
              </a:ext>
            </a:extLst>
          </p:cNvPr>
          <p:cNvSpPr/>
          <p:nvPr/>
        </p:nvSpPr>
        <p:spPr>
          <a:xfrm>
            <a:off x="326529" y="3816334"/>
            <a:ext cx="4176182" cy="551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width of a 10p piece.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5FC38C1-5275-4939-BC39-EE129D46E8E9}"/>
              </a:ext>
            </a:extLst>
          </p:cNvPr>
          <p:cNvSpPr/>
          <p:nvPr/>
        </p:nvSpPr>
        <p:spPr>
          <a:xfrm>
            <a:off x="891305" y="4613437"/>
            <a:ext cx="3611406" cy="551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width of a pencil.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8C01EEF0-13EA-49D4-BCCA-0A68982E574C}"/>
              </a:ext>
            </a:extLst>
          </p:cNvPr>
          <p:cNvSpPr/>
          <p:nvPr/>
        </p:nvSpPr>
        <p:spPr>
          <a:xfrm>
            <a:off x="1240928" y="5438664"/>
            <a:ext cx="3261783" cy="551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width of a tea bag.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A9E4C04-3695-4F3B-85AA-C24709FD3EFE}"/>
              </a:ext>
            </a:extLst>
          </p:cNvPr>
          <p:cNvSpPr/>
          <p:nvPr/>
        </p:nvSpPr>
        <p:spPr>
          <a:xfrm>
            <a:off x="4606489" y="3092043"/>
            <a:ext cx="1926728" cy="551329"/>
          </a:xfrm>
          <a:prstGeom prst="roundRect">
            <a:avLst/>
          </a:prstGeom>
          <a:solidFill>
            <a:srgbClr val="FAD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about 15 mm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D18F620-9553-43F3-B8DE-104EA5C1420E}"/>
              </a:ext>
            </a:extLst>
          </p:cNvPr>
          <p:cNvSpPr/>
          <p:nvPr/>
        </p:nvSpPr>
        <p:spPr>
          <a:xfrm>
            <a:off x="4606489" y="3816333"/>
            <a:ext cx="1926728" cy="551329"/>
          </a:xfrm>
          <a:prstGeom prst="roundRect">
            <a:avLst/>
          </a:prstGeom>
          <a:solidFill>
            <a:srgbClr val="FAD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about 25 mm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D2AAB00-04C7-40DE-BFDB-1D193ED1BB59}"/>
              </a:ext>
            </a:extLst>
          </p:cNvPr>
          <p:cNvSpPr/>
          <p:nvPr/>
        </p:nvSpPr>
        <p:spPr>
          <a:xfrm>
            <a:off x="4606489" y="4577966"/>
            <a:ext cx="1926728" cy="551329"/>
          </a:xfrm>
          <a:prstGeom prst="roundRect">
            <a:avLst/>
          </a:prstGeom>
          <a:solidFill>
            <a:srgbClr val="FAD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about 6 mm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E0A868C-E2D6-44AF-A456-2A3D3E313828}"/>
              </a:ext>
            </a:extLst>
          </p:cNvPr>
          <p:cNvSpPr/>
          <p:nvPr/>
        </p:nvSpPr>
        <p:spPr>
          <a:xfrm>
            <a:off x="4606489" y="5438664"/>
            <a:ext cx="1926728" cy="551329"/>
          </a:xfrm>
          <a:prstGeom prst="roundRect">
            <a:avLst/>
          </a:prstGeom>
          <a:solidFill>
            <a:srgbClr val="FAD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about 60 mm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xmlns="" id="{738C6A32-70D5-4230-8D68-C04558CF3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56053"/>
              </p:ext>
            </p:extLst>
          </p:nvPr>
        </p:nvGraphicFramePr>
        <p:xfrm>
          <a:off x="6815667" y="1366896"/>
          <a:ext cx="2006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783366662"/>
                    </a:ext>
                  </a:extLst>
                </a:gridCol>
              </a:tblGrid>
              <a:tr h="16122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there are 100cm in 1m</a:t>
                      </a: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convert between centimetres and metres</a:t>
                      </a: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14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partition a measurement into metres and centimetres</a:t>
                      </a:r>
                      <a:endParaRPr lang="en-GB" sz="1400" b="0" noProof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51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are the missing measurements on this metre stick?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1m 	= ____ cm</a:t>
            </a: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	= _____ cm</a:t>
            </a: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	= _____ cm</a:t>
            </a: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	= _____ m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1ED86-3CF2-4616-BAD1-06B83A1CD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13" y="2533376"/>
            <a:ext cx="5223053" cy="12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8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are the missing measurements on this metre stick?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1m 	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	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	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	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1ED86-3CF2-4616-BAD1-06B83A1CD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13" y="2533376"/>
            <a:ext cx="5223053" cy="12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0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05922C-8C21-4973-84F6-5186A631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12" y="2533376"/>
            <a:ext cx="5447455" cy="1124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are the missing measurements on this metre stick?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100 cm 	= __ m</a:t>
            </a: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        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	= __ cm</a:t>
            </a: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        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	= __ cm</a:t>
            </a: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        f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	= __ cm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05922C-8C21-4973-84F6-5186A631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12" y="2533376"/>
            <a:ext cx="5447455" cy="1124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are the missing measurements on this metre stick?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100 cm 	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        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	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        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	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        f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	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4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18D59-AA77-4E8F-A77E-839E69BA71E4}"/>
              </a:ext>
            </a:extLst>
          </p:cNvPr>
          <p:cNvSpPr txBox="1"/>
          <p:nvPr/>
        </p:nvSpPr>
        <p:spPr>
          <a:xfrm>
            <a:off x="180830" y="1808585"/>
            <a:ext cx="8785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Mark these measurements on the metre stick: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½ m</a:t>
            </a:r>
          </a:p>
          <a:p>
            <a:pPr marL="342900" indent="-342900">
              <a:buAutoNum type="alphaLcParenR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¼ m</a:t>
            </a:r>
          </a:p>
          <a:p>
            <a:pPr marL="342900" indent="-342900">
              <a:buAutoNum type="alphaLcParenR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</a:p>
          <a:p>
            <a:pPr marL="342900" indent="-342900">
              <a:buAutoNum type="alphaLcParenR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70 cm</a:t>
            </a:r>
          </a:p>
          <a:p>
            <a:pPr marL="342900" indent="-342900">
              <a:buAutoNum type="alphaLcParenR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85 cm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4932EF-3029-4728-848D-94DF2E79D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96" y="4148594"/>
            <a:ext cx="5944367" cy="11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24139</TotalTime>
  <Words>608</Words>
  <Application>Microsoft Macintosh PowerPoint</Application>
  <PresentationFormat>On-screen Show (4:3)</PresentationFormat>
  <Paragraphs>252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Lauren Venables</cp:lastModifiedBy>
  <cp:revision>600</cp:revision>
  <dcterms:created xsi:type="dcterms:W3CDTF">2018-09-08T23:27:11Z</dcterms:created>
  <dcterms:modified xsi:type="dcterms:W3CDTF">2020-05-20T15:39:17Z</dcterms:modified>
</cp:coreProperties>
</file>