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9" r:id="rId2"/>
    <p:sldId id="536" r:id="rId3"/>
    <p:sldId id="957" r:id="rId4"/>
    <p:sldId id="1052" r:id="rId5"/>
    <p:sldId id="1051" r:id="rId6"/>
    <p:sldId id="1053" r:id="rId7"/>
    <p:sldId id="1054" r:id="rId8"/>
    <p:sldId id="1055" r:id="rId9"/>
    <p:sldId id="1056" r:id="rId10"/>
    <p:sldId id="1057" r:id="rId11"/>
    <p:sldId id="1034" r:id="rId12"/>
    <p:sldId id="1058" r:id="rId13"/>
    <p:sldId id="952" r:id="rId14"/>
    <p:sldId id="1059" r:id="rId15"/>
    <p:sldId id="1060" r:id="rId16"/>
    <p:sldId id="1061" r:id="rId17"/>
    <p:sldId id="977" r:id="rId18"/>
    <p:sldId id="1062" r:id="rId19"/>
    <p:sldId id="1008" r:id="rId20"/>
    <p:sldId id="1063" r:id="rId21"/>
    <p:sldId id="1064" r:id="rId22"/>
    <p:sldId id="1065" r:id="rId23"/>
    <p:sldId id="1046" r:id="rId24"/>
    <p:sldId id="1066" r:id="rId25"/>
    <p:sldId id="1047" r:id="rId26"/>
    <p:sldId id="1067" r:id="rId27"/>
    <p:sldId id="46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CDA"/>
    <a:srgbClr val="0CC1D9"/>
    <a:srgbClr val="DA2E41"/>
    <a:srgbClr val="FADF47"/>
    <a:srgbClr val="13BD8A"/>
    <a:srgbClr val="C73A43"/>
    <a:srgbClr val="EE7C3E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C8BFF-404A-4EAA-B238-E4635752C7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7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C8BFF-404A-4EAA-B238-E4635752C783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5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3 Time Lesson 10</a:t>
            </a:r>
            <a:endParaRPr lang="en-US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E977A0-D59B-4127-B988-0357B17748EC}"/>
              </a:ext>
            </a:extLst>
          </p:cNvPr>
          <p:cNvSpPr/>
          <p:nvPr userDrawn="1"/>
        </p:nvSpPr>
        <p:spPr>
          <a:xfrm>
            <a:off x="-35226" y="6408064"/>
            <a:ext cx="9179226" cy="500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B37979D-0168-493E-96C8-3F8ECF0011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388" y="6529811"/>
            <a:ext cx="2646941" cy="2222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336576"/>
            <a:ext cx="8720586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br>
              <a:rPr lang="en-US" sz="1100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Specialist 1-to-1 </a:t>
            </a:r>
            <a:r>
              <a:rPr lang="en-US" sz="1100" dirty="0" err="1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maths</a:t>
            </a:r>
            <a:r>
              <a:rPr lang="en-US" sz="1100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 interventions and curriculum resources</a:t>
            </a: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34581" y="768298"/>
            <a:ext cx="8877150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able to measure and compare time in seconds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0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02/04/2020</a:t>
            </a:fld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 descr="Template-blue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5088" y="61915"/>
            <a:ext cx="9026525" cy="673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 descr="corner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1" y="6356353"/>
            <a:ext cx="2895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9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17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26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34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43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51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6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69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Shape 132" descr="logo-01.png"/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71823" y="281412"/>
            <a:ext cx="1046636" cy="11302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174002" y="4770438"/>
            <a:ext cx="2846291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base">
              <a:defRPr/>
            </a:pPr>
            <a:r>
              <a:rPr lang="en-GB" sz="6600" b="1" kern="1200" dirty="0">
                <a:solidFill>
                  <a:prstClr val="white"/>
                </a:solidFill>
                <a:latin typeface="Bryant Bold" panose="020B0503040000020003" pitchFamily="34" charset="0"/>
                <a:ea typeface="MS PGothic" panose="020B0600070205080204" pitchFamily="34" charset="-128"/>
                <a:cs typeface="Bryant Regular" panose="020B0503040000020003" pitchFamily="34" charset="0"/>
              </a:rPr>
              <a:t> </a:t>
            </a:r>
            <a:r>
              <a:rPr lang="en-GB" sz="6600" b="1" kern="1200" dirty="0">
                <a:solidFill>
                  <a:prstClr val="black"/>
                </a:solidFill>
                <a:latin typeface="Bryant Bold" panose="020B0503040000020003" pitchFamily="34" charset="0"/>
                <a:ea typeface="MS PGothic" panose="020B0600070205080204" pitchFamily="34" charset="-128"/>
                <a:cs typeface="Bryant Regular" panose="020B0503040000020003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400" y="4776789"/>
            <a:ext cx="2854569" cy="1171575"/>
          </a:xfrm>
        </p:spPr>
        <p:txBody>
          <a:bodyPr/>
          <a:lstStyle>
            <a:lvl1pPr marL="112544" indent="0">
              <a:buNone/>
              <a:defRPr sz="6600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643836" y="4776788"/>
            <a:ext cx="3196004" cy="1192212"/>
          </a:xfrm>
        </p:spPr>
        <p:txBody>
          <a:bodyPr/>
          <a:lstStyle>
            <a:lvl1pPr marL="112544" indent="0">
              <a:buNone/>
              <a:defRPr sz="6600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95141" y="1473624"/>
            <a:ext cx="8298474" cy="2749550"/>
          </a:xfrm>
        </p:spPr>
        <p:txBody>
          <a:bodyPr/>
          <a:lstStyle>
            <a:lvl1pPr marL="112544" indent="0" algn="ctr">
              <a:buNone/>
              <a:defRPr sz="4505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19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0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3 Time Lesson 10</a:t>
            </a:r>
            <a:endParaRPr lang="en-US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0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02/04/2020</a:t>
            </a:fld>
            <a:endParaRPr lang="en-GB" sz="12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2398" y="5537782"/>
            <a:ext cx="7420952" cy="1007852"/>
          </a:xfrm>
        </p:spPr>
        <p:txBody>
          <a:bodyPr>
            <a:no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Lesson 10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95141" y="2451312"/>
            <a:ext cx="8298474" cy="1955376"/>
          </a:xfrm>
        </p:spPr>
        <p:txBody>
          <a:bodyPr/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Ready-to-go Lesson Slides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Year 3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D22F3B0-BBDC-464D-AF67-4B8B4DBD3A1F}"/>
              </a:ext>
            </a:extLst>
          </p:cNvPr>
          <p:cNvSpPr txBox="1">
            <a:spLocks/>
          </p:cNvSpPr>
          <p:nvPr/>
        </p:nvSpPr>
        <p:spPr>
          <a:xfrm>
            <a:off x="8037861" y="6334311"/>
            <a:ext cx="998562" cy="422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12544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600" kern="1200">
                <a:solidFill>
                  <a:schemeClr val="bg1"/>
                </a:solidFill>
                <a:latin typeface="Bryant Bold" panose="020B050304000002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Sum2</a:t>
            </a:r>
          </a:p>
        </p:txBody>
      </p:sp>
    </p:spTree>
    <p:extLst>
      <p:ext uri="{BB962C8B-B14F-4D97-AF65-F5344CB8AC3E}">
        <p14:creationId xmlns:p14="http://schemas.microsoft.com/office/powerpoint/2010/main" val="12340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36551" y="1211216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C131-D676-4322-95A8-67D1B08DB9C3}"/>
              </a:ext>
            </a:extLst>
          </p:cNvPr>
          <p:cNvSpPr txBox="1"/>
          <p:nvPr/>
        </p:nvSpPr>
        <p:spPr>
          <a:xfrm>
            <a:off x="1641578" y="1211216"/>
            <a:ext cx="474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 timed the following tasks to see how long each one would take.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his results in seconds.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DC04AE-348E-4EE0-AAF7-1EA08070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22031"/>
              </p:ext>
            </p:extLst>
          </p:nvPr>
        </p:nvGraphicFramePr>
        <p:xfrm>
          <a:off x="703327" y="2145792"/>
          <a:ext cx="661667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37">
                  <a:extLst>
                    <a:ext uri="{9D8B030D-6E8A-4147-A177-3AD203B41FA5}">
                      <a16:colId xmlns:a16="http://schemas.microsoft.com/office/drawing/2014/main" val="3952325963"/>
                    </a:ext>
                  </a:extLst>
                </a:gridCol>
                <a:gridCol w="3308337">
                  <a:extLst>
                    <a:ext uri="{9D8B030D-6E8A-4147-A177-3AD203B41FA5}">
                      <a16:colId xmlns:a16="http://schemas.microsoft.com/office/drawing/2014/main" val="2759256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Task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Time in minutes and seconds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2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from 1 to 100 out loud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minutes and 39 seconds</a:t>
                      </a:r>
                      <a:endParaRPr lang="en-GB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0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your first name 10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minutes and 28 seconds</a:t>
                      </a:r>
                      <a:endParaRPr lang="en-GB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7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Clap your hands 50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minutes and 26 seconds</a:t>
                      </a:r>
                      <a:endParaRPr lang="en-GB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8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paper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aeroplane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minutes and 11 seconds</a:t>
                      </a:r>
                      <a:endParaRPr lang="en-GB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6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Catch a ball 10 times with a partner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it drops, start again)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minutes and 6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68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3 beanbags into a hoop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minute and 44 seconds</a:t>
                      </a:r>
                      <a:endParaRPr lang="en-GB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5813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33CCA5C-1F41-4A3F-B32E-D8483740057B}"/>
              </a:ext>
            </a:extLst>
          </p:cNvPr>
          <p:cNvSpPr txBox="1"/>
          <p:nvPr/>
        </p:nvSpPr>
        <p:spPr>
          <a:xfrm>
            <a:off x="136551" y="5495925"/>
            <a:ext cx="689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of these tasks took over 1 minute to complete?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would their times be in minutes and seconds?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6559E9-BFE6-451A-96D6-235012897794}"/>
              </a:ext>
            </a:extLst>
          </p:cNvPr>
          <p:cNvSpPr/>
          <p:nvPr/>
        </p:nvSpPr>
        <p:spPr>
          <a:xfrm>
            <a:off x="6271619" y="5520207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last three tasks.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9261CE-172D-4739-AF02-0EA2B1167607}"/>
              </a:ext>
            </a:extLst>
          </p:cNvPr>
          <p:cNvSpPr/>
          <p:nvPr/>
        </p:nvSpPr>
        <p:spPr>
          <a:xfrm>
            <a:off x="5622146" y="5772924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the table.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247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19629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A78034-83D3-49DF-9C8B-3DD9D9F671B3}"/>
              </a:ext>
            </a:extLst>
          </p:cNvPr>
          <p:cNvSpPr/>
          <p:nvPr/>
        </p:nvSpPr>
        <p:spPr>
          <a:xfrm>
            <a:off x="177800" y="1501370"/>
            <a:ext cx="878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children timed how quickly they could make a party hat out of paper.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timed each other.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the results.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36D17EC5-E16F-431D-998B-9966D2B6FC5D}"/>
              </a:ext>
            </a:extLst>
          </p:cNvPr>
          <p:cNvSpPr/>
          <p:nvPr/>
        </p:nvSpPr>
        <p:spPr>
          <a:xfrm>
            <a:off x="1562099" y="2752724"/>
            <a:ext cx="2228851" cy="1444973"/>
          </a:xfrm>
          <a:prstGeom prst="wedgeEllipseCallout">
            <a:avLst>
              <a:gd name="adj1" fmla="val -60077"/>
              <a:gd name="adj2" fmla="val 17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took 2 minutes and 24 seconds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C23CC-6C62-4643-8A78-9B49E4596209}"/>
              </a:ext>
            </a:extLst>
          </p:cNvPr>
          <p:cNvSpPr txBox="1"/>
          <p:nvPr/>
        </p:nvSpPr>
        <p:spPr>
          <a:xfrm>
            <a:off x="831489" y="3645098"/>
            <a:ext cx="55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Bill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6C4285-9162-4C6D-AFB6-F5B8B9BCAF59}"/>
              </a:ext>
            </a:extLst>
          </p:cNvPr>
          <p:cNvSpPr txBox="1"/>
          <p:nvPr/>
        </p:nvSpPr>
        <p:spPr>
          <a:xfrm>
            <a:off x="6209121" y="3645098"/>
            <a:ext cx="55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Jill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CA182FEC-4238-4881-AEF9-DBA7054EE901}"/>
              </a:ext>
            </a:extLst>
          </p:cNvPr>
          <p:cNvSpPr/>
          <p:nvPr/>
        </p:nvSpPr>
        <p:spPr>
          <a:xfrm>
            <a:off x="4185468" y="2629435"/>
            <a:ext cx="2023654" cy="1200329"/>
          </a:xfrm>
          <a:prstGeom prst="wedgeEllipseCallout">
            <a:avLst>
              <a:gd name="adj1" fmla="val 48043"/>
              <a:gd name="adj2" fmla="val 44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took 139 seconds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A72A4E-8739-4D9E-A335-95376FFA12A0}"/>
              </a:ext>
            </a:extLst>
          </p:cNvPr>
          <p:cNvSpPr/>
          <p:nvPr/>
        </p:nvSpPr>
        <p:spPr>
          <a:xfrm>
            <a:off x="177800" y="4521514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was the fastest at making their party hat?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did you work it out?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was the difference in seconds?</a:t>
            </a:r>
          </a:p>
        </p:txBody>
      </p:sp>
    </p:spTree>
    <p:extLst>
      <p:ext uri="{BB962C8B-B14F-4D97-AF65-F5344CB8AC3E}">
        <p14:creationId xmlns:p14="http://schemas.microsoft.com/office/powerpoint/2010/main" val="396649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9AC2BA-4107-4D20-88C0-4EFFAA6744BB}"/>
              </a:ext>
            </a:extLst>
          </p:cNvPr>
          <p:cNvSpPr/>
          <p:nvPr/>
        </p:nvSpPr>
        <p:spPr>
          <a:xfrm>
            <a:off x="2768367" y="4845427"/>
            <a:ext cx="6255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Jill was fastest. Bill took 2 minutes and 24 seconds which is the same as 144 seconds. Jill took 139 seconds.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DE71B4-2969-4FAB-8B62-81073BAA08CB}"/>
              </a:ext>
            </a:extLst>
          </p:cNvPr>
          <p:cNvSpPr/>
          <p:nvPr/>
        </p:nvSpPr>
        <p:spPr>
          <a:xfrm>
            <a:off x="177800" y="5661701"/>
            <a:ext cx="3309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difference was 5 seconds.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C47385-B225-41B4-826D-162F982A3D29}"/>
              </a:ext>
            </a:extLst>
          </p:cNvPr>
          <p:cNvSpPr txBox="1"/>
          <p:nvPr/>
        </p:nvSpPr>
        <p:spPr>
          <a:xfrm>
            <a:off x="177800" y="119629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529E9-CCAF-4F90-AFEA-139232BC4787}"/>
              </a:ext>
            </a:extLst>
          </p:cNvPr>
          <p:cNvSpPr/>
          <p:nvPr/>
        </p:nvSpPr>
        <p:spPr>
          <a:xfrm>
            <a:off x="177800" y="1501370"/>
            <a:ext cx="878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children timed how quickly they could make a party hat out of paper.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timed each other.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the results.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00FE59B7-3BD5-488F-81E5-908200CF49CB}"/>
              </a:ext>
            </a:extLst>
          </p:cNvPr>
          <p:cNvSpPr/>
          <p:nvPr/>
        </p:nvSpPr>
        <p:spPr>
          <a:xfrm>
            <a:off x="1562099" y="2752724"/>
            <a:ext cx="2228851" cy="1444973"/>
          </a:xfrm>
          <a:prstGeom prst="wedgeEllipseCallout">
            <a:avLst>
              <a:gd name="adj1" fmla="val -60077"/>
              <a:gd name="adj2" fmla="val 17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took 2 minutes and 24 seconds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E8E26A-3D52-4547-B232-AB4F7A5F28ED}"/>
              </a:ext>
            </a:extLst>
          </p:cNvPr>
          <p:cNvSpPr txBox="1"/>
          <p:nvPr/>
        </p:nvSpPr>
        <p:spPr>
          <a:xfrm>
            <a:off x="831489" y="3645098"/>
            <a:ext cx="55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Bill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3C76FC-F5BD-457B-B61B-45F86C099FF9}"/>
              </a:ext>
            </a:extLst>
          </p:cNvPr>
          <p:cNvSpPr txBox="1"/>
          <p:nvPr/>
        </p:nvSpPr>
        <p:spPr>
          <a:xfrm>
            <a:off x="6209121" y="3645098"/>
            <a:ext cx="55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Jill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883E6DC8-456E-4142-978A-FDB4E0DF95FC}"/>
              </a:ext>
            </a:extLst>
          </p:cNvPr>
          <p:cNvSpPr/>
          <p:nvPr/>
        </p:nvSpPr>
        <p:spPr>
          <a:xfrm>
            <a:off x="4185468" y="2629435"/>
            <a:ext cx="2023654" cy="1200329"/>
          </a:xfrm>
          <a:prstGeom prst="wedgeEllipseCallout">
            <a:avLst>
              <a:gd name="adj1" fmla="val 48043"/>
              <a:gd name="adj2" fmla="val 44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took 139 seconds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67B5C9-DF41-4C79-A1CA-9ABA735CBB5B}"/>
              </a:ext>
            </a:extLst>
          </p:cNvPr>
          <p:cNvSpPr/>
          <p:nvPr/>
        </p:nvSpPr>
        <p:spPr>
          <a:xfrm>
            <a:off x="177800" y="4521514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was the fastest at making their party hat?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did you work it out?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was the difference in seconds?</a:t>
            </a:r>
          </a:p>
        </p:txBody>
      </p:sp>
    </p:spTree>
    <p:extLst>
      <p:ext uri="{BB962C8B-B14F-4D97-AF65-F5344CB8AC3E}">
        <p14:creationId xmlns:p14="http://schemas.microsoft.com/office/powerpoint/2010/main" val="3572813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1D0B31-1A97-4EDE-A839-7F2981D101E2}"/>
              </a:ext>
            </a:extLst>
          </p:cNvPr>
          <p:cNvSpPr txBox="1"/>
          <p:nvPr/>
        </p:nvSpPr>
        <p:spPr>
          <a:xfrm>
            <a:off x="176460" y="1507489"/>
            <a:ext cx="6373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some digital stopwatch faces.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minutes and seconds are showing on each one?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Complete the sentence stems.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D4CCA42-33EC-42C2-8A30-6EFE3F85BF29}"/>
              </a:ext>
            </a:extLst>
          </p:cNvPr>
          <p:cNvSpPr/>
          <p:nvPr/>
        </p:nvSpPr>
        <p:spPr>
          <a:xfrm rot="1452020">
            <a:off x="1018240" y="2860129"/>
            <a:ext cx="355874" cy="8980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3BABB0-7D7E-4F1F-9EBF-8372EE552955}"/>
              </a:ext>
            </a:extLst>
          </p:cNvPr>
          <p:cNvSpPr/>
          <p:nvPr/>
        </p:nvSpPr>
        <p:spPr>
          <a:xfrm>
            <a:off x="1196177" y="3354843"/>
            <a:ext cx="346371" cy="279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0BB03-B618-41A1-AF28-EC187902C38C}"/>
              </a:ext>
            </a:extLst>
          </p:cNvPr>
          <p:cNvSpPr txBox="1"/>
          <p:nvPr/>
        </p:nvSpPr>
        <p:spPr>
          <a:xfrm>
            <a:off x="557460" y="3087107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00:01:56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79542C-C840-4146-AC45-A4CF86680190}"/>
              </a:ext>
            </a:extLst>
          </p:cNvPr>
          <p:cNvSpPr txBox="1"/>
          <p:nvPr/>
        </p:nvSpPr>
        <p:spPr>
          <a:xfrm>
            <a:off x="176460" y="3147002"/>
            <a:ext cx="640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                             = ___ minute and ___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E21F49-19D2-403D-A380-E6A6637B1F00}"/>
              </a:ext>
            </a:extLst>
          </p:cNvPr>
          <p:cNvSpPr txBox="1"/>
          <p:nvPr/>
        </p:nvSpPr>
        <p:spPr>
          <a:xfrm>
            <a:off x="176460" y="4128199"/>
            <a:ext cx="640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                             = ___ minute and ___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6E51D4-B37B-4978-9DD4-8606F955753D}"/>
              </a:ext>
            </a:extLst>
          </p:cNvPr>
          <p:cNvSpPr txBox="1"/>
          <p:nvPr/>
        </p:nvSpPr>
        <p:spPr>
          <a:xfrm>
            <a:off x="557460" y="4051255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00:01:06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106AE9-18F5-4BD5-B70B-8A57DACC2631}"/>
              </a:ext>
            </a:extLst>
          </p:cNvPr>
          <p:cNvSpPr txBox="1"/>
          <p:nvPr/>
        </p:nvSpPr>
        <p:spPr>
          <a:xfrm>
            <a:off x="176460" y="5110235"/>
            <a:ext cx="640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c)                             = ___ minutes and ___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32AC79-8547-403E-8386-AAE8472893BF}"/>
              </a:ext>
            </a:extLst>
          </p:cNvPr>
          <p:cNvSpPr txBox="1"/>
          <p:nvPr/>
        </p:nvSpPr>
        <p:spPr>
          <a:xfrm>
            <a:off x="557460" y="5078561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00:00:02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82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D4CCA42-33EC-42C2-8A30-6EFE3F85BF29}"/>
              </a:ext>
            </a:extLst>
          </p:cNvPr>
          <p:cNvSpPr/>
          <p:nvPr/>
        </p:nvSpPr>
        <p:spPr>
          <a:xfrm rot="1452020">
            <a:off x="1018240" y="2843351"/>
            <a:ext cx="355874" cy="8980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3BABB0-7D7E-4F1F-9EBF-8372EE552955}"/>
              </a:ext>
            </a:extLst>
          </p:cNvPr>
          <p:cNvSpPr/>
          <p:nvPr/>
        </p:nvSpPr>
        <p:spPr>
          <a:xfrm>
            <a:off x="1196177" y="3338065"/>
            <a:ext cx="346371" cy="279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0BB03-B618-41A1-AF28-EC187902C38C}"/>
              </a:ext>
            </a:extLst>
          </p:cNvPr>
          <p:cNvSpPr txBox="1"/>
          <p:nvPr/>
        </p:nvSpPr>
        <p:spPr>
          <a:xfrm>
            <a:off x="557460" y="3070329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00:01:56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79542C-C840-4146-AC45-A4CF86680190}"/>
              </a:ext>
            </a:extLst>
          </p:cNvPr>
          <p:cNvSpPr txBox="1"/>
          <p:nvPr/>
        </p:nvSpPr>
        <p:spPr>
          <a:xfrm>
            <a:off x="176460" y="3130224"/>
            <a:ext cx="640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                             =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minute and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E21F49-19D2-403D-A380-E6A6637B1F00}"/>
              </a:ext>
            </a:extLst>
          </p:cNvPr>
          <p:cNvSpPr txBox="1"/>
          <p:nvPr/>
        </p:nvSpPr>
        <p:spPr>
          <a:xfrm>
            <a:off x="176460" y="4111421"/>
            <a:ext cx="640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                             =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minute and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6E51D4-B37B-4978-9DD4-8606F955753D}"/>
              </a:ext>
            </a:extLst>
          </p:cNvPr>
          <p:cNvSpPr txBox="1"/>
          <p:nvPr/>
        </p:nvSpPr>
        <p:spPr>
          <a:xfrm>
            <a:off x="557460" y="4034477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00:01:06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106AE9-18F5-4BD5-B70B-8A57DACC2631}"/>
              </a:ext>
            </a:extLst>
          </p:cNvPr>
          <p:cNvSpPr txBox="1"/>
          <p:nvPr/>
        </p:nvSpPr>
        <p:spPr>
          <a:xfrm>
            <a:off x="176460" y="5093457"/>
            <a:ext cx="640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c)                             =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minutes and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32AC79-8547-403E-8386-AAE8472893BF}"/>
              </a:ext>
            </a:extLst>
          </p:cNvPr>
          <p:cNvSpPr txBox="1"/>
          <p:nvPr/>
        </p:nvSpPr>
        <p:spPr>
          <a:xfrm>
            <a:off x="557460" y="5061783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00:00:02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A2EA2B-7367-47E9-B86C-8F8A15ACD5B8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17FC15-5504-4363-A8A8-AB00EA1DD79F}"/>
              </a:ext>
            </a:extLst>
          </p:cNvPr>
          <p:cNvSpPr txBox="1"/>
          <p:nvPr/>
        </p:nvSpPr>
        <p:spPr>
          <a:xfrm>
            <a:off x="176460" y="1507489"/>
            <a:ext cx="6373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some digital stopwatch faces.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minutes and seconds are showing on each one?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Complete the sentence stems.</a:t>
            </a:r>
          </a:p>
        </p:txBody>
      </p:sp>
    </p:spTree>
    <p:extLst>
      <p:ext uri="{BB962C8B-B14F-4D97-AF65-F5344CB8AC3E}">
        <p14:creationId xmlns:p14="http://schemas.microsoft.com/office/powerpoint/2010/main" val="2928865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E1D0B31-1A97-4EDE-A839-7F2981D101E2}"/>
              </a:ext>
            </a:extLst>
          </p:cNvPr>
          <p:cNvSpPr txBox="1"/>
          <p:nvPr/>
        </p:nvSpPr>
        <p:spPr>
          <a:xfrm>
            <a:off x="176459" y="1502599"/>
            <a:ext cx="8791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match the times written in sentences to the stop watches?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D4CCA42-33EC-42C2-8A30-6EFE3F85BF29}"/>
              </a:ext>
            </a:extLst>
          </p:cNvPr>
          <p:cNvSpPr/>
          <p:nvPr/>
        </p:nvSpPr>
        <p:spPr>
          <a:xfrm rot="1452020">
            <a:off x="1157179" y="2851740"/>
            <a:ext cx="355874" cy="8980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3BABB0-7D7E-4F1F-9EBF-8372EE552955}"/>
              </a:ext>
            </a:extLst>
          </p:cNvPr>
          <p:cNvSpPr/>
          <p:nvPr/>
        </p:nvSpPr>
        <p:spPr>
          <a:xfrm>
            <a:off x="1335116" y="3346454"/>
            <a:ext cx="346371" cy="279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0BB03-B618-41A1-AF28-EC187902C38C}"/>
              </a:ext>
            </a:extLst>
          </p:cNvPr>
          <p:cNvSpPr txBox="1"/>
          <p:nvPr/>
        </p:nvSpPr>
        <p:spPr>
          <a:xfrm>
            <a:off x="4571998" y="4562960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00:00:51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385C3A-B4D6-4217-8948-BFA55C6C8D18}"/>
              </a:ext>
            </a:extLst>
          </p:cNvPr>
          <p:cNvSpPr txBox="1"/>
          <p:nvPr/>
        </p:nvSpPr>
        <p:spPr>
          <a:xfrm>
            <a:off x="4571999" y="3429000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00:00:15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67947D-8A49-4806-A37A-9CBEA302D437}"/>
              </a:ext>
            </a:extLst>
          </p:cNvPr>
          <p:cNvSpPr txBox="1"/>
          <p:nvPr/>
        </p:nvSpPr>
        <p:spPr>
          <a:xfrm>
            <a:off x="4571998" y="5669178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00:01:05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F5CD46-18E7-4291-A572-8BAF2EEECCA6}"/>
              </a:ext>
            </a:extLst>
          </p:cNvPr>
          <p:cNvSpPr txBox="1"/>
          <p:nvPr/>
        </p:nvSpPr>
        <p:spPr>
          <a:xfrm>
            <a:off x="4571999" y="2295040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00:01:51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0EF06B-F116-4D3C-87EB-99E4AFB27309}"/>
              </a:ext>
            </a:extLst>
          </p:cNvPr>
          <p:cNvSpPr txBox="1"/>
          <p:nvPr/>
        </p:nvSpPr>
        <p:spPr>
          <a:xfrm>
            <a:off x="176459" y="2375457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Fifty-one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72CE0A-E707-414C-BC83-DA81A4E72F28}"/>
              </a:ext>
            </a:extLst>
          </p:cNvPr>
          <p:cNvSpPr txBox="1"/>
          <p:nvPr/>
        </p:nvSpPr>
        <p:spPr>
          <a:xfrm>
            <a:off x="176459" y="3480232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CB3DA8-3CC4-4528-8DD3-394914AAC479}"/>
              </a:ext>
            </a:extLst>
          </p:cNvPr>
          <p:cNvSpPr txBox="1"/>
          <p:nvPr/>
        </p:nvSpPr>
        <p:spPr>
          <a:xfrm>
            <a:off x="176459" y="4562960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minute five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1ABEF2-DC4A-4E80-BCFF-BF471877541B}"/>
              </a:ext>
            </a:extLst>
          </p:cNvPr>
          <p:cNvSpPr txBox="1"/>
          <p:nvPr/>
        </p:nvSpPr>
        <p:spPr>
          <a:xfrm>
            <a:off x="176459" y="5746122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minute fifty-one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453AAD-CB04-476E-970F-E5572C0E41A6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2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D4CCA42-33EC-42C2-8A30-6EFE3F85BF29}"/>
              </a:ext>
            </a:extLst>
          </p:cNvPr>
          <p:cNvSpPr/>
          <p:nvPr/>
        </p:nvSpPr>
        <p:spPr>
          <a:xfrm rot="1452020">
            <a:off x="1157179" y="2851740"/>
            <a:ext cx="355874" cy="8980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3BABB0-7D7E-4F1F-9EBF-8372EE552955}"/>
              </a:ext>
            </a:extLst>
          </p:cNvPr>
          <p:cNvSpPr/>
          <p:nvPr/>
        </p:nvSpPr>
        <p:spPr>
          <a:xfrm>
            <a:off x="1335116" y="3346454"/>
            <a:ext cx="346371" cy="279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0BB03-B618-41A1-AF28-EC187902C38C}"/>
              </a:ext>
            </a:extLst>
          </p:cNvPr>
          <p:cNvSpPr txBox="1"/>
          <p:nvPr/>
        </p:nvSpPr>
        <p:spPr>
          <a:xfrm>
            <a:off x="4571998" y="4562960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00:00:51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385C3A-B4D6-4217-8948-BFA55C6C8D18}"/>
              </a:ext>
            </a:extLst>
          </p:cNvPr>
          <p:cNvSpPr txBox="1"/>
          <p:nvPr/>
        </p:nvSpPr>
        <p:spPr>
          <a:xfrm>
            <a:off x="4571999" y="3429000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00:00:15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67947D-8A49-4806-A37A-9CBEA302D437}"/>
              </a:ext>
            </a:extLst>
          </p:cNvPr>
          <p:cNvSpPr txBox="1"/>
          <p:nvPr/>
        </p:nvSpPr>
        <p:spPr>
          <a:xfrm>
            <a:off x="4571998" y="5669178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00:01:05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F5CD46-18E7-4291-A572-8BAF2EEECCA6}"/>
              </a:ext>
            </a:extLst>
          </p:cNvPr>
          <p:cNvSpPr txBox="1"/>
          <p:nvPr/>
        </p:nvSpPr>
        <p:spPr>
          <a:xfrm>
            <a:off x="4571999" y="2295040"/>
            <a:ext cx="162380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00:01:51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0EF06B-F116-4D3C-87EB-99E4AFB27309}"/>
              </a:ext>
            </a:extLst>
          </p:cNvPr>
          <p:cNvSpPr txBox="1"/>
          <p:nvPr/>
        </p:nvSpPr>
        <p:spPr>
          <a:xfrm>
            <a:off x="176459" y="2375457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Fifty-one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72CE0A-E707-414C-BC83-DA81A4E72F28}"/>
              </a:ext>
            </a:extLst>
          </p:cNvPr>
          <p:cNvSpPr txBox="1"/>
          <p:nvPr/>
        </p:nvSpPr>
        <p:spPr>
          <a:xfrm>
            <a:off x="176459" y="3480232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CB3DA8-3CC4-4528-8DD3-394914AAC479}"/>
              </a:ext>
            </a:extLst>
          </p:cNvPr>
          <p:cNvSpPr txBox="1"/>
          <p:nvPr/>
        </p:nvSpPr>
        <p:spPr>
          <a:xfrm>
            <a:off x="176459" y="4562960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minute five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1ABEF2-DC4A-4E80-BCFF-BF471877541B}"/>
              </a:ext>
            </a:extLst>
          </p:cNvPr>
          <p:cNvSpPr txBox="1"/>
          <p:nvPr/>
        </p:nvSpPr>
        <p:spPr>
          <a:xfrm>
            <a:off x="176459" y="5746122"/>
            <a:ext cx="38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minute fifty-one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rrow: Up-Down 2">
            <a:extLst>
              <a:ext uri="{FF2B5EF4-FFF2-40B4-BE49-F238E27FC236}">
                <a16:creationId xmlns:a16="http://schemas.microsoft.com/office/drawing/2014/main" id="{EF3C191D-CD59-4147-84A4-34E18E5344AC}"/>
              </a:ext>
            </a:extLst>
          </p:cNvPr>
          <p:cNvSpPr/>
          <p:nvPr/>
        </p:nvSpPr>
        <p:spPr>
          <a:xfrm rot="17979274">
            <a:off x="3556354" y="4338649"/>
            <a:ext cx="202561" cy="187452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7545CAC4-7E62-4510-BECD-6C3DFED848D7}"/>
              </a:ext>
            </a:extLst>
          </p:cNvPr>
          <p:cNvSpPr/>
          <p:nvPr/>
        </p:nvSpPr>
        <p:spPr>
          <a:xfrm rot="7773820">
            <a:off x="3144563" y="2067995"/>
            <a:ext cx="258075" cy="317059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ECA91CF8-B8FE-42F5-97F4-E221221D6BCD}"/>
              </a:ext>
            </a:extLst>
          </p:cNvPr>
          <p:cNvSpPr/>
          <p:nvPr/>
        </p:nvSpPr>
        <p:spPr>
          <a:xfrm rot="5400000">
            <a:off x="2893176" y="2113331"/>
            <a:ext cx="223922" cy="3133723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AC440535-4C0A-402D-B053-290BB4F38EBD}"/>
              </a:ext>
            </a:extLst>
          </p:cNvPr>
          <p:cNvSpPr/>
          <p:nvPr/>
        </p:nvSpPr>
        <p:spPr>
          <a:xfrm rot="2356950">
            <a:off x="3611886" y="2452413"/>
            <a:ext cx="248683" cy="3702308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02DAA3-B04C-4AF0-B4D5-E4146F2471AD}"/>
              </a:ext>
            </a:extLst>
          </p:cNvPr>
          <p:cNvSpPr txBox="1"/>
          <p:nvPr/>
        </p:nvSpPr>
        <p:spPr>
          <a:xfrm>
            <a:off x="176459" y="1502599"/>
            <a:ext cx="8791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match the times written in sentences to the stop watches?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A7341D-D84B-4B52-A670-05B2BFA0CAF2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2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8394BE-EDBC-403A-84B8-E502C062348C}"/>
              </a:ext>
            </a:extLst>
          </p:cNvPr>
          <p:cNvSpPr txBox="1"/>
          <p:nvPr/>
        </p:nvSpPr>
        <p:spPr>
          <a:xfrm>
            <a:off x="176460" y="1502599"/>
            <a:ext cx="5471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True or false?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of these are true and which are false?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explain how you know?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E679B5-593F-4B2F-A9DB-51BC4EAB996D}"/>
              </a:ext>
            </a:extLst>
          </p:cNvPr>
          <p:cNvSpPr txBox="1"/>
          <p:nvPr/>
        </p:nvSpPr>
        <p:spPr>
          <a:xfrm>
            <a:off x="176460" y="2862411"/>
            <a:ext cx="61245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 minutes 10 seconds is shorter than 300 seconds</a:t>
            </a: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  5 minutes is the same as 200 seconds</a:t>
            </a: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c)  190 seconds is longer than 3 minutes 10 seconds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092125-2C71-4936-9BBB-3F730D91035A}"/>
              </a:ext>
            </a:extLst>
          </p:cNvPr>
          <p:cNvSpPr txBox="1"/>
          <p:nvPr/>
        </p:nvSpPr>
        <p:spPr>
          <a:xfrm>
            <a:off x="176460" y="1194822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14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511B12-56C9-4664-89B0-B8E5B7D98696}"/>
              </a:ext>
            </a:extLst>
          </p:cNvPr>
          <p:cNvSpPr txBox="1"/>
          <p:nvPr/>
        </p:nvSpPr>
        <p:spPr>
          <a:xfrm>
            <a:off x="176460" y="1502599"/>
            <a:ext cx="5471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True or false?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of these are true and which are false?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explain how you know?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FC8D3-6ABD-4708-996B-812D5A37662F}"/>
              </a:ext>
            </a:extLst>
          </p:cNvPr>
          <p:cNvSpPr txBox="1"/>
          <p:nvPr/>
        </p:nvSpPr>
        <p:spPr>
          <a:xfrm>
            <a:off x="176460" y="2862411"/>
            <a:ext cx="61245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 minutes 10 seconds is shorter than 300 seconds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– 4 minutes 10 seconds = 250 seconds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  5 minutes is the same as 200 seconds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FALSE – 5 minutes is equal to 300 seconds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c)  190 seconds is longer than 3 minutes 10 seconds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– 190 seconds IS 3 minutes 10 seconds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6E083-A2F8-49A0-B9ED-A2F98A03B883}"/>
              </a:ext>
            </a:extLst>
          </p:cNvPr>
          <p:cNvSpPr txBox="1"/>
          <p:nvPr/>
        </p:nvSpPr>
        <p:spPr>
          <a:xfrm>
            <a:off x="176460" y="1194822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51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BE9405-B6F7-48FA-998C-2F7DB7899821}"/>
              </a:ext>
            </a:extLst>
          </p:cNvPr>
          <p:cNvSpPr/>
          <p:nvPr/>
        </p:nvSpPr>
        <p:spPr>
          <a:xfrm rot="1645015">
            <a:off x="3591421" y="4126742"/>
            <a:ext cx="123150" cy="413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D4883F-47BF-4E2B-A74E-E3C63D35EA2E}"/>
              </a:ext>
            </a:extLst>
          </p:cNvPr>
          <p:cNvSpPr/>
          <p:nvPr/>
        </p:nvSpPr>
        <p:spPr>
          <a:xfrm flipH="1">
            <a:off x="3636348" y="4341852"/>
            <a:ext cx="299764" cy="27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413630-E54C-431E-B101-8FD336951AB7}"/>
              </a:ext>
            </a:extLst>
          </p:cNvPr>
          <p:cNvSpPr txBox="1"/>
          <p:nvPr/>
        </p:nvSpPr>
        <p:spPr>
          <a:xfrm>
            <a:off x="176460" y="1501893"/>
            <a:ext cx="879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change these seconds times into minutes and seconds times?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8192A-FC1E-4A71-AE48-3CE29E30AC19}"/>
              </a:ext>
            </a:extLst>
          </p:cNvPr>
          <p:cNvSpPr txBox="1"/>
          <p:nvPr/>
        </p:nvSpPr>
        <p:spPr>
          <a:xfrm>
            <a:off x="438150" y="2066925"/>
            <a:ext cx="216217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001B63-FC8A-44E0-BD5F-016F7D8B7932}"/>
              </a:ext>
            </a:extLst>
          </p:cNvPr>
          <p:cNvSpPr txBox="1"/>
          <p:nvPr/>
        </p:nvSpPr>
        <p:spPr>
          <a:xfrm>
            <a:off x="3105150" y="2066925"/>
            <a:ext cx="362902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minutes and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460CF0-DB75-4C94-BDA5-14321CDA30E9}"/>
              </a:ext>
            </a:extLst>
          </p:cNvPr>
          <p:cNvSpPr txBox="1"/>
          <p:nvPr/>
        </p:nvSpPr>
        <p:spPr>
          <a:xfrm>
            <a:off x="488335" y="2568379"/>
            <a:ext cx="6296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150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91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220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303                                   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18ACC1-E869-4413-91D2-FAED77F5E801}"/>
              </a:ext>
            </a:extLst>
          </p:cNvPr>
          <p:cNvSpPr/>
          <p:nvPr/>
        </p:nvSpPr>
        <p:spPr>
          <a:xfrm>
            <a:off x="3188992" y="2568379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 minutes and ___ seconds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7A051F-9B95-41C7-93F3-9BED082EAC80}"/>
              </a:ext>
            </a:extLst>
          </p:cNvPr>
          <p:cNvSpPr/>
          <p:nvPr/>
        </p:nvSpPr>
        <p:spPr>
          <a:xfrm>
            <a:off x="3188992" y="3402769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 minute and ___ seconds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580CB9-CD83-4D53-8CE8-7787200EF8E3}"/>
              </a:ext>
            </a:extLst>
          </p:cNvPr>
          <p:cNvSpPr/>
          <p:nvPr/>
        </p:nvSpPr>
        <p:spPr>
          <a:xfrm>
            <a:off x="3188991" y="4224592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 minutes and ___ seconds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C98BE2-A375-42D5-9871-464F21051650}"/>
              </a:ext>
            </a:extLst>
          </p:cNvPr>
          <p:cNvSpPr/>
          <p:nvPr/>
        </p:nvSpPr>
        <p:spPr>
          <a:xfrm>
            <a:off x="3188991" y="5060313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 minutes and ___ seconds</a:t>
            </a:r>
            <a:endParaRPr lang="en-GB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A2EBB1-6851-4385-A13E-9454EFC763C2}"/>
              </a:ext>
            </a:extLst>
          </p:cNvPr>
          <p:cNvCxnSpPr/>
          <p:nvPr/>
        </p:nvCxnSpPr>
        <p:spPr>
          <a:xfrm>
            <a:off x="1895475" y="2753045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82C3039-926A-4418-BBFF-1D6CE6B693A3}"/>
              </a:ext>
            </a:extLst>
          </p:cNvPr>
          <p:cNvCxnSpPr/>
          <p:nvPr/>
        </p:nvCxnSpPr>
        <p:spPr>
          <a:xfrm>
            <a:off x="1895475" y="4409258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0A0B7-9EC6-4104-8789-E617D23CEA22}"/>
              </a:ext>
            </a:extLst>
          </p:cNvPr>
          <p:cNvCxnSpPr/>
          <p:nvPr/>
        </p:nvCxnSpPr>
        <p:spPr>
          <a:xfrm>
            <a:off x="1895475" y="3578230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56B7F3-0F8B-4F0C-8731-F824157637F8}"/>
              </a:ext>
            </a:extLst>
          </p:cNvPr>
          <p:cNvCxnSpPr/>
          <p:nvPr/>
        </p:nvCxnSpPr>
        <p:spPr>
          <a:xfrm>
            <a:off x="1895475" y="5197674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D7E064F-B371-4227-B5B3-6BB73EA52FA3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769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BE9405-B6F7-48FA-998C-2F7DB7899821}"/>
              </a:ext>
            </a:extLst>
          </p:cNvPr>
          <p:cNvSpPr/>
          <p:nvPr/>
        </p:nvSpPr>
        <p:spPr>
          <a:xfrm rot="1645015">
            <a:off x="3591421" y="4126742"/>
            <a:ext cx="123150" cy="413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D4883F-47BF-4E2B-A74E-E3C63D35EA2E}"/>
              </a:ext>
            </a:extLst>
          </p:cNvPr>
          <p:cNvSpPr/>
          <p:nvPr/>
        </p:nvSpPr>
        <p:spPr>
          <a:xfrm flipH="1">
            <a:off x="3636348" y="4341852"/>
            <a:ext cx="299764" cy="27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8192A-FC1E-4A71-AE48-3CE29E30AC19}"/>
              </a:ext>
            </a:extLst>
          </p:cNvPr>
          <p:cNvSpPr txBox="1"/>
          <p:nvPr/>
        </p:nvSpPr>
        <p:spPr>
          <a:xfrm>
            <a:off x="438150" y="2066925"/>
            <a:ext cx="216217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001B63-FC8A-44E0-BD5F-016F7D8B7932}"/>
              </a:ext>
            </a:extLst>
          </p:cNvPr>
          <p:cNvSpPr txBox="1"/>
          <p:nvPr/>
        </p:nvSpPr>
        <p:spPr>
          <a:xfrm>
            <a:off x="3105150" y="2066925"/>
            <a:ext cx="362902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minutes and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460CF0-DB75-4C94-BDA5-14321CDA30E9}"/>
              </a:ext>
            </a:extLst>
          </p:cNvPr>
          <p:cNvSpPr txBox="1"/>
          <p:nvPr/>
        </p:nvSpPr>
        <p:spPr>
          <a:xfrm>
            <a:off x="488335" y="2568379"/>
            <a:ext cx="6296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150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91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220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303                                   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18ACC1-E869-4413-91D2-FAED77F5E801}"/>
              </a:ext>
            </a:extLst>
          </p:cNvPr>
          <p:cNvSpPr/>
          <p:nvPr/>
        </p:nvSpPr>
        <p:spPr>
          <a:xfrm>
            <a:off x="3188992" y="2568379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minutes and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seconds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7A051F-9B95-41C7-93F3-9BED082EAC80}"/>
              </a:ext>
            </a:extLst>
          </p:cNvPr>
          <p:cNvSpPr/>
          <p:nvPr/>
        </p:nvSpPr>
        <p:spPr>
          <a:xfrm>
            <a:off x="3188992" y="3402769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minute and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580CB9-CD83-4D53-8CE8-7787200EF8E3}"/>
              </a:ext>
            </a:extLst>
          </p:cNvPr>
          <p:cNvSpPr/>
          <p:nvPr/>
        </p:nvSpPr>
        <p:spPr>
          <a:xfrm>
            <a:off x="3188991" y="4224592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minutes and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seconds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C98BE2-A375-42D5-9871-464F21051650}"/>
              </a:ext>
            </a:extLst>
          </p:cNvPr>
          <p:cNvSpPr/>
          <p:nvPr/>
        </p:nvSpPr>
        <p:spPr>
          <a:xfrm>
            <a:off x="3188991" y="5060313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minutes and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A2EBB1-6851-4385-A13E-9454EFC763C2}"/>
              </a:ext>
            </a:extLst>
          </p:cNvPr>
          <p:cNvCxnSpPr/>
          <p:nvPr/>
        </p:nvCxnSpPr>
        <p:spPr>
          <a:xfrm>
            <a:off x="1895475" y="2753045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82C3039-926A-4418-BBFF-1D6CE6B693A3}"/>
              </a:ext>
            </a:extLst>
          </p:cNvPr>
          <p:cNvCxnSpPr/>
          <p:nvPr/>
        </p:nvCxnSpPr>
        <p:spPr>
          <a:xfrm>
            <a:off x="1895475" y="4409258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0A0B7-9EC6-4104-8789-E617D23CEA22}"/>
              </a:ext>
            </a:extLst>
          </p:cNvPr>
          <p:cNvCxnSpPr/>
          <p:nvPr/>
        </p:nvCxnSpPr>
        <p:spPr>
          <a:xfrm>
            <a:off x="1895475" y="3578230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56B7F3-0F8B-4F0C-8731-F824157637F8}"/>
              </a:ext>
            </a:extLst>
          </p:cNvPr>
          <p:cNvCxnSpPr/>
          <p:nvPr/>
        </p:nvCxnSpPr>
        <p:spPr>
          <a:xfrm>
            <a:off x="1895475" y="5197674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DF602E-9FD6-4385-A6A5-ABDB5C55ACA4}"/>
              </a:ext>
            </a:extLst>
          </p:cNvPr>
          <p:cNvSpPr txBox="1"/>
          <p:nvPr/>
        </p:nvSpPr>
        <p:spPr>
          <a:xfrm>
            <a:off x="176460" y="1501893"/>
            <a:ext cx="879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change these seconds times into minutes and seconds times?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02BE3C-55B7-4817-8571-23014A8BDB2B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58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BE9405-B6F7-48FA-998C-2F7DB7899821}"/>
              </a:ext>
            </a:extLst>
          </p:cNvPr>
          <p:cNvSpPr/>
          <p:nvPr/>
        </p:nvSpPr>
        <p:spPr>
          <a:xfrm rot="1645015">
            <a:off x="3591421" y="4126742"/>
            <a:ext cx="123150" cy="413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D4883F-47BF-4E2B-A74E-E3C63D35EA2E}"/>
              </a:ext>
            </a:extLst>
          </p:cNvPr>
          <p:cNvSpPr/>
          <p:nvPr/>
        </p:nvSpPr>
        <p:spPr>
          <a:xfrm flipH="1">
            <a:off x="3636348" y="4341852"/>
            <a:ext cx="299764" cy="27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8192A-FC1E-4A71-AE48-3CE29E30AC19}"/>
              </a:ext>
            </a:extLst>
          </p:cNvPr>
          <p:cNvSpPr txBox="1"/>
          <p:nvPr/>
        </p:nvSpPr>
        <p:spPr>
          <a:xfrm>
            <a:off x="4474664" y="1971121"/>
            <a:ext cx="216217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001B63-FC8A-44E0-BD5F-016F7D8B7932}"/>
              </a:ext>
            </a:extLst>
          </p:cNvPr>
          <p:cNvSpPr txBox="1"/>
          <p:nvPr/>
        </p:nvSpPr>
        <p:spPr>
          <a:xfrm>
            <a:off x="173853" y="1971121"/>
            <a:ext cx="362902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minutes and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18ACC1-E869-4413-91D2-FAED77F5E801}"/>
              </a:ext>
            </a:extLst>
          </p:cNvPr>
          <p:cNvSpPr/>
          <p:nvPr/>
        </p:nvSpPr>
        <p:spPr>
          <a:xfrm>
            <a:off x="374773" y="2684579"/>
            <a:ext cx="286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minutes and 11 seconds</a:t>
            </a:r>
            <a:endParaRPr lang="en-GB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A2EBB1-6851-4385-A13E-9454EFC763C2}"/>
              </a:ext>
            </a:extLst>
          </p:cNvPr>
          <p:cNvCxnSpPr/>
          <p:nvPr/>
        </p:nvCxnSpPr>
        <p:spPr>
          <a:xfrm>
            <a:off x="3555112" y="3787079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82C3039-926A-4418-BBFF-1D6CE6B693A3}"/>
              </a:ext>
            </a:extLst>
          </p:cNvPr>
          <p:cNvCxnSpPr/>
          <p:nvPr/>
        </p:nvCxnSpPr>
        <p:spPr>
          <a:xfrm>
            <a:off x="3555112" y="2826807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0A0B7-9EC6-4104-8789-E617D23CEA22}"/>
              </a:ext>
            </a:extLst>
          </p:cNvPr>
          <p:cNvCxnSpPr/>
          <p:nvPr/>
        </p:nvCxnSpPr>
        <p:spPr>
          <a:xfrm>
            <a:off x="3503114" y="5757056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56B7F3-0F8B-4F0C-8731-F824157637F8}"/>
              </a:ext>
            </a:extLst>
          </p:cNvPr>
          <p:cNvCxnSpPr/>
          <p:nvPr/>
        </p:nvCxnSpPr>
        <p:spPr>
          <a:xfrm>
            <a:off x="3555112" y="4745955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F3AA31B-A8CF-420D-BABE-424FEED777B7}"/>
              </a:ext>
            </a:extLst>
          </p:cNvPr>
          <p:cNvSpPr/>
          <p:nvPr/>
        </p:nvSpPr>
        <p:spPr>
          <a:xfrm>
            <a:off x="374772" y="3619424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 minutes and 1 second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BDCE3-AC36-42B6-8C23-64D55F60FF86}"/>
              </a:ext>
            </a:extLst>
          </p:cNvPr>
          <p:cNvSpPr/>
          <p:nvPr/>
        </p:nvSpPr>
        <p:spPr>
          <a:xfrm>
            <a:off x="374773" y="458292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 minutes and 33 seconds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5A8AAF-8399-44D1-B9B9-848D5C8FA304}"/>
              </a:ext>
            </a:extLst>
          </p:cNvPr>
          <p:cNvSpPr/>
          <p:nvPr/>
        </p:nvSpPr>
        <p:spPr>
          <a:xfrm>
            <a:off x="374772" y="5594610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minute and 6 seconds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1C39C4-A520-4EF2-BF57-0756C1442525}"/>
              </a:ext>
            </a:extLst>
          </p:cNvPr>
          <p:cNvSpPr/>
          <p:nvPr/>
        </p:nvSpPr>
        <p:spPr>
          <a:xfrm>
            <a:off x="4843291" y="2642141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 seconds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A19C92-327E-4C98-9B33-F2FF494F3D4E}"/>
              </a:ext>
            </a:extLst>
          </p:cNvPr>
          <p:cNvSpPr/>
          <p:nvPr/>
        </p:nvSpPr>
        <p:spPr>
          <a:xfrm>
            <a:off x="4891405" y="3577479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 seconds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80EA9E-BB7C-4F11-BFC2-8CD9818DF723}"/>
              </a:ext>
            </a:extLst>
          </p:cNvPr>
          <p:cNvSpPr/>
          <p:nvPr/>
        </p:nvSpPr>
        <p:spPr>
          <a:xfrm>
            <a:off x="4910526" y="4512817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 seconds</a:t>
            </a:r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A664B2-EFF9-470D-9B14-29004AC03DA9}"/>
              </a:ext>
            </a:extLst>
          </p:cNvPr>
          <p:cNvSpPr/>
          <p:nvPr/>
        </p:nvSpPr>
        <p:spPr>
          <a:xfrm>
            <a:off x="4910526" y="5594610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seconds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E8A029-D02C-42B2-8548-C013A3095698}"/>
              </a:ext>
            </a:extLst>
          </p:cNvPr>
          <p:cNvSpPr txBox="1"/>
          <p:nvPr/>
        </p:nvSpPr>
        <p:spPr>
          <a:xfrm>
            <a:off x="176460" y="1501893"/>
            <a:ext cx="879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change these minutes and seconds times into just seconds times?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CD72EE-A4FD-45E4-9E99-B7565D5813AE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4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BE9405-B6F7-48FA-998C-2F7DB7899821}"/>
              </a:ext>
            </a:extLst>
          </p:cNvPr>
          <p:cNvSpPr/>
          <p:nvPr/>
        </p:nvSpPr>
        <p:spPr>
          <a:xfrm rot="1645015">
            <a:off x="3591421" y="4126742"/>
            <a:ext cx="123150" cy="413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D4883F-47BF-4E2B-A74E-E3C63D35EA2E}"/>
              </a:ext>
            </a:extLst>
          </p:cNvPr>
          <p:cNvSpPr/>
          <p:nvPr/>
        </p:nvSpPr>
        <p:spPr>
          <a:xfrm flipH="1">
            <a:off x="3636348" y="4341852"/>
            <a:ext cx="299764" cy="27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8192A-FC1E-4A71-AE48-3CE29E30AC19}"/>
              </a:ext>
            </a:extLst>
          </p:cNvPr>
          <p:cNvSpPr txBox="1"/>
          <p:nvPr/>
        </p:nvSpPr>
        <p:spPr>
          <a:xfrm>
            <a:off x="4474664" y="1971121"/>
            <a:ext cx="216217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001B63-FC8A-44E0-BD5F-016F7D8B7932}"/>
              </a:ext>
            </a:extLst>
          </p:cNvPr>
          <p:cNvSpPr txBox="1"/>
          <p:nvPr/>
        </p:nvSpPr>
        <p:spPr>
          <a:xfrm>
            <a:off x="173853" y="1971121"/>
            <a:ext cx="362902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in minutes and seconds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18ACC1-E869-4413-91D2-FAED77F5E801}"/>
              </a:ext>
            </a:extLst>
          </p:cNvPr>
          <p:cNvSpPr/>
          <p:nvPr/>
        </p:nvSpPr>
        <p:spPr>
          <a:xfrm>
            <a:off x="374773" y="2684579"/>
            <a:ext cx="286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minutes and 11 seconds</a:t>
            </a:r>
            <a:endParaRPr lang="en-GB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A2EBB1-6851-4385-A13E-9454EFC763C2}"/>
              </a:ext>
            </a:extLst>
          </p:cNvPr>
          <p:cNvCxnSpPr/>
          <p:nvPr/>
        </p:nvCxnSpPr>
        <p:spPr>
          <a:xfrm>
            <a:off x="3555112" y="3787079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82C3039-926A-4418-BBFF-1D6CE6B693A3}"/>
              </a:ext>
            </a:extLst>
          </p:cNvPr>
          <p:cNvCxnSpPr/>
          <p:nvPr/>
        </p:nvCxnSpPr>
        <p:spPr>
          <a:xfrm>
            <a:off x="3555112" y="2826807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0A0B7-9EC6-4104-8789-E617D23CEA22}"/>
              </a:ext>
            </a:extLst>
          </p:cNvPr>
          <p:cNvCxnSpPr/>
          <p:nvPr/>
        </p:nvCxnSpPr>
        <p:spPr>
          <a:xfrm>
            <a:off x="3503114" y="5757056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56B7F3-0F8B-4F0C-8731-F824157637F8}"/>
              </a:ext>
            </a:extLst>
          </p:cNvPr>
          <p:cNvCxnSpPr/>
          <p:nvPr/>
        </p:nvCxnSpPr>
        <p:spPr>
          <a:xfrm>
            <a:off x="3555112" y="4745955"/>
            <a:ext cx="9715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F3AA31B-A8CF-420D-BABE-424FEED777B7}"/>
              </a:ext>
            </a:extLst>
          </p:cNvPr>
          <p:cNvSpPr/>
          <p:nvPr/>
        </p:nvSpPr>
        <p:spPr>
          <a:xfrm>
            <a:off x="374772" y="3619424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 minutes and 1 second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BDCE3-AC36-42B6-8C23-64D55F60FF86}"/>
              </a:ext>
            </a:extLst>
          </p:cNvPr>
          <p:cNvSpPr/>
          <p:nvPr/>
        </p:nvSpPr>
        <p:spPr>
          <a:xfrm>
            <a:off x="374773" y="458292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 minutes and 33 seconds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5A8AAF-8399-44D1-B9B9-848D5C8FA304}"/>
              </a:ext>
            </a:extLst>
          </p:cNvPr>
          <p:cNvSpPr/>
          <p:nvPr/>
        </p:nvSpPr>
        <p:spPr>
          <a:xfrm>
            <a:off x="374772" y="5594610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minute and 6 seconds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1C39C4-A520-4EF2-BF57-0756C1442525}"/>
              </a:ext>
            </a:extLst>
          </p:cNvPr>
          <p:cNvSpPr/>
          <p:nvPr/>
        </p:nvSpPr>
        <p:spPr>
          <a:xfrm>
            <a:off x="4843291" y="2642141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seconds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A19C92-327E-4C98-9B33-F2FF494F3D4E}"/>
              </a:ext>
            </a:extLst>
          </p:cNvPr>
          <p:cNvSpPr/>
          <p:nvPr/>
        </p:nvSpPr>
        <p:spPr>
          <a:xfrm>
            <a:off x="4891405" y="3577479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seconds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80EA9E-BB7C-4F11-BFC2-8CD9818DF723}"/>
              </a:ext>
            </a:extLst>
          </p:cNvPr>
          <p:cNvSpPr/>
          <p:nvPr/>
        </p:nvSpPr>
        <p:spPr>
          <a:xfrm>
            <a:off x="4910526" y="4512817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seconds</a:t>
            </a:r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A664B2-EFF9-470D-9B14-29004AC03DA9}"/>
              </a:ext>
            </a:extLst>
          </p:cNvPr>
          <p:cNvSpPr/>
          <p:nvPr/>
        </p:nvSpPr>
        <p:spPr>
          <a:xfrm>
            <a:off x="4910526" y="559461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seconds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2B4634-E8F0-4090-9B86-2AABE30CF5D9}"/>
              </a:ext>
            </a:extLst>
          </p:cNvPr>
          <p:cNvSpPr txBox="1"/>
          <p:nvPr/>
        </p:nvSpPr>
        <p:spPr>
          <a:xfrm>
            <a:off x="176460" y="1501893"/>
            <a:ext cx="879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change these minutes and seconds times into just seconds times?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60FE90-E46A-482C-88E2-D6AF3F69F6A4}"/>
              </a:ext>
            </a:extLst>
          </p:cNvPr>
          <p:cNvSpPr txBox="1"/>
          <p:nvPr/>
        </p:nvSpPr>
        <p:spPr>
          <a:xfrm>
            <a:off x="176460" y="1194822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26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80830" y="1184495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8EE44-96A3-42AC-93CD-6E130111073F}"/>
              </a:ext>
            </a:extLst>
          </p:cNvPr>
          <p:cNvSpPr txBox="1"/>
          <p:nvPr/>
        </p:nvSpPr>
        <p:spPr>
          <a:xfrm>
            <a:off x="180830" y="1594070"/>
            <a:ext cx="8728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Poppy is trying to work out how many seconds there are in 4 minutes 35 seconds.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4F9D14D0-7CC5-4F51-8AC0-39B932335274}"/>
              </a:ext>
            </a:extLst>
          </p:cNvPr>
          <p:cNvSpPr/>
          <p:nvPr/>
        </p:nvSpPr>
        <p:spPr>
          <a:xfrm>
            <a:off x="1581077" y="2305050"/>
            <a:ext cx="3743325" cy="1943100"/>
          </a:xfrm>
          <a:prstGeom prst="cloudCallout">
            <a:avLst>
              <a:gd name="adj1" fmla="val -47041"/>
              <a:gd name="adj2" fmla="val 60049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think that there are 435 seconds in 4 minutes 35 seconds!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3C4C1-F2DD-48F7-AFFF-14C9E22A6842}"/>
              </a:ext>
            </a:extLst>
          </p:cNvPr>
          <p:cNvSpPr txBox="1"/>
          <p:nvPr/>
        </p:nvSpPr>
        <p:spPr>
          <a:xfrm>
            <a:off x="180830" y="4584234"/>
            <a:ext cx="6305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Poppy is not correct.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help to put Poppy right?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0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B10DC35-10C7-401C-9345-1C3F2D5A91A9}"/>
              </a:ext>
            </a:extLst>
          </p:cNvPr>
          <p:cNvSpPr/>
          <p:nvPr/>
        </p:nvSpPr>
        <p:spPr>
          <a:xfrm>
            <a:off x="180830" y="5507564"/>
            <a:ext cx="87282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Poppy has forgotten that there are only 60 seconds in a minute, not 100.  There are 240 seconds in 4 minutes. Then add on the extra 35 seconds. 240 + 35 = 275 seconds, which is the right answer.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0AC39C-1F52-4423-B181-F9E017732939}"/>
              </a:ext>
            </a:extLst>
          </p:cNvPr>
          <p:cNvSpPr txBox="1"/>
          <p:nvPr/>
        </p:nvSpPr>
        <p:spPr>
          <a:xfrm>
            <a:off x="180830" y="1184495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8C12B4-5A14-4E57-9CCF-C9C113893E04}"/>
              </a:ext>
            </a:extLst>
          </p:cNvPr>
          <p:cNvSpPr txBox="1"/>
          <p:nvPr/>
        </p:nvSpPr>
        <p:spPr>
          <a:xfrm>
            <a:off x="180830" y="1594070"/>
            <a:ext cx="8728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Poppy is trying to work out how many seconds there are in 4 minutes 35 seconds.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5094B69D-5FA9-45B1-9F9D-EC2816A47B18}"/>
              </a:ext>
            </a:extLst>
          </p:cNvPr>
          <p:cNvSpPr/>
          <p:nvPr/>
        </p:nvSpPr>
        <p:spPr>
          <a:xfrm>
            <a:off x="1581077" y="2305050"/>
            <a:ext cx="3743325" cy="1943100"/>
          </a:xfrm>
          <a:prstGeom prst="cloudCallout">
            <a:avLst>
              <a:gd name="adj1" fmla="val -47041"/>
              <a:gd name="adj2" fmla="val 60049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think that there are 435 seconds in 4 minutes 35 seconds!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78F702-F982-4BA4-BC4A-702B3213AE46}"/>
              </a:ext>
            </a:extLst>
          </p:cNvPr>
          <p:cNvSpPr txBox="1"/>
          <p:nvPr/>
        </p:nvSpPr>
        <p:spPr>
          <a:xfrm>
            <a:off x="180830" y="4584234"/>
            <a:ext cx="6305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Poppy is not correct.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help to put Poppy right?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58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799" y="1201579"/>
            <a:ext cx="1384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Evaluation:</a:t>
            </a:r>
            <a:endParaRPr lang="en-GB" sz="14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7E7AB-D146-4B0C-9018-D1E2F22D39D6}"/>
              </a:ext>
            </a:extLst>
          </p:cNvPr>
          <p:cNvSpPr txBox="1"/>
          <p:nvPr/>
        </p:nvSpPr>
        <p:spPr>
          <a:xfrm>
            <a:off x="177799" y="1509356"/>
            <a:ext cx="6725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Ordering times</a:t>
            </a: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put these times in the right order from shortest to longest?</a:t>
            </a:r>
            <a:endParaRPr lang="en-GB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468CF4-A41E-4E25-86D7-CB338A006BE6}"/>
              </a:ext>
            </a:extLst>
          </p:cNvPr>
          <p:cNvSpPr/>
          <p:nvPr/>
        </p:nvSpPr>
        <p:spPr>
          <a:xfrm>
            <a:off x="3412073" y="3407938"/>
            <a:ext cx="1531188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minutes</a:t>
            </a: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two seconds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342B58-4FCD-4B8F-907D-10315BC32BA6}"/>
              </a:ext>
            </a:extLst>
          </p:cNvPr>
          <p:cNvSpPr/>
          <p:nvPr/>
        </p:nvSpPr>
        <p:spPr>
          <a:xfrm>
            <a:off x="4579124" y="2153223"/>
            <a:ext cx="1492716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 seconds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1C5F97-FE48-4282-9D97-9BCC31AE4D49}"/>
              </a:ext>
            </a:extLst>
          </p:cNvPr>
          <p:cNvSpPr txBox="1"/>
          <p:nvPr/>
        </p:nvSpPr>
        <p:spPr>
          <a:xfrm>
            <a:off x="364073" y="2691140"/>
            <a:ext cx="1623803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00:02:03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1627BF-BFC0-49B1-8B0F-C6D254927F1D}"/>
              </a:ext>
            </a:extLst>
          </p:cNvPr>
          <p:cNvSpPr txBox="1"/>
          <p:nvPr/>
        </p:nvSpPr>
        <p:spPr>
          <a:xfrm>
            <a:off x="2694081" y="2567656"/>
            <a:ext cx="1623803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00:03:02</a:t>
            </a:r>
            <a:endParaRPr lang="en-GB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3166D8-6109-423D-BC1B-21DD4B97743D}"/>
              </a:ext>
            </a:extLst>
          </p:cNvPr>
          <p:cNvSpPr/>
          <p:nvPr/>
        </p:nvSpPr>
        <p:spPr>
          <a:xfrm>
            <a:off x="4741956" y="2880075"/>
            <a:ext cx="1492716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 seconds</a:t>
            </a:r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8083CE-7922-41F1-835B-9E26DB6DC758}"/>
              </a:ext>
            </a:extLst>
          </p:cNvPr>
          <p:cNvSpPr/>
          <p:nvPr/>
        </p:nvSpPr>
        <p:spPr>
          <a:xfrm>
            <a:off x="364073" y="3429000"/>
            <a:ext cx="1723549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minutes </a:t>
            </a:r>
          </a:p>
          <a:p>
            <a:pPr algn="ctr"/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seconds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106ED7-BDC1-425D-BED3-0994B0813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86270"/>
              </p:ext>
            </p:extLst>
          </p:nvPr>
        </p:nvGraphicFramePr>
        <p:xfrm>
          <a:off x="6903603" y="1317180"/>
          <a:ext cx="2006600" cy="1978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783366662"/>
                    </a:ext>
                  </a:extLst>
                </a:gridCol>
              </a:tblGrid>
              <a:tr h="197847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600" b="1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Success Criteria: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endParaRPr lang="en-US" sz="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know that the larger the number, the longer the duration in seconds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can convert seconds to minutes and seconds</a:t>
                      </a:r>
                    </a:p>
                  </a:txBody>
                  <a:tcPr>
                    <a:solidFill>
                      <a:srgbClr val="EC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752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EAB3EC4-B236-4255-A7F5-7F03EEBDE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135605"/>
              </p:ext>
            </p:extLst>
          </p:nvPr>
        </p:nvGraphicFramePr>
        <p:xfrm>
          <a:off x="364073" y="4642861"/>
          <a:ext cx="853227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046">
                  <a:extLst>
                    <a:ext uri="{9D8B030D-6E8A-4147-A177-3AD203B41FA5}">
                      <a16:colId xmlns:a16="http://schemas.microsoft.com/office/drawing/2014/main" val="2460588788"/>
                    </a:ext>
                  </a:extLst>
                </a:gridCol>
                <a:gridCol w="1422046">
                  <a:extLst>
                    <a:ext uri="{9D8B030D-6E8A-4147-A177-3AD203B41FA5}">
                      <a16:colId xmlns:a16="http://schemas.microsoft.com/office/drawing/2014/main" val="3714741576"/>
                    </a:ext>
                  </a:extLst>
                </a:gridCol>
                <a:gridCol w="1422046">
                  <a:extLst>
                    <a:ext uri="{9D8B030D-6E8A-4147-A177-3AD203B41FA5}">
                      <a16:colId xmlns:a16="http://schemas.microsoft.com/office/drawing/2014/main" val="3626281923"/>
                    </a:ext>
                  </a:extLst>
                </a:gridCol>
                <a:gridCol w="1422046">
                  <a:extLst>
                    <a:ext uri="{9D8B030D-6E8A-4147-A177-3AD203B41FA5}">
                      <a16:colId xmlns:a16="http://schemas.microsoft.com/office/drawing/2014/main" val="1162344998"/>
                    </a:ext>
                  </a:extLst>
                </a:gridCol>
                <a:gridCol w="1422046">
                  <a:extLst>
                    <a:ext uri="{9D8B030D-6E8A-4147-A177-3AD203B41FA5}">
                      <a16:colId xmlns:a16="http://schemas.microsoft.com/office/drawing/2014/main" val="2332674843"/>
                    </a:ext>
                  </a:extLst>
                </a:gridCol>
                <a:gridCol w="1422046">
                  <a:extLst>
                    <a:ext uri="{9D8B030D-6E8A-4147-A177-3AD203B41FA5}">
                      <a16:colId xmlns:a16="http://schemas.microsoft.com/office/drawing/2014/main" val="863346254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Shortest                                                                                                   Longest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4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17965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FD7834-2684-4BD0-875B-84561BAF7842}"/>
              </a:ext>
            </a:extLst>
          </p:cNvPr>
          <p:cNvCxnSpPr/>
          <p:nvPr/>
        </p:nvCxnSpPr>
        <p:spPr>
          <a:xfrm>
            <a:off x="1708679" y="4823321"/>
            <a:ext cx="58430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7468CF4-A41E-4E25-86D7-CB338A006BE6}"/>
              </a:ext>
            </a:extLst>
          </p:cNvPr>
          <p:cNvSpPr/>
          <p:nvPr/>
        </p:nvSpPr>
        <p:spPr>
          <a:xfrm>
            <a:off x="1890764" y="5093332"/>
            <a:ext cx="1250700" cy="107721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</a:p>
          <a:p>
            <a:pPr algn="ctr"/>
            <a:r>
              <a:rPr lang="en-US" sz="16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</a:p>
          <a:p>
            <a:pPr algn="ctr"/>
            <a:r>
              <a:rPr lang="en-US" sz="16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two </a:t>
            </a:r>
          </a:p>
          <a:p>
            <a:pPr algn="ctr"/>
            <a:r>
              <a:rPr lang="en-US" sz="16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342B58-4FCD-4B8F-907D-10315BC32BA6}"/>
              </a:ext>
            </a:extLst>
          </p:cNvPr>
          <p:cNvSpPr/>
          <p:nvPr/>
        </p:nvSpPr>
        <p:spPr>
          <a:xfrm>
            <a:off x="546837" y="5308775"/>
            <a:ext cx="104387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 </a:t>
            </a:r>
          </a:p>
          <a:p>
            <a:pPr algn="ctr"/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1C5F97-FE48-4282-9D97-9BCC31AE4D49}"/>
              </a:ext>
            </a:extLst>
          </p:cNvPr>
          <p:cNvSpPr txBox="1"/>
          <p:nvPr/>
        </p:nvSpPr>
        <p:spPr>
          <a:xfrm>
            <a:off x="3399670" y="5370331"/>
            <a:ext cx="108372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00:02:03</a:t>
            </a: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1627BF-BFC0-49B1-8B0F-C6D254927F1D}"/>
              </a:ext>
            </a:extLst>
          </p:cNvPr>
          <p:cNvSpPr txBox="1"/>
          <p:nvPr/>
        </p:nvSpPr>
        <p:spPr>
          <a:xfrm>
            <a:off x="6209809" y="5372208"/>
            <a:ext cx="108372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00:03:02</a:t>
            </a: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3166D8-6109-423D-BC1B-21DD4B97743D}"/>
              </a:ext>
            </a:extLst>
          </p:cNvPr>
          <p:cNvSpPr/>
          <p:nvPr/>
        </p:nvSpPr>
        <p:spPr>
          <a:xfrm>
            <a:off x="4824665" y="5282356"/>
            <a:ext cx="104387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 </a:t>
            </a:r>
          </a:p>
          <a:p>
            <a:pPr algn="ctr"/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8083CE-7922-41F1-835B-9E26DB6DC758}"/>
              </a:ext>
            </a:extLst>
          </p:cNvPr>
          <p:cNvSpPr/>
          <p:nvPr/>
        </p:nvSpPr>
        <p:spPr>
          <a:xfrm>
            <a:off x="7551742" y="5093332"/>
            <a:ext cx="1354859" cy="107721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</a:p>
          <a:p>
            <a:pPr algn="ctr"/>
            <a:r>
              <a:rPr lang="en-US" sz="16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</a:t>
            </a:r>
          </a:p>
          <a:p>
            <a:pPr algn="ctr"/>
            <a:r>
              <a:rPr lang="en-US" sz="16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seconds</a:t>
            </a:r>
            <a:endParaRPr lang="en-GB" sz="160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3031B84-4795-40C7-8D39-B37DF2481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86270"/>
              </p:ext>
            </p:extLst>
          </p:nvPr>
        </p:nvGraphicFramePr>
        <p:xfrm>
          <a:off x="6903603" y="1317180"/>
          <a:ext cx="2006600" cy="1978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783366662"/>
                    </a:ext>
                  </a:extLst>
                </a:gridCol>
              </a:tblGrid>
              <a:tr h="197847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600" b="1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Success Criteria: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endParaRPr lang="en-US" sz="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know that the larger the number, the longer the duration in seconds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can convert seconds to minutes and seconds</a:t>
                      </a:r>
                    </a:p>
                  </a:txBody>
                  <a:tcPr>
                    <a:solidFill>
                      <a:srgbClr val="EC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587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8220DE8-48BE-4DD2-A074-F89A00980D59}"/>
              </a:ext>
            </a:extLst>
          </p:cNvPr>
          <p:cNvSpPr txBox="1"/>
          <p:nvPr/>
        </p:nvSpPr>
        <p:spPr>
          <a:xfrm>
            <a:off x="177799" y="1201579"/>
            <a:ext cx="1384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Evaluation:</a:t>
            </a:r>
            <a:endParaRPr lang="en-GB" sz="14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0EB0DF-7E2B-46C9-BC14-8EB97688942A}"/>
              </a:ext>
            </a:extLst>
          </p:cNvPr>
          <p:cNvSpPr txBox="1"/>
          <p:nvPr/>
        </p:nvSpPr>
        <p:spPr>
          <a:xfrm>
            <a:off x="177799" y="1509356"/>
            <a:ext cx="6725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Ordering times</a:t>
            </a: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put these times in the right order from shortest to longest?</a:t>
            </a:r>
            <a:endParaRPr lang="en-GB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50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EB82B2-AA71-4837-B985-15A96461F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3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9337C5-7865-44C1-88BC-1F6C2139EE42}"/>
              </a:ext>
            </a:extLst>
          </p:cNvPr>
          <p:cNvSpPr txBox="1"/>
          <p:nvPr/>
        </p:nvSpPr>
        <p:spPr>
          <a:xfrm>
            <a:off x="177800" y="1818322"/>
            <a:ext cx="52681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many seconds?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some images of stopwatch dials?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mark is worth 5 seconds.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seconds have passed in each picture? How do you know?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D53652-C242-4C17-92DF-B11CCD043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1" y="4432658"/>
            <a:ext cx="1611932" cy="164429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C710418-EB3F-47AD-B83D-69AB69B7AD64}"/>
              </a:ext>
            </a:extLst>
          </p:cNvPr>
          <p:cNvSpPr txBox="1"/>
          <p:nvPr/>
        </p:nvSpPr>
        <p:spPr>
          <a:xfrm>
            <a:off x="137957" y="443265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B9DEFA-BEDD-4FCF-BD6E-E7687AEAF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803" y="4432658"/>
            <a:ext cx="1893848" cy="17407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BC43B06-4941-426E-ACAB-73D5AC68F7F6}"/>
              </a:ext>
            </a:extLst>
          </p:cNvPr>
          <p:cNvSpPr txBox="1"/>
          <p:nvPr/>
        </p:nvSpPr>
        <p:spPr>
          <a:xfrm>
            <a:off x="2929681" y="443265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DEF4BE-CE3D-45F7-A87E-695E263003B7}"/>
              </a:ext>
            </a:extLst>
          </p:cNvPr>
          <p:cNvSpPr txBox="1"/>
          <p:nvPr/>
        </p:nvSpPr>
        <p:spPr>
          <a:xfrm>
            <a:off x="5710981" y="443265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255DB69-F6A1-41E1-B7AC-0FCD89C1F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3801" y="4458912"/>
            <a:ext cx="1893848" cy="1788123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07AE0D5-8989-4A8F-AD81-DF32609D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84652"/>
              </p:ext>
            </p:extLst>
          </p:nvPr>
        </p:nvGraphicFramePr>
        <p:xfrm>
          <a:off x="6903603" y="1317180"/>
          <a:ext cx="2006600" cy="1978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783366662"/>
                    </a:ext>
                  </a:extLst>
                </a:gridCol>
              </a:tblGrid>
              <a:tr h="197847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600" b="1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Success Criteria: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endParaRPr lang="en-US" sz="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know that the larger the number, the longer the duration in seconds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can convert seconds to minutes and seconds</a:t>
                      </a:r>
                    </a:p>
                  </a:txBody>
                  <a:tcPr>
                    <a:solidFill>
                      <a:srgbClr val="EC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00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0D53652-C242-4C17-92DF-B11CCD043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1" y="4432658"/>
            <a:ext cx="1611932" cy="164429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C710418-EB3F-47AD-B83D-69AB69B7AD64}"/>
              </a:ext>
            </a:extLst>
          </p:cNvPr>
          <p:cNvSpPr txBox="1"/>
          <p:nvPr/>
        </p:nvSpPr>
        <p:spPr>
          <a:xfrm>
            <a:off x="137957" y="443265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B9DEFA-BEDD-4FCF-BD6E-E7687AEAF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803" y="4432658"/>
            <a:ext cx="1893848" cy="17407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BC43B06-4941-426E-ACAB-73D5AC68F7F6}"/>
              </a:ext>
            </a:extLst>
          </p:cNvPr>
          <p:cNvSpPr txBox="1"/>
          <p:nvPr/>
        </p:nvSpPr>
        <p:spPr>
          <a:xfrm>
            <a:off x="2929681" y="443265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DEF4BE-CE3D-45F7-A87E-695E263003B7}"/>
              </a:ext>
            </a:extLst>
          </p:cNvPr>
          <p:cNvSpPr txBox="1"/>
          <p:nvPr/>
        </p:nvSpPr>
        <p:spPr>
          <a:xfrm>
            <a:off x="5710981" y="443265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255DB69-F6A1-41E1-B7AC-0FCD89C1F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3801" y="4458912"/>
            <a:ext cx="1893848" cy="178812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5320BA-1BA9-4BC3-BA57-A5C1A3319025}"/>
              </a:ext>
            </a:extLst>
          </p:cNvPr>
          <p:cNvSpPr/>
          <p:nvPr/>
        </p:nvSpPr>
        <p:spPr>
          <a:xfrm>
            <a:off x="785657" y="395004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seconds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9E3765-8DD3-4FCD-B6CA-0BFB84672329}"/>
              </a:ext>
            </a:extLst>
          </p:cNvPr>
          <p:cNvSpPr/>
          <p:nvPr/>
        </p:nvSpPr>
        <p:spPr>
          <a:xfrm>
            <a:off x="3591296" y="3944052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seconds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656DB6-9797-4007-BC99-90857A2E3082}"/>
              </a:ext>
            </a:extLst>
          </p:cNvPr>
          <p:cNvSpPr/>
          <p:nvPr/>
        </p:nvSpPr>
        <p:spPr>
          <a:xfrm>
            <a:off x="6353546" y="394526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seconds</a:t>
            </a:r>
            <a:endParaRPr lang="en-GB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4D81EF5-45C7-4DBF-BA94-5533C5932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86270"/>
              </p:ext>
            </p:extLst>
          </p:nvPr>
        </p:nvGraphicFramePr>
        <p:xfrm>
          <a:off x="6903603" y="1317180"/>
          <a:ext cx="2006600" cy="1978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783366662"/>
                    </a:ext>
                  </a:extLst>
                </a:gridCol>
              </a:tblGrid>
              <a:tr h="197847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600" b="1" dirty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Success Criteria: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endParaRPr lang="en-US" sz="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know that the larger the number, the longer the duration in seconds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can convert seconds to minutes and seconds</a:t>
                      </a:r>
                    </a:p>
                  </a:txBody>
                  <a:tcPr>
                    <a:solidFill>
                      <a:srgbClr val="EC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85870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9448F10-36C1-40EF-B410-3C25634D81E0}"/>
              </a:ext>
            </a:extLst>
          </p:cNvPr>
          <p:cNvSpPr txBox="1"/>
          <p:nvPr/>
        </p:nvSpPr>
        <p:spPr>
          <a:xfrm>
            <a:off x="177800" y="1500808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1F49B4-569B-4DF2-8EC9-3E659636A607}"/>
              </a:ext>
            </a:extLst>
          </p:cNvPr>
          <p:cNvSpPr txBox="1"/>
          <p:nvPr/>
        </p:nvSpPr>
        <p:spPr>
          <a:xfrm>
            <a:off x="177800" y="1818322"/>
            <a:ext cx="52681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many seconds?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some images of stopwatch dials?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mark is worth 5 seconds.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seconds have passed in each picture? How do you know?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7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36551" y="1211216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C131-D676-4322-95A8-67D1B08DB9C3}"/>
              </a:ext>
            </a:extLst>
          </p:cNvPr>
          <p:cNvSpPr txBox="1"/>
          <p:nvPr/>
        </p:nvSpPr>
        <p:spPr>
          <a:xfrm>
            <a:off x="1641578" y="1211216"/>
            <a:ext cx="474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 timed the following tasks to see how long each one would take.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his results in seconds.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DC04AE-348E-4EE0-AAF7-1EA08070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392141"/>
              </p:ext>
            </p:extLst>
          </p:nvPr>
        </p:nvGraphicFramePr>
        <p:xfrm>
          <a:off x="511188" y="2134546"/>
          <a:ext cx="661667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37">
                  <a:extLst>
                    <a:ext uri="{9D8B030D-6E8A-4147-A177-3AD203B41FA5}">
                      <a16:colId xmlns:a16="http://schemas.microsoft.com/office/drawing/2014/main" val="3952325963"/>
                    </a:ext>
                  </a:extLst>
                </a:gridCol>
                <a:gridCol w="3308337">
                  <a:extLst>
                    <a:ext uri="{9D8B030D-6E8A-4147-A177-3AD203B41FA5}">
                      <a16:colId xmlns:a16="http://schemas.microsoft.com/office/drawing/2014/main" val="2759256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in seconds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from 1 to 100 out loud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0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your first name 10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7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Clap your hands 50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8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paper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aeroplane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6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Catch a ball 10 times with a partner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it drops, start again)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68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3 beanbags into a hoop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5813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33CCA5C-1F41-4A3F-B32E-D8483740057B}"/>
              </a:ext>
            </a:extLst>
          </p:cNvPr>
          <p:cNvSpPr txBox="1"/>
          <p:nvPr/>
        </p:nvSpPr>
        <p:spPr>
          <a:xfrm>
            <a:off x="136551" y="546211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task took the longest time to finish?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5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36551" y="1211216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C131-D676-4322-95A8-67D1B08DB9C3}"/>
              </a:ext>
            </a:extLst>
          </p:cNvPr>
          <p:cNvSpPr txBox="1"/>
          <p:nvPr/>
        </p:nvSpPr>
        <p:spPr>
          <a:xfrm>
            <a:off x="1641578" y="1211216"/>
            <a:ext cx="474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 timed the following tasks to see how long each one would take.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his results in seconds.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DC04AE-348E-4EE0-AAF7-1EA08070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02103"/>
              </p:ext>
            </p:extLst>
          </p:nvPr>
        </p:nvGraphicFramePr>
        <p:xfrm>
          <a:off x="703327" y="2134546"/>
          <a:ext cx="661667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37">
                  <a:extLst>
                    <a:ext uri="{9D8B030D-6E8A-4147-A177-3AD203B41FA5}">
                      <a16:colId xmlns:a16="http://schemas.microsoft.com/office/drawing/2014/main" val="3952325963"/>
                    </a:ext>
                  </a:extLst>
                </a:gridCol>
                <a:gridCol w="3308337">
                  <a:extLst>
                    <a:ext uri="{9D8B030D-6E8A-4147-A177-3AD203B41FA5}">
                      <a16:colId xmlns:a16="http://schemas.microsoft.com/office/drawing/2014/main" val="2759256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in seconds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from 1 to 100 out loud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0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your first name 10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7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Clap your hands 50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8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paper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aeroplane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6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Catch a ball 10 times with a partner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it drops, start again)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68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3 beanbags into a hoop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5813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33CCA5C-1F41-4A3F-B32E-D8483740057B}"/>
              </a:ext>
            </a:extLst>
          </p:cNvPr>
          <p:cNvSpPr txBox="1"/>
          <p:nvPr/>
        </p:nvSpPr>
        <p:spPr>
          <a:xfrm>
            <a:off x="136551" y="5462118"/>
            <a:ext cx="460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Which task took the longest time to finish?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9871DC-39AC-469B-A755-F43D7D2B15F0}"/>
              </a:ext>
            </a:extLst>
          </p:cNvPr>
          <p:cNvSpPr/>
          <p:nvPr/>
        </p:nvSpPr>
        <p:spPr>
          <a:xfrm>
            <a:off x="4737126" y="5462118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Catching the ball 10 times.</a:t>
            </a:r>
          </a:p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took 126 seconds.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96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36551" y="1211216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C131-D676-4322-95A8-67D1B08DB9C3}"/>
              </a:ext>
            </a:extLst>
          </p:cNvPr>
          <p:cNvSpPr txBox="1"/>
          <p:nvPr/>
        </p:nvSpPr>
        <p:spPr>
          <a:xfrm>
            <a:off x="1641578" y="1211216"/>
            <a:ext cx="474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 timed the following tasks to see how long each one would take.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his results in seconds.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DC04AE-348E-4EE0-AAF7-1EA08070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583545"/>
              </p:ext>
            </p:extLst>
          </p:nvPr>
        </p:nvGraphicFramePr>
        <p:xfrm>
          <a:off x="703327" y="2134546"/>
          <a:ext cx="661667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37">
                  <a:extLst>
                    <a:ext uri="{9D8B030D-6E8A-4147-A177-3AD203B41FA5}">
                      <a16:colId xmlns:a16="http://schemas.microsoft.com/office/drawing/2014/main" val="3952325963"/>
                    </a:ext>
                  </a:extLst>
                </a:gridCol>
                <a:gridCol w="3308337">
                  <a:extLst>
                    <a:ext uri="{9D8B030D-6E8A-4147-A177-3AD203B41FA5}">
                      <a16:colId xmlns:a16="http://schemas.microsoft.com/office/drawing/2014/main" val="2759256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in seconds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from 1 to 100 out loud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0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your first name 10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7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Clap your hands 50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8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paper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aeroplane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6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Catch a ball 10 times with a partner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it drops, start again)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68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3 beanbags into a hoop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5813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33CCA5C-1F41-4A3F-B32E-D8483740057B}"/>
              </a:ext>
            </a:extLst>
          </p:cNvPr>
          <p:cNvSpPr txBox="1"/>
          <p:nvPr/>
        </p:nvSpPr>
        <p:spPr>
          <a:xfrm>
            <a:off x="136551" y="5495925"/>
            <a:ext cx="689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Compare the paper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aeroplane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the catch a ball task.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in number of seconds between the two?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3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36551" y="1211216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C131-D676-4322-95A8-67D1B08DB9C3}"/>
              </a:ext>
            </a:extLst>
          </p:cNvPr>
          <p:cNvSpPr txBox="1"/>
          <p:nvPr/>
        </p:nvSpPr>
        <p:spPr>
          <a:xfrm>
            <a:off x="1641578" y="1211216"/>
            <a:ext cx="474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 timed the following tasks to see how long each one would take.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his results in seconds.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DC04AE-348E-4EE0-AAF7-1EA08070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17061"/>
              </p:ext>
            </p:extLst>
          </p:nvPr>
        </p:nvGraphicFramePr>
        <p:xfrm>
          <a:off x="703327" y="2134546"/>
          <a:ext cx="661667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37">
                  <a:extLst>
                    <a:ext uri="{9D8B030D-6E8A-4147-A177-3AD203B41FA5}">
                      <a16:colId xmlns:a16="http://schemas.microsoft.com/office/drawing/2014/main" val="3952325963"/>
                    </a:ext>
                  </a:extLst>
                </a:gridCol>
                <a:gridCol w="3308337">
                  <a:extLst>
                    <a:ext uri="{9D8B030D-6E8A-4147-A177-3AD203B41FA5}">
                      <a16:colId xmlns:a16="http://schemas.microsoft.com/office/drawing/2014/main" val="2759256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in seconds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from 1 to 100 out loud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0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your first name 10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7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Clap your hands 50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8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paper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aeroplane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6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Catch a ball 10 times with a partner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it drops, start again)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68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3 beanbags into a hoop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5813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33CCA5C-1F41-4A3F-B32E-D8483740057B}"/>
              </a:ext>
            </a:extLst>
          </p:cNvPr>
          <p:cNvSpPr txBox="1"/>
          <p:nvPr/>
        </p:nvSpPr>
        <p:spPr>
          <a:xfrm>
            <a:off x="136551" y="5495925"/>
            <a:ext cx="689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Compare the paper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aeroplane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the catch a ball task.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in number of seconds between the two?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9EC5BA-CB13-4183-B8C2-DA9D8F8F3BB6}"/>
              </a:ext>
            </a:extLst>
          </p:cNvPr>
          <p:cNvSpPr/>
          <p:nvPr/>
        </p:nvSpPr>
        <p:spPr>
          <a:xfrm>
            <a:off x="6958139" y="5376558"/>
            <a:ext cx="2068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difference is </a:t>
            </a:r>
          </a:p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seconds.</a:t>
            </a:r>
          </a:p>
          <a:p>
            <a:r>
              <a:rPr lang="en-US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 – 71 = 55.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5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36551" y="1211216"/>
            <a:ext cx="127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C131-D676-4322-95A8-67D1B08DB9C3}"/>
              </a:ext>
            </a:extLst>
          </p:cNvPr>
          <p:cNvSpPr txBox="1"/>
          <p:nvPr/>
        </p:nvSpPr>
        <p:spPr>
          <a:xfrm>
            <a:off x="1641578" y="1211216"/>
            <a:ext cx="474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 timed the following tasks to see how long each one would take.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his results in seconds.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DC04AE-348E-4EE0-AAF7-1EA08070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945253"/>
              </p:ext>
            </p:extLst>
          </p:nvPr>
        </p:nvGraphicFramePr>
        <p:xfrm>
          <a:off x="703327" y="2134546"/>
          <a:ext cx="661667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37">
                  <a:extLst>
                    <a:ext uri="{9D8B030D-6E8A-4147-A177-3AD203B41FA5}">
                      <a16:colId xmlns:a16="http://schemas.microsoft.com/office/drawing/2014/main" val="3952325963"/>
                    </a:ext>
                  </a:extLst>
                </a:gridCol>
                <a:gridCol w="3308337">
                  <a:extLst>
                    <a:ext uri="{9D8B030D-6E8A-4147-A177-3AD203B41FA5}">
                      <a16:colId xmlns:a16="http://schemas.microsoft.com/office/drawing/2014/main" val="2759256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in seconds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2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from 1 to 100 out loud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04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your first name 10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7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Clap your hands 50 times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8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paper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aeroplane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6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Catch a ball 10 times with a partner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it drops, start again)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68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3 beanbags into a hoop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5813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33CCA5C-1F41-4A3F-B32E-D8483740057B}"/>
              </a:ext>
            </a:extLst>
          </p:cNvPr>
          <p:cNvSpPr txBox="1"/>
          <p:nvPr/>
        </p:nvSpPr>
        <p:spPr>
          <a:xfrm>
            <a:off x="136551" y="5495925"/>
            <a:ext cx="6892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of these tasks took over 1 minute to complete?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would their times be in minutes and seconds?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2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30971</TotalTime>
  <Words>1716</Words>
  <Application>Microsoft Office PowerPoint</Application>
  <PresentationFormat>On-screen Show (4:3)</PresentationFormat>
  <Paragraphs>372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Bryant Bold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Hannah Searle</cp:lastModifiedBy>
  <cp:revision>881</cp:revision>
  <dcterms:created xsi:type="dcterms:W3CDTF">2018-09-08T23:27:11Z</dcterms:created>
  <dcterms:modified xsi:type="dcterms:W3CDTF">2020-04-02T16:52:52Z</dcterms:modified>
</cp:coreProperties>
</file>