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6"/>
  </p:notesMasterIdLst>
  <p:handoutMasterIdLst>
    <p:handoutMasterId r:id="rId17"/>
  </p:handoutMasterIdLst>
  <p:sldIdLst>
    <p:sldId id="275" r:id="rId2"/>
    <p:sldId id="276" r:id="rId3"/>
    <p:sldId id="278" r:id="rId4"/>
    <p:sldId id="279" r:id="rId5"/>
    <p:sldId id="292" r:id="rId6"/>
    <p:sldId id="293" r:id="rId7"/>
    <p:sldId id="282" r:id="rId8"/>
    <p:sldId id="289" r:id="rId9"/>
    <p:sldId id="284" r:id="rId10"/>
    <p:sldId id="291" r:id="rId11"/>
    <p:sldId id="290" r:id="rId12"/>
    <p:sldId id="288" r:id="rId13"/>
    <p:sldId id="277" r:id="rId14"/>
    <p:sldId id="286" r:id="rId15"/>
  </p:sldIdLst>
  <p:sldSz cx="9144000" cy="6858000" type="screen4x3"/>
  <p:notesSz cx="6858000" cy="9144000"/>
  <p:embeddedFontLst>
    <p:embeddedFont>
      <p:font typeface="Calibri" panose="020F0502020204030204" pitchFamily="34" charset="0"/>
      <p:regular r:id="rId18"/>
      <p:bold r:id="rId19"/>
      <p:italic r:id="rId20"/>
      <p:boldItalic r:id="rId21"/>
    </p:embeddedFont>
    <p:embeddedFont>
      <p:font typeface="Kalam" panose="020B0604020202020204" charset="0"/>
      <p:regular r:id="rId22"/>
      <p:bold r:id="rId23"/>
    </p:embeddedFont>
    <p:embeddedFont>
      <p:font typeface="Roboto" panose="020B0604020202020204" charset="0"/>
      <p:regular r:id="rId24"/>
      <p:bold r:id="rId25"/>
      <p:italic r:id="rId26"/>
      <p:boldItalic r:id="rId27"/>
    </p:embeddedFont>
    <p:embeddedFont>
      <p:font typeface="Twinkl" panose="020B060402020202020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268" userDrawn="1">
          <p15:clr>
            <a:srgbClr val="A4A3A4"/>
          </p15:clr>
        </p15:guide>
        <p15:guide id="4" pos="340" userDrawn="1">
          <p15:clr>
            <a:srgbClr val="A4A3A4"/>
          </p15:clr>
        </p15:guide>
        <p15:guide id="5" orient="horz" pos="3952"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504"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9C9"/>
    <a:srgbClr val="0076B0"/>
    <a:srgbClr val="AFDEF9"/>
    <a:srgbClr val="FF9B9B"/>
    <a:srgbClr val="689429"/>
    <a:srgbClr val="DBF1FD"/>
    <a:srgbClr val="C5E8FB"/>
    <a:srgbClr val="47B1E5"/>
    <a:srgbClr val="00A8E7"/>
    <a:srgbClr val="11743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72" d="100"/>
          <a:sy n="72" d="100"/>
        </p:scale>
        <p:origin x="1350" y="78"/>
      </p:cViewPr>
      <p:guideLst>
        <p:guide orient="horz" pos="2160"/>
        <p:guide pos="2268"/>
        <p:guide pos="340"/>
        <p:guide orient="horz" pos="3952"/>
        <p:guide pos="5420"/>
        <p:guide orient="horz" pos="346"/>
        <p:guide pos="476"/>
        <p:guide orient="horz" pos="504"/>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font" Target="fonts/font9.fntdata"/><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handoutMaster" Target="handoutMasters/handoutMaster1.xml"/><Relationship Id="rId25" Type="http://schemas.openxmlformats.org/officeDocument/2006/relationships/font" Target="fonts/font8.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3.fntdata"/><Relationship Id="rId29" Type="http://schemas.openxmlformats.org/officeDocument/2006/relationships/font" Target="fonts/font1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7.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28" Type="http://schemas.openxmlformats.org/officeDocument/2006/relationships/font" Target="fonts/font11.fntdata"/><Relationship Id="rId10" Type="http://schemas.openxmlformats.org/officeDocument/2006/relationships/slide" Target="slides/slide9.xml"/><Relationship Id="rId19" Type="http://schemas.openxmlformats.org/officeDocument/2006/relationships/font" Target="fonts/font2.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font" Target="fonts/font10.fntdata"/><Relationship Id="rId30" Type="http://schemas.openxmlformats.org/officeDocument/2006/relationships/presProps" Target="presProp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30/04/2020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30/04/2020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 Id="rId5" Type="http://schemas.openxmlformats.org/officeDocument/2006/relationships/hyperlink" Target="https://www.twinkl.co.uk/" TargetMode="External"/><Relationship Id="rId4"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srcRect/>
          <a:stretch>
            <a:fillRect/>
          </a:stretch>
        </a:blipFill>
        <a:effectLst/>
      </p:bgPr>
    </p:bg>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53FA5CC4-FDD8-48D1-996A-5E08A517DB4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70333" y="5834189"/>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DF6175-1B16-4D6E-9797-FF768C42353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3" name="Picture 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
        <p:nvSpPr>
          <p:cNvPr id="4" name="Rectangle 3">
            <a:hlinkClick r:id="rId5"/>
          </p:cNvPr>
          <p:cNvSpPr/>
          <p:nvPr userDrawn="1"/>
        </p:nvSpPr>
        <p:spPr>
          <a:xfrm>
            <a:off x="4137660" y="3152488"/>
            <a:ext cx="868680" cy="5530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81D171A-258A-416C-8F01-E9BA55A2943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10" Type="http://schemas.openxmlformats.org/officeDocument/2006/relationships/image" Target="../media/image39.png"/><Relationship Id="rId4" Type="http://schemas.openxmlformats.org/officeDocument/2006/relationships/image" Target="../media/image34.png"/><Relationship Id="rId9" Type="http://schemas.openxmlformats.org/officeDocument/2006/relationships/image" Target="../media/image38.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1.png"/><Relationship Id="rId7" Type="http://schemas.openxmlformats.org/officeDocument/2006/relationships/image" Target="../media/image43.png"/><Relationship Id="rId2" Type="http://schemas.openxmlformats.org/officeDocument/2006/relationships/image" Target="../media/image40.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3.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twinkl.co.uk/resources/planit-maths-primary-teaching-resources-year-6/planit-maths-primary-teaching-resources-year-6-geometry---properties-of-shape/planit-maths-primary-teaching-resources-year-6-geometry---properties-of-shape-recognise-describe-and-build-simple-3d-shapes-including-making-nets" TargetMode="External"/><Relationship Id="rId1" Type="http://schemas.openxmlformats.org/officeDocument/2006/relationships/slideLayout" Target="../slideLayouts/slideLayout4.xml"/><Relationship Id="rId5" Type="http://schemas.openxmlformats.org/officeDocument/2006/relationships/image" Target="../media/image53.jpg"/><Relationship Id="rId4" Type="http://schemas.openxmlformats.org/officeDocument/2006/relationships/image" Target="../media/image5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2.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24.png"/><Relationship Id="rId2" Type="http://schemas.openxmlformats.org/officeDocument/2006/relationships/image" Target="../media/image27.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0.png"/><Relationship Id="rId9"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1.png"/><Relationship Id="rId1" Type="http://schemas.openxmlformats.org/officeDocument/2006/relationships/slideLayout" Target="../slideLayouts/slideLayout3.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996228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C243E05-1D9F-4743-9D27-79591044A62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784"/>
          <a:stretch/>
        </p:blipFill>
        <p:spPr>
          <a:xfrm>
            <a:off x="539750" y="1300294"/>
            <a:ext cx="8064500" cy="4973506"/>
          </a:xfrm>
          <a:prstGeom prst="rect">
            <a:avLst/>
          </a:prstGeom>
        </p:spPr>
      </p:pic>
      <p:sp>
        <p:nvSpPr>
          <p:cNvPr id="3" name="Rectangle 2">
            <a:extLst>
              <a:ext uri="{FF2B5EF4-FFF2-40B4-BE49-F238E27FC236}">
                <a16:creationId xmlns:a16="http://schemas.microsoft.com/office/drawing/2014/main" id="{07A4A1B4-E404-40E7-B7EB-A93502ACEA84}"/>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Insert White Rose Aim Here</a:t>
            </a:r>
          </a:p>
        </p:txBody>
      </p:sp>
      <p:pic>
        <p:nvPicPr>
          <p:cNvPr id="4" name="Picture 3">
            <a:extLst>
              <a:ext uri="{FF2B5EF4-FFF2-40B4-BE49-F238E27FC236}">
                <a16:creationId xmlns:a16="http://schemas.microsoft.com/office/drawing/2014/main" id="{7026F820-AAEF-4D31-A118-9F263F3A522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5" name="Rectangle 4">
            <a:extLst>
              <a:ext uri="{FF2B5EF4-FFF2-40B4-BE49-F238E27FC236}">
                <a16:creationId xmlns:a16="http://schemas.microsoft.com/office/drawing/2014/main" id="{06ACFDE8-74C7-4957-B4F1-8B67BCB7A801}"/>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sp>
        <p:nvSpPr>
          <p:cNvPr id="6" name="Rectangle 5">
            <a:extLst>
              <a:ext uri="{FF2B5EF4-FFF2-40B4-BE49-F238E27FC236}">
                <a16:creationId xmlns:a16="http://schemas.microsoft.com/office/drawing/2014/main" id="{AB6DC6C7-1FE2-45CC-9A97-F76E8D0817CC}"/>
              </a:ext>
            </a:extLst>
          </p:cNvPr>
          <p:cNvSpPr/>
          <p:nvPr/>
        </p:nvSpPr>
        <p:spPr>
          <a:xfrm>
            <a:off x="2834103"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7" name="Straight Connector 6">
            <a:extLst>
              <a:ext uri="{FF2B5EF4-FFF2-40B4-BE49-F238E27FC236}">
                <a16:creationId xmlns:a16="http://schemas.microsoft.com/office/drawing/2014/main" id="{DECE7A29-D45B-4BBD-9159-B6EEEA9965DD}"/>
              </a:ext>
            </a:extLst>
          </p:cNvPr>
          <p:cNvCxnSpPr/>
          <p:nvPr/>
        </p:nvCxnSpPr>
        <p:spPr>
          <a:xfrm>
            <a:off x="2834103"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BC5E87D4-0D1C-49BF-88A3-8FEF965071EE}"/>
              </a:ext>
            </a:extLst>
          </p:cNvPr>
          <p:cNvGrpSpPr/>
          <p:nvPr/>
        </p:nvGrpSpPr>
        <p:grpSpPr>
          <a:xfrm rot="21408630">
            <a:off x="4574687" y="2870885"/>
            <a:ext cx="3320382" cy="4393553"/>
            <a:chOff x="4813786" y="1823457"/>
            <a:chExt cx="3320382" cy="4393553"/>
          </a:xfrm>
        </p:grpSpPr>
        <p:pic>
          <p:nvPicPr>
            <p:cNvPr id="13" name="Picture 12">
              <a:extLst>
                <a:ext uri="{FF2B5EF4-FFF2-40B4-BE49-F238E27FC236}">
                  <a16:creationId xmlns:a16="http://schemas.microsoft.com/office/drawing/2014/main" id="{76FD232E-5936-40D4-8DDC-D2FFD75A677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153"/>
            <a:stretch/>
          </p:blipFill>
          <p:spPr>
            <a:xfrm rot="5400000">
              <a:off x="4277200" y="2360043"/>
              <a:ext cx="4393553" cy="3320382"/>
            </a:xfrm>
            <a:prstGeom prst="rect">
              <a:avLst/>
            </a:prstGeom>
          </p:spPr>
        </p:pic>
        <p:sp>
          <p:nvSpPr>
            <p:cNvPr id="15" name="Rectangle 14">
              <a:extLst>
                <a:ext uri="{FF2B5EF4-FFF2-40B4-BE49-F238E27FC236}">
                  <a16:creationId xmlns:a16="http://schemas.microsoft.com/office/drawing/2014/main" id="{4FB1BF4E-3BB4-43A6-8D9C-298B76250888}"/>
                </a:ext>
              </a:extLst>
            </p:cNvPr>
            <p:cNvSpPr/>
            <p:nvPr/>
          </p:nvSpPr>
          <p:spPr>
            <a:xfrm>
              <a:off x="5073650" y="2082080"/>
              <a:ext cx="3028950" cy="1200329"/>
            </a:xfrm>
            <a:prstGeom prst="rect">
              <a:avLst/>
            </a:prstGeom>
          </p:spPr>
          <p:txBody>
            <a:bodyPr wrap="square">
              <a:spAutoFit/>
            </a:bodyPr>
            <a:lstStyle/>
            <a:p>
              <a:r>
                <a:rPr lang="en-GB" dirty="0">
                  <a:solidFill>
                    <a:srgbClr val="689429"/>
                  </a:solidFill>
                </a:rPr>
                <a:t>A variety of answers including: tetrahedron, square-based pyramid and triangular prism. </a:t>
              </a:r>
            </a:p>
          </p:txBody>
        </p:sp>
      </p:grpSp>
      <p:pic>
        <p:nvPicPr>
          <p:cNvPr id="12" name="Picture 41">
            <a:extLst>
              <a:ext uri="{FF2B5EF4-FFF2-40B4-BE49-F238E27FC236}">
                <a16:creationId xmlns:a16="http://schemas.microsoft.com/office/drawing/2014/main" id="{FFB8F2C1-AC61-4FF0-9EFC-384BF1EDAC7F}"/>
              </a:ext>
            </a:extLst>
          </p:cNvPr>
          <p:cNvPicPr>
            <a:picLocks noChangeAspect="1"/>
          </p:cNvPicPr>
          <p:nvPr/>
        </p:nvPicPr>
        <p:blipFill>
          <a:blip r:embed="rId5">
            <a:extLst>
              <a:ext uri="{28A0092B-C50C-407E-A947-70E740481C1C}">
                <a14:useLocalDpi xmlns:a14="http://schemas.microsoft.com/office/drawing/2010/main" val="0"/>
              </a:ext>
            </a:extLst>
          </a:blip>
          <a:srcRect l="-2" t="-2" r="-639" b="31831"/>
          <a:stretch>
            <a:fillRect/>
          </a:stretch>
        </p:blipFill>
        <p:spPr bwMode="auto">
          <a:xfrm flipH="1">
            <a:off x="4765521" y="2944832"/>
            <a:ext cx="3664032" cy="3711575"/>
          </a:xfrm>
          <a:prstGeom prst="rect">
            <a:avLst/>
          </a:prstGeom>
          <a:noFill/>
          <a:ln>
            <a:noFill/>
          </a:ln>
          <a:effectLst>
            <a:outerShdw blurRad="25400" dist="50800" dir="20520000" algn="ctr" rotWithShape="0">
              <a:srgbClr val="000000">
                <a:alpha val="18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7">
            <a:extLst>
              <a:ext uri="{FF2B5EF4-FFF2-40B4-BE49-F238E27FC236}">
                <a16:creationId xmlns:a16="http://schemas.microsoft.com/office/drawing/2014/main" id="{60E296CA-FF6D-4CF2-A339-8B458374EA54}"/>
              </a:ext>
            </a:extLst>
          </p:cNvPr>
          <p:cNvSpPr/>
          <p:nvPr/>
        </p:nvSpPr>
        <p:spPr>
          <a:xfrm>
            <a:off x="4994782" y="3525023"/>
            <a:ext cx="3285840" cy="923330"/>
          </a:xfrm>
          <a:prstGeom prst="rect">
            <a:avLst/>
          </a:prstGeom>
        </p:spPr>
        <p:txBody>
          <a:bodyPr wrap="square">
            <a:spAutoFit/>
          </a:bodyPr>
          <a:lstStyle/>
          <a:p>
            <a:r>
              <a:rPr lang="en-GB" dirty="0"/>
              <a:t>Here is part of a net from a 3D shape. Which 3D shapes could it be? </a:t>
            </a:r>
          </a:p>
        </p:txBody>
      </p:sp>
      <p:pic>
        <p:nvPicPr>
          <p:cNvPr id="9" name="Picture 8" descr="A screen shot of a computer&#10;&#10;Description automatically generated">
            <a:extLst>
              <a:ext uri="{FF2B5EF4-FFF2-40B4-BE49-F238E27FC236}">
                <a16:creationId xmlns:a16="http://schemas.microsoft.com/office/drawing/2014/main" id="{8463BFCE-FAF7-476C-BB47-9BB8022E6C8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93802" y="1536416"/>
            <a:ext cx="3778198" cy="5580868"/>
          </a:xfrm>
          <a:prstGeom prst="rect">
            <a:avLst/>
          </a:prstGeom>
          <a:effectLst>
            <a:outerShdw blurRad="25400" dist="63500" dir="19380000" algn="ctr" rotWithShape="0">
              <a:srgbClr val="000000">
                <a:alpha val="20000"/>
              </a:srgbClr>
            </a:outerShdw>
          </a:effectLst>
        </p:spPr>
      </p:pic>
      <p:pic>
        <p:nvPicPr>
          <p:cNvPr id="11" name="Picture 10" descr="A screenshot of a computer&#10;&#10;Description automatically generated">
            <a:extLst>
              <a:ext uri="{FF2B5EF4-FFF2-40B4-BE49-F238E27FC236}">
                <a16:creationId xmlns:a16="http://schemas.microsoft.com/office/drawing/2014/main" id="{19473AB2-D43E-49F7-91BF-BB024C2B362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9439"/>
          <a:stretch/>
        </p:blipFill>
        <p:spPr>
          <a:xfrm>
            <a:off x="0" y="6133714"/>
            <a:ext cx="9144000" cy="724286"/>
          </a:xfrm>
          <a:prstGeom prst="rect">
            <a:avLst/>
          </a:prstGeom>
        </p:spPr>
      </p:pic>
      <p:sp>
        <p:nvSpPr>
          <p:cNvPr id="19" name="Isosceles Triangle 18">
            <a:extLst>
              <a:ext uri="{FF2B5EF4-FFF2-40B4-BE49-F238E27FC236}">
                <a16:creationId xmlns:a16="http://schemas.microsoft.com/office/drawing/2014/main" id="{E5F89FDB-F8D0-457C-AC58-52C1C9349ACC}"/>
              </a:ext>
            </a:extLst>
          </p:cNvPr>
          <p:cNvSpPr/>
          <p:nvPr/>
        </p:nvSpPr>
        <p:spPr>
          <a:xfrm>
            <a:off x="5686425" y="4448353"/>
            <a:ext cx="1714500" cy="1685361"/>
          </a:xfrm>
          <a:prstGeom prst="triangle">
            <a:avLst/>
          </a:prstGeom>
          <a:solidFill>
            <a:srgbClr val="47B1E5"/>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ectangle 19">
            <a:extLst>
              <a:ext uri="{FF2B5EF4-FFF2-40B4-BE49-F238E27FC236}">
                <a16:creationId xmlns:a16="http://schemas.microsoft.com/office/drawing/2014/main" id="{CA2EE660-77BC-42D9-83E9-CF76C9DC10A8}"/>
              </a:ext>
            </a:extLst>
          </p:cNvPr>
          <p:cNvSpPr/>
          <p:nvPr/>
        </p:nvSpPr>
        <p:spPr>
          <a:xfrm>
            <a:off x="1012309" y="2124075"/>
            <a:ext cx="3340616" cy="4149725"/>
          </a:xfrm>
          <a:prstGeom prst="rect">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A picture containing stationary, envelope&#10;&#10;Description automatically generated">
            <a:extLst>
              <a:ext uri="{FF2B5EF4-FFF2-40B4-BE49-F238E27FC236}">
                <a16:creationId xmlns:a16="http://schemas.microsoft.com/office/drawing/2014/main" id="{1DBB8394-82CC-4E19-BF30-D54435FF82C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89304" y="2341825"/>
            <a:ext cx="2076450" cy="1461287"/>
          </a:xfrm>
          <a:prstGeom prst="rect">
            <a:avLst/>
          </a:prstGeom>
        </p:spPr>
      </p:pic>
      <p:pic>
        <p:nvPicPr>
          <p:cNvPr id="24" name="Picture 23" descr="A picture containing water, table, large, tower&#10;&#10;Description automatically generated">
            <a:extLst>
              <a:ext uri="{FF2B5EF4-FFF2-40B4-BE49-F238E27FC236}">
                <a16:creationId xmlns:a16="http://schemas.microsoft.com/office/drawing/2014/main" id="{E61A4E7E-8F2D-472B-B667-BE61FF49506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66012" y="4408893"/>
            <a:ext cx="1492034" cy="1605086"/>
          </a:xfrm>
          <a:prstGeom prst="rect">
            <a:avLst/>
          </a:prstGeom>
        </p:spPr>
      </p:pic>
      <p:pic>
        <p:nvPicPr>
          <p:cNvPr id="26" name="Picture 25" descr="A close up of a logo&#10;&#10;Description automatically generated">
            <a:extLst>
              <a:ext uri="{FF2B5EF4-FFF2-40B4-BE49-F238E27FC236}">
                <a16:creationId xmlns:a16="http://schemas.microsoft.com/office/drawing/2014/main" id="{EBC82A62-3A72-46C2-9EE3-2C513740CA5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23233" r="17452"/>
          <a:stretch/>
        </p:blipFill>
        <p:spPr>
          <a:xfrm>
            <a:off x="2755421" y="3528197"/>
            <a:ext cx="1492034" cy="1778712"/>
          </a:xfrm>
          <a:prstGeom prst="rect">
            <a:avLst/>
          </a:prstGeom>
        </p:spPr>
      </p:pic>
    </p:spTree>
    <p:extLst>
      <p:ext uri="{BB962C8B-B14F-4D97-AF65-F5344CB8AC3E}">
        <p14:creationId xmlns:p14="http://schemas.microsoft.com/office/powerpoint/2010/main" val="3207781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8.33333E-7 1.11111E-6 L 0.02969 -0.21111 " pathEditMode="relative" rAng="0" ptsTypes="AA">
                                      <p:cBhvr>
                                        <p:cTn id="6" dur="2000" fill="hold"/>
                                        <p:tgtEl>
                                          <p:spTgt spid="16"/>
                                        </p:tgtEl>
                                        <p:attrNameLst>
                                          <p:attrName>ppt_x</p:attrName>
                                          <p:attrName>ppt_y</p:attrName>
                                        </p:attrNameLst>
                                      </p:cBhvr>
                                      <p:rCtr x="1476" y="-10556"/>
                                    </p:animMotion>
                                  </p:childTnLst>
                                </p:cTn>
                              </p:par>
                              <p:par>
                                <p:cTn id="7" presetID="8" presetClass="emph" presetSubtype="0" fill="hold" nodeType="withEffect">
                                  <p:stCondLst>
                                    <p:cond delay="250"/>
                                  </p:stCondLst>
                                  <p:childTnLst>
                                    <p:animRot by="180000">
                                      <p:cBhvr>
                                        <p:cTn id="8" dur="1250" fill="hold"/>
                                        <p:tgtEl>
                                          <p:spTgt spid="16"/>
                                        </p:tgtEl>
                                        <p:attrNameLst>
                                          <p:attrName>r</p:attrName>
                                        </p:attrNameLst>
                                      </p:cBhvr>
                                    </p:animRot>
                                  </p:childTnLst>
                                </p:cTn>
                              </p:par>
                              <p:par>
                                <p:cTn id="9" presetID="10" presetClass="entr" presetSubtype="0" fill="hold" nodeType="withEffect">
                                  <p:stCondLst>
                                    <p:cond delay="250"/>
                                  </p:stCondLst>
                                  <p:childTnLst>
                                    <p:set>
                                      <p:cBhvr>
                                        <p:cTn id="10" dur="1" fill="hold">
                                          <p:stCondLst>
                                            <p:cond delay="0"/>
                                          </p:stCondLst>
                                        </p:cTn>
                                        <p:tgtEl>
                                          <p:spTgt spid="24"/>
                                        </p:tgtEl>
                                        <p:attrNameLst>
                                          <p:attrName>style.visibility</p:attrName>
                                        </p:attrNameLst>
                                      </p:cBhvr>
                                      <p:to>
                                        <p:strVal val="visible"/>
                                      </p:to>
                                    </p:set>
                                    <p:animEffect transition="in" filter="fade">
                                      <p:cBhvr>
                                        <p:cTn id="11" dur="500"/>
                                        <p:tgtEl>
                                          <p:spTgt spid="24"/>
                                        </p:tgtEl>
                                      </p:cBhvr>
                                    </p:animEffect>
                                  </p:childTnLst>
                                </p:cTn>
                              </p:par>
                              <p:par>
                                <p:cTn id="12" presetID="10" presetClass="entr" presetSubtype="0" fill="hold" nodeType="withEffect">
                                  <p:stCondLst>
                                    <p:cond delay="25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500"/>
                                        <p:tgtEl>
                                          <p:spTgt spid="26"/>
                                        </p:tgtEl>
                                      </p:cBhvr>
                                    </p:animEffect>
                                  </p:childTnLst>
                                </p:cTn>
                              </p:par>
                              <p:par>
                                <p:cTn id="15" presetID="10" presetClass="entr" presetSubtype="0" fill="hold" nodeType="withEffect">
                                  <p:stCondLst>
                                    <p:cond delay="25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par>
                                <p:cTn id="18" presetID="10" presetClass="entr" presetSubtype="0" fill="hold" grpId="0" nodeType="withEffect">
                                  <p:stCondLst>
                                    <p:cond delay="25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3DB451F-95AE-44CB-ACAD-42DD08F15989}"/>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pic>
        <p:nvPicPr>
          <p:cNvPr id="4" name="Picture 3">
            <a:extLst>
              <a:ext uri="{FF2B5EF4-FFF2-40B4-BE49-F238E27FC236}">
                <a16:creationId xmlns:a16="http://schemas.microsoft.com/office/drawing/2014/main" id="{5EB8D003-836C-40F0-970B-6FA3C669589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5" name="Rectangle 4">
            <a:extLst>
              <a:ext uri="{FF2B5EF4-FFF2-40B4-BE49-F238E27FC236}">
                <a16:creationId xmlns:a16="http://schemas.microsoft.com/office/drawing/2014/main" id="{B9FB8940-78AC-422B-AE13-8C0CDF4073F5}"/>
              </a:ext>
            </a:extLst>
          </p:cNvPr>
          <p:cNvSpPr/>
          <p:nvPr/>
        </p:nvSpPr>
        <p:spPr>
          <a:xfrm>
            <a:off x="2890499" y="702863"/>
            <a:ext cx="1141417" cy="355276"/>
          </a:xfrm>
          <a:prstGeom prst="rect">
            <a:avLst/>
          </a:prstGeom>
          <a:solidFill>
            <a:srgbClr val="00529C"/>
          </a:solidFill>
        </p:spPr>
        <p:txBody>
          <a:bodyPr wrap="square" lIns="180000" tIns="36000" rIns="180000" bIns="72000" anchor="ctr">
            <a:spAutoFit/>
          </a:bodyPr>
          <a:lstStyle/>
          <a:p>
            <a:pPr algn="ctr"/>
            <a:r>
              <a:rPr lang="en-GB" altLang="en-US" sz="1600" b="1" dirty="0">
                <a:solidFill>
                  <a:schemeClr val="bg1"/>
                </a:solidFill>
              </a:rPr>
              <a:t>Deepest</a:t>
            </a:r>
            <a:endParaRPr lang="en-GB" sz="1600" b="1" dirty="0">
              <a:solidFill>
                <a:schemeClr val="bg1"/>
              </a:solidFill>
            </a:endParaRPr>
          </a:p>
        </p:txBody>
      </p:sp>
      <p:cxnSp>
        <p:nvCxnSpPr>
          <p:cNvPr id="6" name="Straight Connector 5">
            <a:extLst>
              <a:ext uri="{FF2B5EF4-FFF2-40B4-BE49-F238E27FC236}">
                <a16:creationId xmlns:a16="http://schemas.microsoft.com/office/drawing/2014/main" id="{5F02C67C-58D2-48DE-9C09-117BCBAEFE9D}"/>
              </a:ext>
            </a:extLst>
          </p:cNvPr>
          <p:cNvCxnSpPr/>
          <p:nvPr/>
        </p:nvCxnSpPr>
        <p:spPr>
          <a:xfrm>
            <a:off x="2890499"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7A8E049-3E7F-456D-8764-B6CB4B1A5DD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84"/>
          <a:stretch/>
        </p:blipFill>
        <p:spPr>
          <a:xfrm>
            <a:off x="539750" y="1300294"/>
            <a:ext cx="8064500" cy="4973506"/>
          </a:xfrm>
          <a:prstGeom prst="rect">
            <a:avLst/>
          </a:prstGeom>
        </p:spPr>
      </p:pic>
      <p:grpSp>
        <p:nvGrpSpPr>
          <p:cNvPr id="17" name="Group 16">
            <a:extLst>
              <a:ext uri="{FF2B5EF4-FFF2-40B4-BE49-F238E27FC236}">
                <a16:creationId xmlns:a16="http://schemas.microsoft.com/office/drawing/2014/main" id="{149C1B45-CCC7-48C3-8645-BEC0F2CCCEFF}"/>
              </a:ext>
            </a:extLst>
          </p:cNvPr>
          <p:cNvGrpSpPr/>
          <p:nvPr/>
        </p:nvGrpSpPr>
        <p:grpSpPr>
          <a:xfrm rot="326914">
            <a:off x="894496" y="1527015"/>
            <a:ext cx="2038350" cy="2867029"/>
            <a:chOff x="1047750" y="1590675"/>
            <a:chExt cx="2038350" cy="2867029"/>
          </a:xfrm>
        </p:grpSpPr>
        <p:grpSp>
          <p:nvGrpSpPr>
            <p:cNvPr id="15" name="Group 14">
              <a:extLst>
                <a:ext uri="{FF2B5EF4-FFF2-40B4-BE49-F238E27FC236}">
                  <a16:creationId xmlns:a16="http://schemas.microsoft.com/office/drawing/2014/main" id="{85933391-6FA9-4E1C-BE6C-1EF22D46A5D0}"/>
                </a:ext>
              </a:extLst>
            </p:cNvPr>
            <p:cNvGrpSpPr/>
            <p:nvPr/>
          </p:nvGrpSpPr>
          <p:grpSpPr>
            <a:xfrm>
              <a:off x="1047750" y="1590675"/>
              <a:ext cx="2038350" cy="2867029"/>
              <a:chOff x="2209800" y="2428875"/>
              <a:chExt cx="2038350" cy="2867029"/>
            </a:xfrm>
          </p:grpSpPr>
          <p:pic>
            <p:nvPicPr>
              <p:cNvPr id="9" name="Picture 8">
                <a:extLst>
                  <a:ext uri="{FF2B5EF4-FFF2-40B4-BE49-F238E27FC236}">
                    <a16:creationId xmlns:a16="http://schemas.microsoft.com/office/drawing/2014/main" id="{FCCDB31B-415F-4192-B247-5FF10601F9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154" t="12300" r="22605" b="26311"/>
              <a:stretch/>
            </p:blipFill>
            <p:spPr>
              <a:xfrm rot="5400000">
                <a:off x="1795460" y="2843215"/>
                <a:ext cx="2867029" cy="2038350"/>
              </a:xfrm>
              <a:prstGeom prst="rect">
                <a:avLst/>
              </a:prstGeom>
              <a:ln w="12700">
                <a:solidFill>
                  <a:schemeClr val="tx1">
                    <a:lumMod val="90000"/>
                    <a:lumOff val="10000"/>
                  </a:schemeClr>
                </a:solidFill>
              </a:ln>
              <a:effectLst>
                <a:outerShdw blurRad="25400" dist="25400" dir="11520000" algn="ctr" rotWithShape="0">
                  <a:srgbClr val="000000">
                    <a:alpha val="23000"/>
                  </a:srgbClr>
                </a:outerShdw>
              </a:effectLst>
            </p:spPr>
          </p:pic>
          <p:pic>
            <p:nvPicPr>
              <p:cNvPr id="12" name="Picture 11" descr="The inside of a building&#10;&#10;Description automatically generated">
                <a:extLst>
                  <a:ext uri="{FF2B5EF4-FFF2-40B4-BE49-F238E27FC236}">
                    <a16:creationId xmlns:a16="http://schemas.microsoft.com/office/drawing/2014/main" id="{3A002B88-03A5-4FDA-9342-AF5BA0A536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6275" b="39812"/>
              <a:stretch/>
            </p:blipFill>
            <p:spPr>
              <a:xfrm>
                <a:off x="2286000" y="2484312"/>
                <a:ext cx="1888335" cy="2382964"/>
              </a:xfrm>
              <a:prstGeom prst="rect">
                <a:avLst/>
              </a:prstGeom>
              <a:ln>
                <a:solidFill>
                  <a:schemeClr val="tx1">
                    <a:lumMod val="90000"/>
                    <a:lumOff val="10000"/>
                  </a:schemeClr>
                </a:solidFill>
              </a:ln>
            </p:spPr>
          </p:pic>
          <p:pic>
            <p:nvPicPr>
              <p:cNvPr id="14" name="Picture 13" descr="A close up of a person&#10;&#10;Description automatically generated">
                <a:extLst>
                  <a:ext uri="{FF2B5EF4-FFF2-40B4-BE49-F238E27FC236}">
                    <a16:creationId xmlns:a16="http://schemas.microsoft.com/office/drawing/2014/main" id="{085AC40E-A3B9-4594-ADD2-AA94E64395E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183" r="2440" b="66621"/>
              <a:stretch/>
            </p:blipFill>
            <p:spPr>
              <a:xfrm flipH="1">
                <a:off x="2285999" y="2578100"/>
                <a:ext cx="1664275" cy="2289176"/>
              </a:xfrm>
              <a:prstGeom prst="rect">
                <a:avLst/>
              </a:prstGeom>
            </p:spPr>
          </p:pic>
        </p:grpSp>
        <p:sp>
          <p:nvSpPr>
            <p:cNvPr id="16" name="TextBox 15">
              <a:extLst>
                <a:ext uri="{FF2B5EF4-FFF2-40B4-BE49-F238E27FC236}">
                  <a16:creationId xmlns:a16="http://schemas.microsoft.com/office/drawing/2014/main" id="{4B8CED03-2C89-4D47-BE71-6765915308F3}"/>
                </a:ext>
              </a:extLst>
            </p:cNvPr>
            <p:cNvSpPr txBox="1"/>
            <p:nvPr/>
          </p:nvSpPr>
          <p:spPr>
            <a:xfrm>
              <a:off x="1349949" y="4077774"/>
              <a:ext cx="1438275" cy="369332"/>
            </a:xfrm>
            <a:prstGeom prst="rect">
              <a:avLst/>
            </a:prstGeom>
            <a:noFill/>
          </p:spPr>
          <p:txBody>
            <a:bodyPr wrap="square" rtlCol="0">
              <a:spAutoFit/>
            </a:bodyPr>
            <a:lstStyle/>
            <a:p>
              <a:pPr algn="ctr"/>
              <a:r>
                <a:rPr lang="en-GB" b="1" dirty="0">
                  <a:latin typeface="Kalam" panose="02000000000000000000" pitchFamily="2" charset="0"/>
                  <a:cs typeface="Kalam" panose="02000000000000000000" pitchFamily="2" charset="0"/>
                </a:rPr>
                <a:t>Shawn</a:t>
              </a:r>
            </a:p>
          </p:txBody>
        </p:sp>
      </p:grpSp>
      <p:grpSp>
        <p:nvGrpSpPr>
          <p:cNvPr id="23" name="Group 22">
            <a:extLst>
              <a:ext uri="{FF2B5EF4-FFF2-40B4-BE49-F238E27FC236}">
                <a16:creationId xmlns:a16="http://schemas.microsoft.com/office/drawing/2014/main" id="{2D66EF1D-AD0F-45E1-B039-EBA6EC46E40F}"/>
              </a:ext>
            </a:extLst>
          </p:cNvPr>
          <p:cNvGrpSpPr/>
          <p:nvPr/>
        </p:nvGrpSpPr>
        <p:grpSpPr>
          <a:xfrm>
            <a:off x="748946" y="4476647"/>
            <a:ext cx="1853329" cy="1616178"/>
            <a:chOff x="916237" y="4933950"/>
            <a:chExt cx="1853329" cy="1616178"/>
          </a:xfrm>
        </p:grpSpPr>
        <p:sp>
          <p:nvSpPr>
            <p:cNvPr id="21" name="Speech Bubble: Rectangle 20">
              <a:extLst>
                <a:ext uri="{FF2B5EF4-FFF2-40B4-BE49-F238E27FC236}">
                  <a16:creationId xmlns:a16="http://schemas.microsoft.com/office/drawing/2014/main" id="{98E77202-E0D2-4551-9258-5EB8C9BA5B0B}"/>
                </a:ext>
              </a:extLst>
            </p:cNvPr>
            <p:cNvSpPr/>
            <p:nvPr/>
          </p:nvSpPr>
          <p:spPr>
            <a:xfrm>
              <a:off x="916237" y="4933950"/>
              <a:ext cx="1853329" cy="1616178"/>
            </a:xfrm>
            <a:prstGeom prst="wedgeRectCallout">
              <a:avLst>
                <a:gd name="adj1" fmla="val 19150"/>
                <a:gd name="adj2" fmla="val -59603"/>
              </a:avLst>
            </a:prstGeom>
            <a:solidFill>
              <a:srgbClr val="47B1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DF51C56B-9475-4798-8B1A-109AD894A601}"/>
                </a:ext>
              </a:extLst>
            </p:cNvPr>
            <p:cNvSpPr/>
            <p:nvPr/>
          </p:nvSpPr>
          <p:spPr>
            <a:xfrm>
              <a:off x="951580" y="5011774"/>
              <a:ext cx="1697001" cy="1477328"/>
            </a:xfrm>
            <a:prstGeom prst="rect">
              <a:avLst/>
            </a:prstGeom>
          </p:spPr>
          <p:txBody>
            <a:bodyPr wrap="square">
              <a:spAutoFit/>
            </a:bodyPr>
            <a:lstStyle/>
            <a:p>
              <a:pPr algn="ctr"/>
              <a:r>
                <a:rPr lang="en-GB" dirty="0"/>
                <a:t>Nets of 3D shapes are made up of an even number of 2D shapes.</a:t>
              </a:r>
            </a:p>
          </p:txBody>
        </p:sp>
      </p:grpSp>
      <p:grpSp>
        <p:nvGrpSpPr>
          <p:cNvPr id="33" name="Group 32">
            <a:extLst>
              <a:ext uri="{FF2B5EF4-FFF2-40B4-BE49-F238E27FC236}">
                <a16:creationId xmlns:a16="http://schemas.microsoft.com/office/drawing/2014/main" id="{409602DF-D151-40E2-97FF-E4495CE526EC}"/>
              </a:ext>
            </a:extLst>
          </p:cNvPr>
          <p:cNvGrpSpPr/>
          <p:nvPr/>
        </p:nvGrpSpPr>
        <p:grpSpPr>
          <a:xfrm>
            <a:off x="4112866" y="3649310"/>
            <a:ext cx="2748716" cy="1313900"/>
            <a:chOff x="3999898" y="3950645"/>
            <a:chExt cx="2748716" cy="1313900"/>
          </a:xfrm>
        </p:grpSpPr>
        <p:sp>
          <p:nvSpPr>
            <p:cNvPr id="32" name="Arrow: Pentagon 31">
              <a:extLst>
                <a:ext uri="{FF2B5EF4-FFF2-40B4-BE49-F238E27FC236}">
                  <a16:creationId xmlns:a16="http://schemas.microsoft.com/office/drawing/2014/main" id="{6D58B5FC-58C2-46A8-80B2-9CE55FD3040E}"/>
                </a:ext>
              </a:extLst>
            </p:cNvPr>
            <p:cNvSpPr/>
            <p:nvPr/>
          </p:nvSpPr>
          <p:spPr>
            <a:xfrm rot="10800000">
              <a:off x="3999898" y="3950645"/>
              <a:ext cx="2748716" cy="1313900"/>
            </a:xfrm>
            <a:prstGeom prst="homePlate">
              <a:avLst>
                <a:gd name="adj" fmla="val 15361"/>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Rectangle 30">
              <a:extLst>
                <a:ext uri="{FF2B5EF4-FFF2-40B4-BE49-F238E27FC236}">
                  <a16:creationId xmlns:a16="http://schemas.microsoft.com/office/drawing/2014/main" id="{CEC57E99-3766-4958-8D93-DFC2F3F2F57A}"/>
                </a:ext>
              </a:extLst>
            </p:cNvPr>
            <p:cNvSpPr/>
            <p:nvPr/>
          </p:nvSpPr>
          <p:spPr>
            <a:xfrm>
              <a:off x="4259220" y="4010624"/>
              <a:ext cx="2077029" cy="1200329"/>
            </a:xfrm>
            <a:prstGeom prst="rect">
              <a:avLst/>
            </a:prstGeom>
          </p:spPr>
          <p:txBody>
            <a:bodyPr wrap="square">
              <a:spAutoFit/>
            </a:bodyPr>
            <a:lstStyle/>
            <a:p>
              <a:r>
                <a:rPr lang="en-GB" dirty="0"/>
                <a:t>Is this always, sometimes or never true? Prove it giving examples. </a:t>
              </a:r>
            </a:p>
          </p:txBody>
        </p:sp>
      </p:grpSp>
      <p:pic>
        <p:nvPicPr>
          <p:cNvPr id="25" name="Picture 24">
            <a:extLst>
              <a:ext uri="{FF2B5EF4-FFF2-40B4-BE49-F238E27FC236}">
                <a16:creationId xmlns:a16="http://schemas.microsoft.com/office/drawing/2014/main" id="{26D8128A-C6A5-4E9C-9785-AF66EF52DA4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153"/>
          <a:stretch/>
        </p:blipFill>
        <p:spPr>
          <a:xfrm rot="5400000">
            <a:off x="6098979" y="4053778"/>
            <a:ext cx="4393553" cy="3320382"/>
          </a:xfrm>
          <a:prstGeom prst="rect">
            <a:avLst/>
          </a:prstGeom>
          <a:effectLst>
            <a:outerShdw blurRad="25400" dist="38100" dir="13980000" algn="ctr" rotWithShape="0">
              <a:srgbClr val="000000">
                <a:alpha val="22000"/>
              </a:srgbClr>
            </a:outerShdw>
          </a:effectLst>
        </p:spPr>
      </p:pic>
      <p:grpSp>
        <p:nvGrpSpPr>
          <p:cNvPr id="40" name="Group 39">
            <a:extLst>
              <a:ext uri="{FF2B5EF4-FFF2-40B4-BE49-F238E27FC236}">
                <a16:creationId xmlns:a16="http://schemas.microsoft.com/office/drawing/2014/main" id="{8794289B-8A6F-40AD-8B5E-D9539F52CE73}"/>
              </a:ext>
            </a:extLst>
          </p:cNvPr>
          <p:cNvGrpSpPr/>
          <p:nvPr/>
        </p:nvGrpSpPr>
        <p:grpSpPr>
          <a:xfrm>
            <a:off x="717021" y="1433090"/>
            <a:ext cx="2583897" cy="2764940"/>
            <a:chOff x="717021" y="1171060"/>
            <a:chExt cx="2583897" cy="2764940"/>
          </a:xfrm>
        </p:grpSpPr>
        <p:sp>
          <p:nvSpPr>
            <p:cNvPr id="39" name="Rectangle 38">
              <a:extLst>
                <a:ext uri="{FF2B5EF4-FFF2-40B4-BE49-F238E27FC236}">
                  <a16:creationId xmlns:a16="http://schemas.microsoft.com/office/drawing/2014/main" id="{59EB28F4-1CFC-42B8-B03C-7E15A7C4A331}"/>
                </a:ext>
              </a:extLst>
            </p:cNvPr>
            <p:cNvSpPr/>
            <p:nvPr/>
          </p:nvSpPr>
          <p:spPr>
            <a:xfrm>
              <a:off x="717021" y="1171060"/>
              <a:ext cx="2583897" cy="2764940"/>
            </a:xfrm>
            <a:prstGeom prst="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37">
              <a:extLst>
                <a:ext uri="{FF2B5EF4-FFF2-40B4-BE49-F238E27FC236}">
                  <a16:creationId xmlns:a16="http://schemas.microsoft.com/office/drawing/2014/main" id="{78E26C71-F454-43DA-BA31-CE9F21EA8C00}"/>
                </a:ext>
              </a:extLst>
            </p:cNvPr>
            <p:cNvSpPr/>
            <p:nvPr/>
          </p:nvSpPr>
          <p:spPr>
            <a:xfrm>
              <a:off x="798819" y="1254343"/>
              <a:ext cx="1954839" cy="2585323"/>
            </a:xfrm>
            <a:prstGeom prst="rect">
              <a:avLst/>
            </a:prstGeom>
          </p:spPr>
          <p:txBody>
            <a:bodyPr wrap="square">
              <a:spAutoFit/>
            </a:bodyPr>
            <a:lstStyle/>
            <a:p>
              <a:r>
                <a:rPr lang="en-GB" dirty="0">
                  <a:solidFill>
                    <a:schemeClr val="bg1"/>
                  </a:solidFill>
                </a:rPr>
                <a:t>This statement </a:t>
              </a:r>
              <a:br>
                <a:rPr lang="en-GB" dirty="0">
                  <a:solidFill>
                    <a:schemeClr val="bg1"/>
                  </a:solidFill>
                </a:rPr>
              </a:br>
              <a:r>
                <a:rPr lang="en-GB" dirty="0">
                  <a:solidFill>
                    <a:schemeClr val="bg1"/>
                  </a:solidFill>
                </a:rPr>
                <a:t>is sometimes </a:t>
              </a:r>
              <a:br>
                <a:rPr lang="en-GB" dirty="0">
                  <a:solidFill>
                    <a:schemeClr val="bg1"/>
                  </a:solidFill>
                </a:rPr>
              </a:br>
              <a:r>
                <a:rPr lang="en-GB" dirty="0">
                  <a:solidFill>
                    <a:schemeClr val="bg1"/>
                  </a:solidFill>
                </a:rPr>
                <a:t>true as there are both nets with an even number </a:t>
              </a:r>
              <a:br>
                <a:rPr lang="en-GB" dirty="0">
                  <a:solidFill>
                    <a:schemeClr val="bg1"/>
                  </a:solidFill>
                </a:rPr>
              </a:br>
              <a:r>
                <a:rPr lang="en-GB" dirty="0">
                  <a:solidFill>
                    <a:schemeClr val="bg1"/>
                  </a:solidFill>
                </a:rPr>
                <a:t>of shapes and </a:t>
              </a:r>
              <a:br>
                <a:rPr lang="en-GB" dirty="0">
                  <a:solidFill>
                    <a:schemeClr val="bg1"/>
                  </a:solidFill>
                </a:rPr>
              </a:br>
              <a:r>
                <a:rPr lang="en-GB" dirty="0">
                  <a:solidFill>
                    <a:schemeClr val="bg1"/>
                  </a:solidFill>
                </a:rPr>
                <a:t>an odd number of shapes. For example:</a:t>
              </a:r>
            </a:p>
          </p:txBody>
        </p:sp>
      </p:grpSp>
      <p:pic>
        <p:nvPicPr>
          <p:cNvPr id="35" name="Picture 34">
            <a:extLst>
              <a:ext uri="{FF2B5EF4-FFF2-40B4-BE49-F238E27FC236}">
                <a16:creationId xmlns:a16="http://schemas.microsoft.com/office/drawing/2014/main" id="{5713E093-D89D-4B64-9E47-C22E2B0526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6153"/>
          <a:stretch/>
        </p:blipFill>
        <p:spPr>
          <a:xfrm rot="5400000">
            <a:off x="6872015" y="3891635"/>
            <a:ext cx="5932621" cy="5829948"/>
          </a:xfrm>
          <a:prstGeom prst="rect">
            <a:avLst/>
          </a:prstGeom>
          <a:effectLst>
            <a:outerShdw blurRad="25400" dist="38100" dir="13980000" algn="ctr" rotWithShape="0">
              <a:srgbClr val="000000">
                <a:alpha val="22000"/>
              </a:srgbClr>
            </a:outerShdw>
          </a:effectLst>
        </p:spPr>
      </p:pic>
      <p:graphicFrame>
        <p:nvGraphicFramePr>
          <p:cNvPr id="36" name="Table 5">
            <a:extLst>
              <a:ext uri="{FF2B5EF4-FFF2-40B4-BE49-F238E27FC236}">
                <a16:creationId xmlns:a16="http://schemas.microsoft.com/office/drawing/2014/main" id="{15C05C57-60CE-477E-8DEE-EA1CBC12B1EA}"/>
              </a:ext>
            </a:extLst>
          </p:cNvPr>
          <p:cNvGraphicFramePr>
            <a:graphicFrameLocks noGrp="1"/>
          </p:cNvGraphicFramePr>
          <p:nvPr>
            <p:extLst>
              <p:ext uri="{D42A27DB-BD31-4B8C-83A1-F6EECF244321}">
                <p14:modId xmlns:p14="http://schemas.microsoft.com/office/powerpoint/2010/main" val="1627407874"/>
              </p:ext>
            </p:extLst>
          </p:nvPr>
        </p:nvGraphicFramePr>
        <p:xfrm>
          <a:off x="7047929" y="4025308"/>
          <a:ext cx="2743200" cy="4597400"/>
        </p:xfrm>
        <a:graphic>
          <a:graphicData uri="http://schemas.openxmlformats.org/drawingml/2006/table">
            <a:tbl>
              <a:tblPr firstRow="1" bandRow="1">
                <a:tableStyleId>{5940675A-B579-460E-94D1-54222C63F5DA}</a:tableStyleId>
              </a:tblPr>
              <a:tblGrid>
                <a:gridCol w="1676400">
                  <a:extLst>
                    <a:ext uri="{9D8B030D-6E8A-4147-A177-3AD203B41FA5}">
                      <a16:colId xmlns:a16="http://schemas.microsoft.com/office/drawing/2014/main" val="2052135210"/>
                    </a:ext>
                  </a:extLst>
                </a:gridCol>
                <a:gridCol w="1066800">
                  <a:extLst>
                    <a:ext uri="{9D8B030D-6E8A-4147-A177-3AD203B41FA5}">
                      <a16:colId xmlns:a16="http://schemas.microsoft.com/office/drawing/2014/main" val="931377588"/>
                    </a:ext>
                  </a:extLst>
                </a:gridCol>
              </a:tblGrid>
              <a:tr h="736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Nets with an Even Number of Faces</a:t>
                      </a:r>
                    </a:p>
                  </a:txBody>
                  <a:tcPr anchor="ctr">
                    <a:solidFill>
                      <a:srgbClr val="AFDEF9"/>
                    </a:solidFill>
                  </a:tcPr>
                </a:tc>
                <a:tc>
                  <a:txBody>
                    <a:bodyPr/>
                    <a:lstStyle/>
                    <a:p>
                      <a:pPr algn="ctr"/>
                      <a:r>
                        <a:rPr lang="en-GB" b="1" dirty="0"/>
                        <a:t>Number of Faces</a:t>
                      </a:r>
                    </a:p>
                  </a:txBody>
                  <a:tcPr anchor="ctr">
                    <a:solidFill>
                      <a:srgbClr val="AFDEF9"/>
                    </a:solidFill>
                  </a:tcPr>
                </a:tc>
                <a:extLst>
                  <a:ext uri="{0D108BD9-81ED-4DB2-BD59-A6C34878D82A}">
                    <a16:rowId xmlns:a16="http://schemas.microsoft.com/office/drawing/2014/main" val="1683727298"/>
                  </a:ext>
                </a:extLst>
              </a:tr>
              <a:tr h="736600">
                <a:tc>
                  <a:txBody>
                    <a:bodyPr/>
                    <a:lstStyle/>
                    <a:p>
                      <a:pPr algn="ctr"/>
                      <a:r>
                        <a:rPr lang="en-US" dirty="0"/>
                        <a:t>tetrahedron</a:t>
                      </a:r>
                      <a:endParaRPr lang="en-GB" dirty="0"/>
                    </a:p>
                  </a:txBody>
                  <a:tcPr anchor="ctr">
                    <a:solidFill>
                      <a:srgbClr val="C5E8FB"/>
                    </a:solidFill>
                  </a:tcPr>
                </a:tc>
                <a:tc>
                  <a:txBody>
                    <a:bodyPr/>
                    <a:lstStyle/>
                    <a:p>
                      <a:pPr algn="ctr"/>
                      <a:r>
                        <a:rPr lang="en-GB" dirty="0"/>
                        <a:t>4</a:t>
                      </a:r>
                    </a:p>
                  </a:txBody>
                  <a:tcPr anchor="ctr">
                    <a:solidFill>
                      <a:srgbClr val="DBF1FD"/>
                    </a:solidFill>
                  </a:tcPr>
                </a:tc>
                <a:extLst>
                  <a:ext uri="{0D108BD9-81ED-4DB2-BD59-A6C34878D82A}">
                    <a16:rowId xmlns:a16="http://schemas.microsoft.com/office/drawing/2014/main" val="801623161"/>
                  </a:ext>
                </a:extLst>
              </a:tr>
              <a:tr h="736600">
                <a:tc>
                  <a:txBody>
                    <a:bodyPr/>
                    <a:lstStyle/>
                    <a:p>
                      <a:pPr algn="ctr"/>
                      <a:r>
                        <a:rPr lang="en-US" dirty="0"/>
                        <a:t>cone</a:t>
                      </a:r>
                      <a:endParaRPr lang="en-GB" dirty="0"/>
                    </a:p>
                  </a:txBody>
                  <a:tcPr anchor="ctr">
                    <a:solidFill>
                      <a:srgbClr val="C5E8FB"/>
                    </a:solidFill>
                  </a:tcPr>
                </a:tc>
                <a:tc>
                  <a:txBody>
                    <a:bodyPr/>
                    <a:lstStyle/>
                    <a:p>
                      <a:pPr algn="ctr"/>
                      <a:r>
                        <a:rPr lang="en-GB" dirty="0"/>
                        <a:t>2</a:t>
                      </a:r>
                    </a:p>
                  </a:txBody>
                  <a:tcPr anchor="ctr">
                    <a:solidFill>
                      <a:srgbClr val="DBF1FD"/>
                    </a:solidFill>
                  </a:tcPr>
                </a:tc>
                <a:extLst>
                  <a:ext uri="{0D108BD9-81ED-4DB2-BD59-A6C34878D82A}">
                    <a16:rowId xmlns:a16="http://schemas.microsoft.com/office/drawing/2014/main" val="2856125483"/>
                  </a:ext>
                </a:extLst>
              </a:tr>
              <a:tr h="736600">
                <a:tc>
                  <a:txBody>
                    <a:bodyPr/>
                    <a:lstStyle/>
                    <a:p>
                      <a:pPr algn="ctr"/>
                      <a:r>
                        <a:rPr lang="en-US" dirty="0"/>
                        <a:t>cube</a:t>
                      </a:r>
                      <a:endParaRPr lang="en-GB" dirty="0"/>
                    </a:p>
                  </a:txBody>
                  <a:tcPr anchor="ctr">
                    <a:solidFill>
                      <a:srgbClr val="C5E8FB"/>
                    </a:solidFill>
                  </a:tcPr>
                </a:tc>
                <a:tc>
                  <a:txBody>
                    <a:bodyPr/>
                    <a:lstStyle/>
                    <a:p>
                      <a:pPr algn="ctr"/>
                      <a:r>
                        <a:rPr lang="en-GB" dirty="0"/>
                        <a:t>6</a:t>
                      </a:r>
                    </a:p>
                  </a:txBody>
                  <a:tcPr anchor="ctr">
                    <a:solidFill>
                      <a:srgbClr val="DBF1FD"/>
                    </a:solidFill>
                  </a:tcPr>
                </a:tc>
                <a:extLst>
                  <a:ext uri="{0D108BD9-81ED-4DB2-BD59-A6C34878D82A}">
                    <a16:rowId xmlns:a16="http://schemas.microsoft.com/office/drawing/2014/main" val="3971611388"/>
                  </a:ext>
                </a:extLst>
              </a:tr>
              <a:tr h="736600">
                <a:tc>
                  <a:txBody>
                    <a:bodyPr/>
                    <a:lstStyle/>
                    <a:p>
                      <a:pPr algn="ctr"/>
                      <a:r>
                        <a:rPr lang="en-US" dirty="0"/>
                        <a:t>cuboid</a:t>
                      </a:r>
                      <a:endParaRPr lang="en-GB" dirty="0"/>
                    </a:p>
                  </a:txBody>
                  <a:tcPr anchor="ctr">
                    <a:solidFill>
                      <a:srgbClr val="C5E8FB"/>
                    </a:solidFill>
                  </a:tcPr>
                </a:tc>
                <a:tc>
                  <a:txBody>
                    <a:bodyPr/>
                    <a:lstStyle/>
                    <a:p>
                      <a:pPr algn="ctr"/>
                      <a:r>
                        <a:rPr lang="en-GB" dirty="0"/>
                        <a:t>6</a:t>
                      </a:r>
                    </a:p>
                  </a:txBody>
                  <a:tcPr anchor="ctr">
                    <a:solidFill>
                      <a:srgbClr val="DBF1FD"/>
                    </a:solidFill>
                  </a:tcPr>
                </a:tc>
                <a:extLst>
                  <a:ext uri="{0D108BD9-81ED-4DB2-BD59-A6C34878D82A}">
                    <a16:rowId xmlns:a16="http://schemas.microsoft.com/office/drawing/2014/main" val="3714409398"/>
                  </a:ext>
                </a:extLst>
              </a:tr>
              <a:tr h="736600">
                <a:tc>
                  <a:txBody>
                    <a:bodyPr/>
                    <a:lstStyle/>
                    <a:p>
                      <a:pPr algn="ctr"/>
                      <a:r>
                        <a:rPr lang="en-US" dirty="0"/>
                        <a:t>octagonal prism </a:t>
                      </a:r>
                      <a:endParaRPr lang="en-GB" dirty="0"/>
                    </a:p>
                  </a:txBody>
                  <a:tcPr anchor="ctr">
                    <a:solidFill>
                      <a:srgbClr val="C5E8FB"/>
                    </a:solidFill>
                  </a:tcPr>
                </a:tc>
                <a:tc>
                  <a:txBody>
                    <a:bodyPr/>
                    <a:lstStyle/>
                    <a:p>
                      <a:pPr algn="ctr"/>
                      <a:r>
                        <a:rPr lang="en-GB" dirty="0"/>
                        <a:t>10</a:t>
                      </a:r>
                    </a:p>
                  </a:txBody>
                  <a:tcPr anchor="ctr">
                    <a:solidFill>
                      <a:srgbClr val="DBF1FD"/>
                    </a:solidFill>
                  </a:tcPr>
                </a:tc>
                <a:extLst>
                  <a:ext uri="{0D108BD9-81ED-4DB2-BD59-A6C34878D82A}">
                    <a16:rowId xmlns:a16="http://schemas.microsoft.com/office/drawing/2014/main" val="2938456286"/>
                  </a:ext>
                </a:extLst>
              </a:tr>
            </a:tbl>
          </a:graphicData>
        </a:graphic>
      </p:graphicFrame>
      <p:graphicFrame>
        <p:nvGraphicFramePr>
          <p:cNvPr id="37" name="Table 5">
            <a:extLst>
              <a:ext uri="{FF2B5EF4-FFF2-40B4-BE49-F238E27FC236}">
                <a16:creationId xmlns:a16="http://schemas.microsoft.com/office/drawing/2014/main" id="{12E3050C-0396-4627-B4ED-D6F2CE731169}"/>
              </a:ext>
            </a:extLst>
          </p:cNvPr>
          <p:cNvGraphicFramePr>
            <a:graphicFrameLocks noGrp="1"/>
          </p:cNvGraphicFramePr>
          <p:nvPr>
            <p:extLst>
              <p:ext uri="{D42A27DB-BD31-4B8C-83A1-F6EECF244321}">
                <p14:modId xmlns:p14="http://schemas.microsoft.com/office/powerpoint/2010/main" val="1786648308"/>
              </p:ext>
            </p:extLst>
          </p:nvPr>
        </p:nvGraphicFramePr>
        <p:xfrm>
          <a:off x="9903005" y="4025308"/>
          <a:ext cx="2743200" cy="4598830"/>
        </p:xfrm>
        <a:graphic>
          <a:graphicData uri="http://schemas.openxmlformats.org/drawingml/2006/table">
            <a:tbl>
              <a:tblPr firstRow="1" bandRow="1">
                <a:tableStyleId>{5940675A-B579-460E-94D1-54222C63F5DA}</a:tableStyleId>
              </a:tblPr>
              <a:tblGrid>
                <a:gridCol w="1676400">
                  <a:extLst>
                    <a:ext uri="{9D8B030D-6E8A-4147-A177-3AD203B41FA5}">
                      <a16:colId xmlns:a16="http://schemas.microsoft.com/office/drawing/2014/main" val="2052135210"/>
                    </a:ext>
                  </a:extLst>
                </a:gridCol>
                <a:gridCol w="1066800">
                  <a:extLst>
                    <a:ext uri="{9D8B030D-6E8A-4147-A177-3AD203B41FA5}">
                      <a16:colId xmlns:a16="http://schemas.microsoft.com/office/drawing/2014/main" val="931377588"/>
                    </a:ext>
                  </a:extLst>
                </a:gridCol>
              </a:tblGrid>
              <a:tr h="736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t>Nets with an Odd Number of Faces</a:t>
                      </a:r>
                    </a:p>
                  </a:txBody>
                  <a:tcPr anchor="ctr">
                    <a:solidFill>
                      <a:srgbClr val="AFDEF9"/>
                    </a:solidFill>
                  </a:tcPr>
                </a:tc>
                <a:tc>
                  <a:txBody>
                    <a:bodyPr/>
                    <a:lstStyle/>
                    <a:p>
                      <a:pPr algn="ctr"/>
                      <a:r>
                        <a:rPr lang="en-GB" b="1" dirty="0"/>
                        <a:t>Number of Faces</a:t>
                      </a:r>
                    </a:p>
                  </a:txBody>
                  <a:tcPr anchor="ctr">
                    <a:solidFill>
                      <a:srgbClr val="AFDEF9"/>
                    </a:solidFill>
                  </a:tcPr>
                </a:tc>
                <a:extLst>
                  <a:ext uri="{0D108BD9-81ED-4DB2-BD59-A6C34878D82A}">
                    <a16:rowId xmlns:a16="http://schemas.microsoft.com/office/drawing/2014/main" val="1683727298"/>
                  </a:ext>
                </a:extLst>
              </a:tr>
              <a:tr h="560230">
                <a:tc>
                  <a:txBody>
                    <a:bodyPr/>
                    <a:lstStyle/>
                    <a:p>
                      <a:pPr algn="ctr"/>
                      <a:r>
                        <a:rPr lang="en-US" dirty="0"/>
                        <a:t>cylinder</a:t>
                      </a:r>
                      <a:endParaRPr lang="en-GB" dirty="0"/>
                    </a:p>
                  </a:txBody>
                  <a:tcPr anchor="ctr">
                    <a:solidFill>
                      <a:srgbClr val="C5E8FB"/>
                    </a:solidFill>
                  </a:tcPr>
                </a:tc>
                <a:tc>
                  <a:txBody>
                    <a:bodyPr/>
                    <a:lstStyle/>
                    <a:p>
                      <a:pPr algn="ctr"/>
                      <a:r>
                        <a:rPr lang="en-GB" dirty="0"/>
                        <a:t>3</a:t>
                      </a:r>
                    </a:p>
                  </a:txBody>
                  <a:tcPr anchor="ctr">
                    <a:solidFill>
                      <a:srgbClr val="DBF1FD"/>
                    </a:solidFill>
                  </a:tcPr>
                </a:tc>
                <a:extLst>
                  <a:ext uri="{0D108BD9-81ED-4DB2-BD59-A6C34878D82A}">
                    <a16:rowId xmlns:a16="http://schemas.microsoft.com/office/drawing/2014/main" val="801623161"/>
                  </a:ext>
                </a:extLst>
              </a:tr>
              <a:tr h="736600">
                <a:tc>
                  <a:txBody>
                    <a:bodyPr/>
                    <a:lstStyle/>
                    <a:p>
                      <a:pPr algn="ctr"/>
                      <a:r>
                        <a:rPr lang="en-US" dirty="0"/>
                        <a:t>square-based pyramid </a:t>
                      </a:r>
                      <a:endParaRPr lang="en-GB" dirty="0"/>
                    </a:p>
                  </a:txBody>
                  <a:tcPr anchor="ctr">
                    <a:solidFill>
                      <a:srgbClr val="C5E8FB"/>
                    </a:solidFill>
                  </a:tcPr>
                </a:tc>
                <a:tc>
                  <a:txBody>
                    <a:bodyPr/>
                    <a:lstStyle/>
                    <a:p>
                      <a:pPr algn="ctr"/>
                      <a:r>
                        <a:rPr lang="en-GB" dirty="0"/>
                        <a:t>5</a:t>
                      </a:r>
                    </a:p>
                  </a:txBody>
                  <a:tcPr anchor="ctr">
                    <a:solidFill>
                      <a:srgbClr val="DBF1FD"/>
                    </a:solidFill>
                  </a:tcPr>
                </a:tc>
                <a:extLst>
                  <a:ext uri="{0D108BD9-81ED-4DB2-BD59-A6C34878D82A}">
                    <a16:rowId xmlns:a16="http://schemas.microsoft.com/office/drawing/2014/main" val="2856125483"/>
                  </a:ext>
                </a:extLst>
              </a:tr>
              <a:tr h="736600">
                <a:tc>
                  <a:txBody>
                    <a:bodyPr/>
                    <a:lstStyle/>
                    <a:p>
                      <a:pPr algn="ctr"/>
                      <a:r>
                        <a:rPr lang="en-US" dirty="0"/>
                        <a:t>pentagonal prims </a:t>
                      </a:r>
                      <a:endParaRPr lang="en-GB" dirty="0"/>
                    </a:p>
                  </a:txBody>
                  <a:tcPr anchor="ctr">
                    <a:solidFill>
                      <a:srgbClr val="C5E8FB"/>
                    </a:solidFill>
                  </a:tcPr>
                </a:tc>
                <a:tc>
                  <a:txBody>
                    <a:bodyPr/>
                    <a:lstStyle/>
                    <a:p>
                      <a:pPr algn="ctr"/>
                      <a:r>
                        <a:rPr lang="en-GB" dirty="0"/>
                        <a:t>5</a:t>
                      </a:r>
                    </a:p>
                  </a:txBody>
                  <a:tcPr anchor="ctr">
                    <a:solidFill>
                      <a:srgbClr val="DBF1FD"/>
                    </a:solidFill>
                  </a:tcPr>
                </a:tc>
                <a:extLst>
                  <a:ext uri="{0D108BD9-81ED-4DB2-BD59-A6C34878D82A}">
                    <a16:rowId xmlns:a16="http://schemas.microsoft.com/office/drawing/2014/main" val="3971611388"/>
                  </a:ext>
                </a:extLst>
              </a:tr>
              <a:tr h="736600">
                <a:tc>
                  <a:txBody>
                    <a:bodyPr/>
                    <a:lstStyle/>
                    <a:p>
                      <a:pPr algn="ctr"/>
                      <a:r>
                        <a:rPr lang="en-US" dirty="0"/>
                        <a:t>triangular prism </a:t>
                      </a:r>
                      <a:endParaRPr lang="en-GB" dirty="0"/>
                    </a:p>
                  </a:txBody>
                  <a:tcPr anchor="ctr">
                    <a:solidFill>
                      <a:srgbClr val="C5E8FB"/>
                    </a:solidFill>
                  </a:tcPr>
                </a:tc>
                <a:tc>
                  <a:txBody>
                    <a:bodyPr/>
                    <a:lstStyle/>
                    <a:p>
                      <a:pPr algn="ctr"/>
                      <a:r>
                        <a:rPr lang="en-GB" dirty="0"/>
                        <a:t>5</a:t>
                      </a:r>
                    </a:p>
                  </a:txBody>
                  <a:tcPr anchor="ctr">
                    <a:solidFill>
                      <a:srgbClr val="DBF1FD"/>
                    </a:solidFill>
                  </a:tcPr>
                </a:tc>
                <a:extLst>
                  <a:ext uri="{0D108BD9-81ED-4DB2-BD59-A6C34878D82A}">
                    <a16:rowId xmlns:a16="http://schemas.microsoft.com/office/drawing/2014/main" val="3714409398"/>
                  </a:ext>
                </a:extLst>
              </a:tr>
              <a:tr h="736600">
                <a:tc>
                  <a:txBody>
                    <a:bodyPr/>
                    <a:lstStyle/>
                    <a:p>
                      <a:pPr algn="ctr"/>
                      <a:r>
                        <a:rPr lang="en-US" dirty="0"/>
                        <a:t>rectangular based pyramid </a:t>
                      </a:r>
                      <a:endParaRPr lang="en-GB" dirty="0"/>
                    </a:p>
                  </a:txBody>
                  <a:tcPr anchor="ctr">
                    <a:solidFill>
                      <a:srgbClr val="C5E8FB"/>
                    </a:solidFill>
                  </a:tcPr>
                </a:tc>
                <a:tc>
                  <a:txBody>
                    <a:bodyPr/>
                    <a:lstStyle/>
                    <a:p>
                      <a:pPr algn="ctr"/>
                      <a:r>
                        <a:rPr lang="en-GB" dirty="0"/>
                        <a:t>5</a:t>
                      </a:r>
                    </a:p>
                  </a:txBody>
                  <a:tcPr anchor="ctr">
                    <a:solidFill>
                      <a:srgbClr val="DBF1FD"/>
                    </a:solidFill>
                  </a:tcPr>
                </a:tc>
                <a:extLst>
                  <a:ext uri="{0D108BD9-81ED-4DB2-BD59-A6C34878D82A}">
                    <a16:rowId xmlns:a16="http://schemas.microsoft.com/office/drawing/2014/main" val="2938456286"/>
                  </a:ext>
                </a:extLst>
              </a:tr>
            </a:tbl>
          </a:graphicData>
        </a:graphic>
      </p:graphicFrame>
      <p:pic>
        <p:nvPicPr>
          <p:cNvPr id="24" name="Picture 23">
            <a:extLst>
              <a:ext uri="{FF2B5EF4-FFF2-40B4-BE49-F238E27FC236}">
                <a16:creationId xmlns:a16="http://schemas.microsoft.com/office/drawing/2014/main" id="{0DAA2DFD-B129-43F7-833E-182093E091D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061565" flipH="1">
            <a:off x="6473032" y="3132677"/>
            <a:ext cx="4136647" cy="5162584"/>
          </a:xfrm>
          <a:prstGeom prst="rect">
            <a:avLst/>
          </a:prstGeom>
          <a:effectLst>
            <a:outerShdw blurRad="25400" dist="38100" dir="13980000" algn="ctr" rotWithShape="0">
              <a:srgbClr val="000000">
                <a:alpha val="22000"/>
              </a:srgbClr>
            </a:outerShdw>
          </a:effectLst>
        </p:spPr>
      </p:pic>
      <p:pic>
        <p:nvPicPr>
          <p:cNvPr id="29" name="Picture 28" descr="A screenshot of a computer&#10;&#10;Description automatically generated">
            <a:extLst>
              <a:ext uri="{FF2B5EF4-FFF2-40B4-BE49-F238E27FC236}">
                <a16:creationId xmlns:a16="http://schemas.microsoft.com/office/drawing/2014/main" id="{7AFEB959-E071-46C8-A870-C7AC096971EB}"/>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92798" t="20296"/>
          <a:stretch/>
        </p:blipFill>
        <p:spPr>
          <a:xfrm>
            <a:off x="8485476" y="1391864"/>
            <a:ext cx="658524" cy="5466136"/>
          </a:xfrm>
          <a:prstGeom prst="rect">
            <a:avLst/>
          </a:prstGeom>
        </p:spPr>
      </p:pic>
      <p:pic>
        <p:nvPicPr>
          <p:cNvPr id="27" name="Picture 26" descr="A screenshot of a computer&#10;&#10;Description automatically generated">
            <a:extLst>
              <a:ext uri="{FF2B5EF4-FFF2-40B4-BE49-F238E27FC236}">
                <a16:creationId xmlns:a16="http://schemas.microsoft.com/office/drawing/2014/main" id="{8C0906F7-8DC0-47E0-92F5-08606EAB129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t="90025"/>
          <a:stretch/>
        </p:blipFill>
        <p:spPr>
          <a:xfrm>
            <a:off x="0" y="6173938"/>
            <a:ext cx="9144000" cy="684062"/>
          </a:xfrm>
          <a:prstGeom prst="rect">
            <a:avLst/>
          </a:prstGeom>
        </p:spPr>
      </p:pic>
      <p:grpSp>
        <p:nvGrpSpPr>
          <p:cNvPr id="20" name="Group 19">
            <a:extLst>
              <a:ext uri="{FF2B5EF4-FFF2-40B4-BE49-F238E27FC236}">
                <a16:creationId xmlns:a16="http://schemas.microsoft.com/office/drawing/2014/main" id="{79ADECD0-171D-4EB0-8606-718FBCB62FB4}"/>
              </a:ext>
            </a:extLst>
          </p:cNvPr>
          <p:cNvGrpSpPr/>
          <p:nvPr/>
        </p:nvGrpSpPr>
        <p:grpSpPr>
          <a:xfrm>
            <a:off x="5555472" y="1592655"/>
            <a:ext cx="3800976" cy="738285"/>
            <a:chOff x="2299105" y="3194127"/>
            <a:chExt cx="3800976" cy="738285"/>
          </a:xfrm>
        </p:grpSpPr>
        <p:sp>
          <p:nvSpPr>
            <p:cNvPr id="18" name="Arrow: Pentagon 17">
              <a:extLst>
                <a:ext uri="{FF2B5EF4-FFF2-40B4-BE49-F238E27FC236}">
                  <a16:creationId xmlns:a16="http://schemas.microsoft.com/office/drawing/2014/main" id="{8FC0FDE3-9F66-4C80-ADC9-43569CFC10C0}"/>
                </a:ext>
              </a:extLst>
            </p:cNvPr>
            <p:cNvSpPr/>
            <p:nvPr/>
          </p:nvSpPr>
          <p:spPr>
            <a:xfrm rot="10800000">
              <a:off x="2299105" y="3194127"/>
              <a:ext cx="3800976" cy="738285"/>
            </a:xfrm>
            <a:prstGeom prst="homePlate">
              <a:avLst>
                <a:gd name="adj" fmla="val 22907"/>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a:extLst>
                <a:ext uri="{FF2B5EF4-FFF2-40B4-BE49-F238E27FC236}">
                  <a16:creationId xmlns:a16="http://schemas.microsoft.com/office/drawing/2014/main" id="{3A559B40-1A3A-4B3D-93B7-8702B125B8F8}"/>
                </a:ext>
              </a:extLst>
            </p:cNvPr>
            <p:cNvSpPr/>
            <p:nvPr/>
          </p:nvSpPr>
          <p:spPr>
            <a:xfrm>
              <a:off x="2534423" y="3244334"/>
              <a:ext cx="2742428" cy="646331"/>
            </a:xfrm>
            <a:prstGeom prst="rect">
              <a:avLst/>
            </a:prstGeom>
          </p:spPr>
          <p:txBody>
            <a:bodyPr wrap="square">
              <a:spAutoFit/>
            </a:bodyPr>
            <a:lstStyle/>
            <a:p>
              <a:r>
                <a:rPr lang="en-GB" dirty="0"/>
                <a:t>Shawn is discussing nets of 3D shapes.</a:t>
              </a:r>
            </a:p>
          </p:txBody>
        </p:sp>
      </p:grpSp>
    </p:spTree>
    <p:extLst>
      <p:ext uri="{BB962C8B-B14F-4D97-AF65-F5344CB8AC3E}">
        <p14:creationId xmlns:p14="http://schemas.microsoft.com/office/powerpoint/2010/main" val="414613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p:tgtEl>
                                          <p:spTgt spid="33"/>
                                        </p:tgtEl>
                                        <p:attrNameLst>
                                          <p:attrName>ppt_x</p:attrName>
                                        </p:attrNameLst>
                                      </p:cBhvr>
                                      <p:tavLst>
                                        <p:tav tm="0">
                                          <p:val>
                                            <p:strVal val="#ppt_x+#ppt_w*1.125000"/>
                                          </p:val>
                                        </p:tav>
                                        <p:tav tm="100000">
                                          <p:val>
                                            <p:strVal val="#ppt_x"/>
                                          </p:val>
                                        </p:tav>
                                      </p:tavLst>
                                    </p:anim>
                                    <p:animEffect transition="in" filter="wipe(left)">
                                      <p:cBhvr>
                                        <p:cTn id="8" dur="500"/>
                                        <p:tgtEl>
                                          <p:spTgt spid="33"/>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xit" presetSubtype="2" fill="hold" nodeType="clickEffect">
                                  <p:stCondLst>
                                    <p:cond delay="0"/>
                                  </p:stCondLst>
                                  <p:childTnLst>
                                    <p:anim calcmode="lin" valueType="num">
                                      <p:cBhvr additive="base">
                                        <p:cTn id="12" dur="500"/>
                                        <p:tgtEl>
                                          <p:spTgt spid="20"/>
                                        </p:tgtEl>
                                        <p:attrNameLst>
                                          <p:attrName>ppt_x</p:attrName>
                                        </p:attrNameLst>
                                      </p:cBhvr>
                                      <p:tavLst>
                                        <p:tav tm="0">
                                          <p:val>
                                            <p:strVal val="#ppt_x"/>
                                          </p:val>
                                        </p:tav>
                                        <p:tav tm="100000">
                                          <p:val>
                                            <p:strVal val="#ppt_x+#ppt_w*1.125000"/>
                                          </p:val>
                                        </p:tav>
                                      </p:tavLst>
                                    </p:anim>
                                    <p:animEffect transition="out" filter="wipe(right)">
                                      <p:cBhvr>
                                        <p:cTn id="13" dur="500"/>
                                        <p:tgtEl>
                                          <p:spTgt spid="20"/>
                                        </p:tgtEl>
                                      </p:cBhvr>
                                    </p:animEffect>
                                    <p:set>
                                      <p:cBhvr>
                                        <p:cTn id="14" dur="1" fill="hold">
                                          <p:stCondLst>
                                            <p:cond delay="499"/>
                                          </p:stCondLst>
                                        </p:cTn>
                                        <p:tgtEl>
                                          <p:spTgt spid="20"/>
                                        </p:tgtEl>
                                        <p:attrNameLst>
                                          <p:attrName>style.visibility</p:attrName>
                                        </p:attrNameLst>
                                      </p:cBhvr>
                                      <p:to>
                                        <p:strVal val="hidden"/>
                                      </p:to>
                                    </p:set>
                                  </p:childTnLst>
                                </p:cTn>
                              </p:par>
                              <p:par>
                                <p:cTn id="15" presetID="12" presetClass="exit" presetSubtype="2" fill="hold" nodeType="withEffect">
                                  <p:stCondLst>
                                    <p:cond delay="0"/>
                                  </p:stCondLst>
                                  <p:childTnLst>
                                    <p:anim calcmode="lin" valueType="num">
                                      <p:cBhvr additive="base">
                                        <p:cTn id="16" dur="500"/>
                                        <p:tgtEl>
                                          <p:spTgt spid="33"/>
                                        </p:tgtEl>
                                        <p:attrNameLst>
                                          <p:attrName>ppt_x</p:attrName>
                                        </p:attrNameLst>
                                      </p:cBhvr>
                                      <p:tavLst>
                                        <p:tav tm="0">
                                          <p:val>
                                            <p:strVal val="#ppt_x"/>
                                          </p:val>
                                        </p:tav>
                                        <p:tav tm="100000">
                                          <p:val>
                                            <p:strVal val="#ppt_x+#ppt_w*1.125000"/>
                                          </p:val>
                                        </p:tav>
                                      </p:tavLst>
                                    </p:anim>
                                    <p:animEffect transition="out" filter="wipe(right)">
                                      <p:cBhvr>
                                        <p:cTn id="17" dur="500"/>
                                        <p:tgtEl>
                                          <p:spTgt spid="33"/>
                                        </p:tgtEl>
                                      </p:cBhvr>
                                    </p:animEffect>
                                    <p:set>
                                      <p:cBhvr>
                                        <p:cTn id="18" dur="1" fill="hold">
                                          <p:stCondLst>
                                            <p:cond delay="499"/>
                                          </p:stCondLst>
                                        </p:cTn>
                                        <p:tgtEl>
                                          <p:spTgt spid="33"/>
                                        </p:tgtEl>
                                        <p:attrNameLst>
                                          <p:attrName>style.visibility</p:attrName>
                                        </p:attrNameLst>
                                      </p:cBhvr>
                                      <p:to>
                                        <p:strVal val="hidden"/>
                                      </p:to>
                                    </p:set>
                                  </p:childTnLst>
                                </p:cTn>
                              </p:par>
                            </p:childTnLst>
                          </p:cTn>
                        </p:par>
                        <p:par>
                          <p:cTn id="19" fill="hold">
                            <p:stCondLst>
                              <p:cond delay="500"/>
                            </p:stCondLst>
                            <p:childTnLst>
                              <p:par>
                                <p:cTn id="20" presetID="42" presetClass="path" presetSubtype="0" accel="50000" decel="50000" fill="hold" nodeType="afterEffect">
                                  <p:stCondLst>
                                    <p:cond delay="0"/>
                                  </p:stCondLst>
                                  <p:childTnLst>
                                    <p:animMotion origin="layout" path="M 2.22222E-6 -1.85185E-6 L 0.18628 0.3125 " pathEditMode="relative" rAng="0" ptsTypes="AA">
                                      <p:cBhvr>
                                        <p:cTn id="21" dur="1500" fill="hold"/>
                                        <p:tgtEl>
                                          <p:spTgt spid="24"/>
                                        </p:tgtEl>
                                        <p:attrNameLst>
                                          <p:attrName>ppt_x</p:attrName>
                                          <p:attrName>ppt_y</p:attrName>
                                        </p:attrNameLst>
                                      </p:cBhvr>
                                      <p:rCtr x="9306" y="15625"/>
                                    </p:animMotion>
                                  </p:childTnLst>
                                </p:cTn>
                              </p:par>
                              <p:par>
                                <p:cTn id="22" presetID="42" presetClass="path" presetSubtype="0" accel="50000" decel="50000" fill="hold" nodeType="withEffect">
                                  <p:stCondLst>
                                    <p:cond delay="0"/>
                                  </p:stCondLst>
                                  <p:childTnLst>
                                    <p:animMotion origin="layout" path="M 1.94444E-6 -1.85185E-6 L 0.10503 0.42431 " pathEditMode="relative" rAng="0" ptsTypes="AA">
                                      <p:cBhvr>
                                        <p:cTn id="23" dur="1500" fill="hold"/>
                                        <p:tgtEl>
                                          <p:spTgt spid="25"/>
                                        </p:tgtEl>
                                        <p:attrNameLst>
                                          <p:attrName>ppt_x</p:attrName>
                                          <p:attrName>ppt_y</p:attrName>
                                        </p:attrNameLst>
                                      </p:cBhvr>
                                      <p:rCtr x="5243" y="21204"/>
                                    </p:animMotion>
                                  </p:childTnLst>
                                </p:cTn>
                              </p:par>
                              <p:par>
                                <p:cTn id="24" presetID="42" presetClass="path" presetSubtype="0" accel="50000" decel="50000" fill="hold" nodeType="withEffect">
                                  <p:stCondLst>
                                    <p:cond delay="0"/>
                                  </p:stCondLst>
                                  <p:childTnLst>
                                    <p:animMotion origin="layout" path="M 3.88889E-6 -2.22222E-6 L -0.46216 -0.36828 " pathEditMode="relative" rAng="0" ptsTypes="AA">
                                      <p:cBhvr>
                                        <p:cTn id="25" dur="2000" fill="hold"/>
                                        <p:tgtEl>
                                          <p:spTgt spid="37"/>
                                        </p:tgtEl>
                                        <p:attrNameLst>
                                          <p:attrName>ppt_x</p:attrName>
                                          <p:attrName>ppt_y</p:attrName>
                                        </p:attrNameLst>
                                      </p:cBhvr>
                                      <p:rCtr x="-23108" y="-18426"/>
                                    </p:animMotion>
                                  </p:childTnLst>
                                </p:cTn>
                              </p:par>
                              <p:par>
                                <p:cTn id="26" presetID="42" presetClass="path" presetSubtype="0" accel="50000" decel="50000" fill="hold" nodeType="withEffect">
                                  <p:stCondLst>
                                    <p:cond delay="0"/>
                                  </p:stCondLst>
                                  <p:childTnLst>
                                    <p:animMotion origin="layout" path="M 3.88889E-6 -2.22222E-6 L -0.46216 -0.36828 " pathEditMode="relative" rAng="0" ptsTypes="AA">
                                      <p:cBhvr>
                                        <p:cTn id="27" dur="2000" fill="hold"/>
                                        <p:tgtEl>
                                          <p:spTgt spid="36"/>
                                        </p:tgtEl>
                                        <p:attrNameLst>
                                          <p:attrName>ppt_x</p:attrName>
                                          <p:attrName>ppt_y</p:attrName>
                                        </p:attrNameLst>
                                      </p:cBhvr>
                                      <p:rCtr x="-23108" y="-18426"/>
                                    </p:animMotion>
                                  </p:childTnLst>
                                </p:cTn>
                              </p:par>
                              <p:par>
                                <p:cTn id="28" presetID="42" presetClass="path" presetSubtype="0" accel="50000" decel="50000" fill="hold" nodeType="withEffect">
                                  <p:stCondLst>
                                    <p:cond delay="0"/>
                                  </p:stCondLst>
                                  <p:childTnLst>
                                    <p:animMotion origin="layout" path="M 3.88889E-6 -2.22222E-6 L -0.46216 -0.36828 " pathEditMode="relative" rAng="0" ptsTypes="AA">
                                      <p:cBhvr>
                                        <p:cTn id="29" dur="2000" fill="hold"/>
                                        <p:tgtEl>
                                          <p:spTgt spid="35"/>
                                        </p:tgtEl>
                                        <p:attrNameLst>
                                          <p:attrName>ppt_x</p:attrName>
                                          <p:attrName>ppt_y</p:attrName>
                                        </p:attrNameLst>
                                      </p:cBhvr>
                                      <p:rCtr x="-23108" y="-18426"/>
                                    </p:animMotion>
                                  </p:childTnLst>
                                </p:cTn>
                              </p:par>
                            </p:childTnLst>
                          </p:cTn>
                        </p:par>
                        <p:par>
                          <p:cTn id="30" fill="hold">
                            <p:stCondLst>
                              <p:cond delay="2500"/>
                            </p:stCondLst>
                            <p:childTnLst>
                              <p:par>
                                <p:cTn id="31" presetID="12" presetClass="entr" presetSubtype="2" fill="hold" nodeType="afterEffect">
                                  <p:stCondLst>
                                    <p:cond delay="0"/>
                                  </p:stCondLst>
                                  <p:childTnLst>
                                    <p:set>
                                      <p:cBhvr>
                                        <p:cTn id="32" dur="1" fill="hold">
                                          <p:stCondLst>
                                            <p:cond delay="0"/>
                                          </p:stCondLst>
                                        </p:cTn>
                                        <p:tgtEl>
                                          <p:spTgt spid="40"/>
                                        </p:tgtEl>
                                        <p:attrNameLst>
                                          <p:attrName>style.visibility</p:attrName>
                                        </p:attrNameLst>
                                      </p:cBhvr>
                                      <p:to>
                                        <p:strVal val="visible"/>
                                      </p:to>
                                    </p:set>
                                    <p:anim calcmode="lin" valueType="num">
                                      <p:cBhvr additive="base">
                                        <p:cTn id="33" dur="500"/>
                                        <p:tgtEl>
                                          <p:spTgt spid="40"/>
                                        </p:tgtEl>
                                        <p:attrNameLst>
                                          <p:attrName>ppt_x</p:attrName>
                                        </p:attrNameLst>
                                      </p:cBhvr>
                                      <p:tavLst>
                                        <p:tav tm="0">
                                          <p:val>
                                            <p:strVal val="#ppt_x+#ppt_w*1.125000"/>
                                          </p:val>
                                        </p:tav>
                                        <p:tav tm="100000">
                                          <p:val>
                                            <p:strVal val="#ppt_x"/>
                                          </p:val>
                                        </p:tav>
                                      </p:tavLst>
                                    </p:anim>
                                    <p:animEffect transition="in" filter="wipe(left)">
                                      <p:cBhvr>
                                        <p:cTn id="34"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C3F129B-2D47-483A-A90C-799D2C477CF6}"/>
              </a:ext>
            </a:extLst>
          </p:cNvPr>
          <p:cNvSpPr/>
          <p:nvPr/>
        </p:nvSpPr>
        <p:spPr>
          <a:xfrm>
            <a:off x="4563663" y="1819414"/>
            <a:ext cx="3824688" cy="4273409"/>
          </a:xfrm>
          <a:prstGeom prst="rect">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p:cNvSpPr/>
          <p:nvPr/>
        </p:nvSpPr>
        <p:spPr>
          <a:xfrm>
            <a:off x="755650" y="1822827"/>
            <a:ext cx="3816349" cy="4269997"/>
          </a:xfrm>
          <a:prstGeom prst="rect">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755649" y="1364071"/>
            <a:ext cx="7632701" cy="458757"/>
          </a:xfrm>
          <a:prstGeom prst="rect">
            <a:avLst/>
          </a:prstGeom>
          <a:solidFill>
            <a:srgbClr val="C7E8FD"/>
          </a:solidFill>
        </p:spPr>
        <p:txBody>
          <a:bodyPr wrap="square" lIns="72000" tIns="72000" rIns="72000" bIns="108000">
            <a:spAutoFit/>
          </a:bodyPr>
          <a:lstStyle/>
          <a:p>
            <a:pPr algn="ctr"/>
            <a:r>
              <a:rPr lang="en-GB" dirty="0"/>
              <a:t>Dive in by completing your own activity!</a:t>
            </a:r>
          </a:p>
        </p:txBody>
      </p:sp>
      <p:pic>
        <p:nvPicPr>
          <p:cNvPr id="6" name="Picture 5">
            <a:extLst>
              <a:ext uri="{FF2B5EF4-FFF2-40B4-BE49-F238E27FC236}">
                <a16:creationId xmlns:a16="http://schemas.microsoft.com/office/drawing/2014/main" id="{61B74EBF-AD1B-4DC1-AB71-6B21B868FC7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355" t="500" r="27421" b="1"/>
          <a:stretch/>
        </p:blipFill>
        <p:spPr>
          <a:xfrm>
            <a:off x="755650" y="1819415"/>
            <a:ext cx="3818059" cy="4273409"/>
          </a:xfrm>
          <a:prstGeom prst="rect">
            <a:avLst/>
          </a:prstGeom>
        </p:spPr>
      </p:pic>
      <p:pic>
        <p:nvPicPr>
          <p:cNvPr id="21" name="Picture 20">
            <a:extLst>
              <a:ext uri="{FF2B5EF4-FFF2-40B4-BE49-F238E27FC236}">
                <a16:creationId xmlns:a16="http://schemas.microsoft.com/office/drawing/2014/main" id="{23B3C386-037D-47BC-B81B-E45DB0C5678A}"/>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682123" y="2031674"/>
            <a:ext cx="2722090" cy="3848888"/>
          </a:xfrm>
          <a:prstGeom prst="rect">
            <a:avLst/>
          </a:prstGeom>
          <a:effectLst>
            <a:outerShdw blurRad="63500" sx="102000" sy="102000" algn="ctr" rotWithShape="0">
              <a:prstClr val="black">
                <a:alpha val="20000"/>
              </a:prstClr>
            </a:outerShdw>
          </a:effectLst>
        </p:spPr>
      </p:pic>
      <p:pic>
        <p:nvPicPr>
          <p:cNvPr id="19" name="Picture 18">
            <a:extLst>
              <a:ext uri="{FF2B5EF4-FFF2-40B4-BE49-F238E27FC236}">
                <a16:creationId xmlns:a16="http://schemas.microsoft.com/office/drawing/2014/main" id="{23B3C386-037D-47BC-B81B-E45DB0C567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49774"/>
          <a:stretch/>
        </p:blipFill>
        <p:spPr>
          <a:xfrm rot="1560000">
            <a:off x="2553776" y="2896588"/>
            <a:ext cx="729224" cy="2052890"/>
          </a:xfrm>
          <a:prstGeom prst="rect">
            <a:avLst/>
          </a:prstGeom>
          <a:effectLst/>
        </p:spPr>
      </p:pic>
      <p:pic>
        <p:nvPicPr>
          <p:cNvPr id="13" name="Picture 12"/>
          <p:cNvPicPr>
            <a:picLocks noChangeAspect="1"/>
          </p:cNvPicPr>
          <p:nvPr/>
        </p:nvPicPr>
        <p:blipFill rotWithShape="1">
          <a:blip r:embed="rId5" cstate="print">
            <a:extLst>
              <a:ext uri="{28A0092B-C50C-407E-A947-70E740481C1C}">
                <a14:useLocalDpi xmlns:a14="http://schemas.microsoft.com/office/drawing/2010/main" val="0"/>
              </a:ext>
            </a:extLst>
          </a:blip>
          <a:srcRect b="8094"/>
          <a:stretch/>
        </p:blipFill>
        <p:spPr>
          <a:xfrm rot="1591567">
            <a:off x="976029" y="2264388"/>
            <a:ext cx="1502321" cy="1952271"/>
          </a:xfrm>
          <a:prstGeom prst="rect">
            <a:avLst/>
          </a:prstGeom>
        </p:spPr>
      </p:pic>
      <p:pic>
        <p:nvPicPr>
          <p:cNvPr id="22" name="Boy Writing">
            <a:extLst>
              <a:ext uri="{FF2B5EF4-FFF2-40B4-BE49-F238E27FC236}">
                <a16:creationId xmlns:a16="http://schemas.microsoft.com/office/drawing/2014/main" id="{59E92074-8F0A-4A38-87B2-6E07FF3C864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 t="622" r="32362"/>
          <a:stretch/>
        </p:blipFill>
        <p:spPr>
          <a:xfrm>
            <a:off x="755648" y="1928692"/>
            <a:ext cx="4038155" cy="4164130"/>
          </a:xfrm>
          <a:prstGeom prst="rect">
            <a:avLst/>
          </a:prstGeom>
        </p:spPr>
      </p:pic>
      <p:sp>
        <p:nvSpPr>
          <p:cNvPr id="14" name="Rectangle 13"/>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pic>
        <p:nvPicPr>
          <p:cNvPr id="16" name="Picture 15">
            <a:extLst>
              <a:ext uri="{FF2B5EF4-FFF2-40B4-BE49-F238E27FC236}">
                <a16:creationId xmlns:a16="http://schemas.microsoft.com/office/drawing/2014/main" id="{A410F3B9-A120-4B78-B8FC-DBBE2542D027}"/>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5118275" y="2031674"/>
            <a:ext cx="2722090" cy="3848888"/>
          </a:xfrm>
          <a:prstGeom prst="rect">
            <a:avLst/>
          </a:prstGeom>
          <a:effectLst>
            <a:outerShdw blurRad="63500" sx="102000" sy="102000" algn="ctr" rotWithShape="0">
              <a:prstClr val="black">
                <a:alpha val="20000"/>
              </a:prstClr>
            </a:outerShdw>
          </a:effectLst>
        </p:spPr>
      </p:pic>
      <p:pic>
        <p:nvPicPr>
          <p:cNvPr id="23" name="Picture 22">
            <a:extLst>
              <a:ext uri="{FF2B5EF4-FFF2-40B4-BE49-F238E27FC236}">
                <a16:creationId xmlns:a16="http://schemas.microsoft.com/office/drawing/2014/main" id="{A410F3B9-A120-4B78-B8FC-DBBE2542D027}"/>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529259" y="2031674"/>
            <a:ext cx="2722090" cy="3848888"/>
          </a:xfrm>
          <a:prstGeom prst="rect">
            <a:avLst/>
          </a:prstGeom>
          <a:effectLst>
            <a:outerShdw blurRad="63500" sx="102000" sy="102000" algn="ctr" rotWithShape="0">
              <a:prstClr val="black">
                <a:alpha val="20000"/>
              </a:prstClr>
            </a:outerShdw>
          </a:effectLst>
        </p:spPr>
      </p:pic>
      <p:sp>
        <p:nvSpPr>
          <p:cNvPr id="2" name="Rectangle 1">
            <a:extLst>
              <a:ext uri="{FF2B5EF4-FFF2-40B4-BE49-F238E27FC236}">
                <a16:creationId xmlns:a16="http://schemas.microsoft.com/office/drawing/2014/main" id="{EF2DFC1E-3B90-4431-B101-669321A5B5DC}"/>
              </a:ext>
            </a:extLst>
          </p:cNvPr>
          <p:cNvSpPr/>
          <p:nvPr/>
        </p:nvSpPr>
        <p:spPr>
          <a:xfrm>
            <a:off x="539750" y="3322040"/>
            <a:ext cx="215900" cy="922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77127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ounded Rectangle 14"/>
          <p:cNvSpPr/>
          <p:nvPr/>
        </p:nvSpPr>
        <p:spPr bwMode="auto">
          <a:xfrm>
            <a:off x="457198" y="438151"/>
            <a:ext cx="8220075" cy="5957887"/>
          </a:xfrm>
          <a:prstGeom prst="roundRect">
            <a:avLst>
              <a:gd name="adj" fmla="val 2649"/>
            </a:avLst>
          </a:prstGeom>
          <a:solidFill>
            <a:srgbClr val="002060">
              <a:alpha val="90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600" b="1" dirty="0">
                <a:latin typeface="Twinkl" pitchFamily="50" charset="0"/>
              </a:rPr>
              <a:t> </a:t>
            </a:r>
          </a:p>
        </p:txBody>
      </p:sp>
      <p:sp>
        <p:nvSpPr>
          <p:cNvPr id="16" name="Rectangle 15"/>
          <p:cNvSpPr/>
          <p:nvPr/>
        </p:nvSpPr>
        <p:spPr>
          <a:xfrm>
            <a:off x="755650" y="2696325"/>
            <a:ext cx="7632700" cy="400110"/>
          </a:xfrm>
          <a:prstGeom prst="rect">
            <a:avLst/>
          </a:prstGeom>
        </p:spPr>
        <p:txBody>
          <a:bodyPr wrap="square">
            <a:spAutoFit/>
          </a:bodyPr>
          <a:lstStyle/>
          <a:p>
            <a:pPr algn="ctr"/>
            <a:r>
              <a:rPr lang="en-GB" sz="2000" dirty="0">
                <a:solidFill>
                  <a:schemeClr val="bg1"/>
                </a:solidFill>
                <a:latin typeface="Roboto" panose="02000000000000000000" pitchFamily="2" charset="0"/>
                <a:ea typeface="Roboto" panose="02000000000000000000" pitchFamily="2" charset="0"/>
              </a:rPr>
              <a:t>For more planning resources to support this aim, </a:t>
            </a:r>
            <a:r>
              <a:rPr lang="en-GB" sz="2000" b="1" dirty="0">
                <a:solidFill>
                  <a:srgbClr val="18A0DB"/>
                </a:solidFill>
                <a:latin typeface="Roboto" panose="02000000000000000000" pitchFamily="2" charset="0"/>
                <a:ea typeface="Roboto" panose="02000000000000000000" pitchFamily="2" charset="0"/>
                <a:hlinkClick r:id="rId2"/>
              </a:rPr>
              <a:t>click here</a:t>
            </a:r>
            <a:r>
              <a:rPr lang="en-GB" sz="2000" dirty="0">
                <a:solidFill>
                  <a:schemeClr val="bg1"/>
                </a:solidFill>
                <a:latin typeface="Roboto" panose="02000000000000000000" pitchFamily="2" charset="0"/>
                <a:ea typeface="Roboto" panose="02000000000000000000" pitchFamily="2" charset="0"/>
              </a:rPr>
              <a:t>.</a:t>
            </a:r>
          </a:p>
        </p:txBody>
      </p:sp>
      <p:sp>
        <p:nvSpPr>
          <p:cNvPr id="17" name="Rectangle 16"/>
          <p:cNvSpPr/>
          <p:nvPr/>
        </p:nvSpPr>
        <p:spPr>
          <a:xfrm>
            <a:off x="766722" y="5385322"/>
            <a:ext cx="6103310" cy="615553"/>
          </a:xfrm>
          <a:prstGeom prst="rect">
            <a:avLst/>
          </a:prstGeom>
        </p:spPr>
        <p:txBody>
          <a:bodyPr wrap="square" lIns="0" tIns="0" rIns="0" bIns="0">
            <a:spAutoFit/>
          </a:bodyPr>
          <a:lstStyle/>
          <a:p>
            <a:r>
              <a:rPr lang="en-GB" sz="2000" dirty="0" err="1">
                <a:solidFill>
                  <a:schemeClr val="bg1"/>
                </a:solidFill>
                <a:latin typeface="Roboto" panose="02000000000000000000" pitchFamily="2" charset="0"/>
                <a:ea typeface="Roboto" panose="02000000000000000000" pitchFamily="2" charset="0"/>
              </a:rPr>
              <a:t>Twinkl</a:t>
            </a:r>
            <a:r>
              <a:rPr lang="en-GB" sz="2000" dirty="0">
                <a:solidFill>
                  <a:schemeClr val="bg1"/>
                </a:solidFill>
                <a:latin typeface="Roboto" panose="02000000000000000000" pitchFamily="2" charset="0"/>
                <a:ea typeface="Roboto" panose="02000000000000000000" pitchFamily="2" charset="0"/>
              </a:rPr>
              <a:t> </a:t>
            </a:r>
            <a:r>
              <a:rPr lang="en-GB" sz="2000" dirty="0" err="1">
                <a:solidFill>
                  <a:schemeClr val="bg1"/>
                </a:solidFill>
                <a:latin typeface="Roboto" panose="02000000000000000000" pitchFamily="2" charset="0"/>
                <a:ea typeface="Roboto" panose="02000000000000000000" pitchFamily="2" charset="0"/>
              </a:rPr>
              <a:t>PlanIt</a:t>
            </a:r>
            <a:r>
              <a:rPr lang="en-GB" sz="2000" dirty="0">
                <a:solidFill>
                  <a:schemeClr val="bg1"/>
                </a:solidFill>
                <a:latin typeface="Roboto" panose="02000000000000000000" pitchFamily="2" charset="0"/>
                <a:ea typeface="Roboto" panose="02000000000000000000" pitchFamily="2" charset="0"/>
              </a:rPr>
              <a:t> is our award-winning scheme of work </a:t>
            </a:r>
            <a:br>
              <a:rPr lang="en-GB" sz="2000" dirty="0">
                <a:solidFill>
                  <a:schemeClr val="bg1"/>
                </a:solidFill>
                <a:latin typeface="Roboto" panose="02000000000000000000" pitchFamily="2" charset="0"/>
                <a:ea typeface="Roboto" panose="02000000000000000000" pitchFamily="2" charset="0"/>
              </a:rPr>
            </a:br>
            <a:r>
              <a:rPr lang="en-GB" sz="2000" dirty="0">
                <a:solidFill>
                  <a:schemeClr val="bg1"/>
                </a:solidFill>
                <a:latin typeface="Roboto" panose="02000000000000000000" pitchFamily="2" charset="0"/>
                <a:ea typeface="Roboto" panose="02000000000000000000" pitchFamily="2" charset="0"/>
              </a:rPr>
              <a:t>with over 4000 resources.</a:t>
            </a:r>
          </a:p>
        </p:txBody>
      </p:sp>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4745" y="5223878"/>
            <a:ext cx="1406637" cy="933495"/>
          </a:xfrm>
          <a:prstGeom prst="rect">
            <a:avLst/>
          </a:prstGeom>
        </p:spPr>
      </p:pic>
      <p:sp>
        <p:nvSpPr>
          <p:cNvPr id="22" name="Rectangle 21"/>
          <p:cNvSpPr/>
          <p:nvPr/>
        </p:nvSpPr>
        <p:spPr>
          <a:xfrm>
            <a:off x="594362" y="765175"/>
            <a:ext cx="7952222" cy="553998"/>
          </a:xfrm>
          <a:prstGeom prst="rect">
            <a:avLst/>
          </a:prstGeom>
        </p:spPr>
        <p:txBody>
          <a:bodyPr wrap="square">
            <a:spAutoFit/>
          </a:bodyPr>
          <a:lstStyle/>
          <a:p>
            <a:pPr algn="ctr"/>
            <a:r>
              <a:rPr lang="en-GB" sz="2900" b="1" dirty="0">
                <a:solidFill>
                  <a:schemeClr val="bg1"/>
                </a:solidFill>
                <a:latin typeface="Roboto" panose="02000000000000000000" pitchFamily="2" charset="0"/>
                <a:ea typeface="Roboto" panose="02000000000000000000" pitchFamily="2" charset="0"/>
              </a:rPr>
              <a:t>Need Planning to Complement this Resource?</a:t>
            </a:r>
          </a:p>
        </p:txBody>
      </p:sp>
      <p:sp>
        <p:nvSpPr>
          <p:cNvPr id="23" name="Rectangle 22"/>
          <p:cNvSpPr/>
          <p:nvPr/>
        </p:nvSpPr>
        <p:spPr>
          <a:xfrm>
            <a:off x="755650" y="1789800"/>
            <a:ext cx="7564566" cy="748923"/>
          </a:xfrm>
          <a:prstGeom prst="rect">
            <a:avLst/>
          </a:prstGeom>
          <a:solidFill>
            <a:schemeClr val="bg1"/>
          </a:solidFill>
        </p:spPr>
        <p:txBody>
          <a:bodyPr wrap="square">
            <a:spAutoFit/>
          </a:bodyPr>
          <a:lstStyle/>
          <a:p>
            <a:pPr lvl="0" algn="ctr">
              <a:lnSpc>
                <a:spcPct val="110000"/>
              </a:lnSpc>
            </a:pPr>
            <a:r>
              <a:rPr lang="en-GB" sz="2000" b="1" dirty="0">
                <a:solidFill>
                  <a:srgbClr val="014482"/>
                </a:solidFill>
                <a:latin typeface="Roboto" panose="02000000000000000000" pitchFamily="2" charset="0"/>
                <a:ea typeface="Roboto" panose="02000000000000000000" pitchFamily="2" charset="0"/>
              </a:rPr>
              <a:t>recognise, describe and build simple 3-D shapes, </a:t>
            </a:r>
            <a:br>
              <a:rPr lang="en-GB" sz="2000" b="1" dirty="0">
                <a:solidFill>
                  <a:srgbClr val="014482"/>
                </a:solidFill>
                <a:latin typeface="Roboto" panose="02000000000000000000" pitchFamily="2" charset="0"/>
                <a:ea typeface="Roboto" panose="02000000000000000000" pitchFamily="2" charset="0"/>
              </a:rPr>
            </a:br>
            <a:r>
              <a:rPr lang="en-GB" sz="2000" b="1" dirty="0">
                <a:solidFill>
                  <a:srgbClr val="014482"/>
                </a:solidFill>
                <a:latin typeface="Roboto" panose="02000000000000000000" pitchFamily="2" charset="0"/>
                <a:ea typeface="Roboto" panose="02000000000000000000" pitchFamily="2" charset="0"/>
              </a:rPr>
              <a:t>including making nets.</a:t>
            </a:r>
          </a:p>
        </p:txBody>
      </p:sp>
      <p:sp>
        <p:nvSpPr>
          <p:cNvPr id="24" name="Rectangle 23"/>
          <p:cNvSpPr/>
          <p:nvPr/>
        </p:nvSpPr>
        <p:spPr>
          <a:xfrm>
            <a:off x="3169113" y="1376229"/>
            <a:ext cx="2997937" cy="400110"/>
          </a:xfrm>
          <a:prstGeom prst="rect">
            <a:avLst/>
          </a:prstGeom>
        </p:spPr>
        <p:txBody>
          <a:bodyPr wrap="none">
            <a:spAutoFit/>
          </a:bodyPr>
          <a:lstStyle/>
          <a:p>
            <a:r>
              <a:rPr lang="en-GB" sz="2000" b="1" dirty="0">
                <a:solidFill>
                  <a:schemeClr val="bg1"/>
                </a:solidFill>
                <a:latin typeface="Roboto" panose="02000000000000000000" pitchFamily="2" charset="0"/>
                <a:ea typeface="Roboto" panose="02000000000000000000" pitchFamily="2" charset="0"/>
              </a:rPr>
              <a:t>National Curriculum Aim</a:t>
            </a:r>
          </a:p>
        </p:txBody>
      </p:sp>
      <p:pic>
        <p:nvPicPr>
          <p:cNvPr id="2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778104" y="3226660"/>
            <a:ext cx="3706766" cy="185338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666416" y="3225825"/>
            <a:ext cx="3721934" cy="18609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5026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56288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a:xfrm>
            <a:off x="461962" y="762000"/>
            <a:ext cx="8220075" cy="652318"/>
          </a:xfrm>
          <a:prstGeom prst="roundRect">
            <a:avLst>
              <a:gd name="adj" fmla="val 9641"/>
            </a:avLst>
          </a:prstGeom>
          <a:noFill/>
          <a:ln w="25400">
            <a:noFill/>
          </a:ln>
        </p:spPr>
        <p:txBody>
          <a:bodyPr vert="horz" lIns="252000" tIns="252000" rIns="252000" bIns="252000" rtlCol="0" anchor="ctr" anchorCtr="1">
            <a:noAutofit/>
          </a:bodyPr>
          <a:lstStyle>
            <a:lvl1pPr algn="l" defTabSz="914400" rtl="0" eaLnBrk="1" latinLnBrk="0" hangingPunct="1">
              <a:lnSpc>
                <a:spcPct val="90000"/>
              </a:lnSpc>
              <a:spcBef>
                <a:spcPct val="0"/>
              </a:spcBef>
              <a:buNone/>
              <a:defRPr sz="4000" b="1" kern="1200">
                <a:solidFill>
                  <a:srgbClr val="1C1C1C"/>
                </a:solidFill>
                <a:latin typeface="Twinkl SemiBold" pitchFamily="2"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altLang="en-US" sz="2800" b="1" i="0" u="none" strike="noStrike" kern="1200" cap="none" spc="0" normalizeH="0" baseline="0" noProof="0" dirty="0">
                <a:ln>
                  <a:noFill/>
                </a:ln>
                <a:solidFill>
                  <a:srgbClr val="014482"/>
                </a:solidFill>
                <a:effectLst/>
                <a:uLnTx/>
                <a:uFillTx/>
                <a:latin typeface="Roboto" panose="02000000000000000000" pitchFamily="2" charset="0"/>
                <a:ea typeface="Roboto" panose="02000000000000000000" pitchFamily="2" charset="0"/>
                <a:cs typeface="Arial" panose="020B0604020202020204" pitchFamily="34" charset="0"/>
              </a:rPr>
              <a:t>Diving into Mastery Guidance for Educators</a:t>
            </a:r>
          </a:p>
        </p:txBody>
      </p:sp>
      <p:sp>
        <p:nvSpPr>
          <p:cNvPr id="4" name="Rectangle 3">
            <a:extLst>
              <a:ext uri="{FF2B5EF4-FFF2-40B4-BE49-F238E27FC236}">
                <a16:creationId xmlns:a16="http://schemas.microsoft.com/office/drawing/2014/main" id="{FA04B34F-55C5-40A6-8A7E-881778633952}"/>
              </a:ext>
            </a:extLst>
          </p:cNvPr>
          <p:cNvSpPr/>
          <p:nvPr/>
        </p:nvSpPr>
        <p:spPr>
          <a:xfrm>
            <a:off x="761153" y="1994284"/>
            <a:ext cx="3196589" cy="3795053"/>
          </a:xfrm>
          <a:prstGeom prst="rect">
            <a:avLst/>
          </a:prstGeom>
          <a:solidFill>
            <a:srgbClr val="ACDD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sysClr val="windowText" lastClr="000000"/>
              </a:solidFill>
              <a:effectLst/>
              <a:uLnTx/>
              <a:uFillTx/>
              <a:latin typeface="Twinkl" pitchFamily="50" charset="0"/>
            </a:endParaRPr>
          </a:p>
        </p:txBody>
      </p:sp>
      <p:sp>
        <p:nvSpPr>
          <p:cNvPr id="5" name="Rectangle 4"/>
          <p:cNvSpPr/>
          <p:nvPr/>
        </p:nvSpPr>
        <p:spPr>
          <a:xfrm>
            <a:off x="769943" y="1341966"/>
            <a:ext cx="7623169" cy="584775"/>
          </a:xfrm>
          <a:prstGeom prst="rect">
            <a:avLst/>
          </a:prstGeom>
        </p:spPr>
        <p:txBody>
          <a:bodyPr wrap="square">
            <a:spAutoFit/>
          </a:bodyPr>
          <a:lstStyle/>
          <a:p>
            <a:pPr algn="just"/>
            <a:r>
              <a:rPr lang="en-GB" sz="1600" dirty="0">
                <a:latin typeface="Roboto" panose="02000000000000000000" pitchFamily="2" charset="0"/>
                <a:ea typeface="Roboto" panose="02000000000000000000" pitchFamily="2" charset="0"/>
              </a:rPr>
              <a:t>Each activity sheet is split into three sections, diving, deeper and deepest, which are represented by the following icons:</a:t>
            </a:r>
          </a:p>
        </p:txBody>
      </p:sp>
      <p:sp>
        <p:nvSpPr>
          <p:cNvPr id="6" name="Rectangle 5">
            <a:extLst>
              <a:ext uri="{FF2B5EF4-FFF2-40B4-BE49-F238E27FC236}">
                <a16:creationId xmlns:a16="http://schemas.microsoft.com/office/drawing/2014/main" id="{D7C4EA92-F36C-4499-A738-0B1DDBF02EE5}"/>
              </a:ext>
            </a:extLst>
          </p:cNvPr>
          <p:cNvSpPr/>
          <p:nvPr/>
        </p:nvSpPr>
        <p:spPr>
          <a:xfrm>
            <a:off x="4184822" y="1936618"/>
            <a:ext cx="4208289" cy="3046988"/>
          </a:xfrm>
          <a:prstGeom prst="rect">
            <a:avLst/>
          </a:prstGeom>
        </p:spPr>
        <p:txBody>
          <a:bodyPr wrap="square" lIns="0" tIns="0" rIns="0" bIns="0">
            <a:spAutoFit/>
          </a:bodyPr>
          <a:lstStyle/>
          <a:p>
            <a:pPr algn="just"/>
            <a:r>
              <a:rPr lang="en-GB" sz="1600" dirty="0">
                <a:latin typeface="Roboto" panose="02000000000000000000" pitchFamily="2" charset="0"/>
                <a:ea typeface="Roboto" panose="02000000000000000000" pitchFamily="2" charset="0"/>
              </a:rPr>
              <a:t>These carefully designed activities take your children through a learning journey, initially ensuring they are fluent with the key concept being taught; then applying this to a range of reasoning and problem-solving activities. </a:t>
            </a:r>
          </a:p>
          <a:p>
            <a:pPr algn="just"/>
            <a:endParaRPr lang="en-GB" sz="1600" dirty="0">
              <a:latin typeface="Roboto" panose="02000000000000000000" pitchFamily="2" charset="0"/>
              <a:ea typeface="Roboto" panose="02000000000000000000" pitchFamily="2" charset="0"/>
            </a:endParaRPr>
          </a:p>
          <a:p>
            <a:pPr algn="just"/>
            <a:r>
              <a:rPr lang="en-GB" sz="1600" dirty="0">
                <a:latin typeface="Roboto" panose="02000000000000000000" pitchFamily="2" charset="0"/>
                <a:ea typeface="Roboto" panose="02000000000000000000" pitchFamily="2" charset="0"/>
              </a:rPr>
              <a:t>These sheets might not necessarily be used in a linear way. Some children might begin at the ‘Deeper’ section and in fact, others may ‘dive straight in’ to the ‘Deepest’ section if they have already mastered the skill and are applying this to show their depth of understanding. </a:t>
            </a:r>
          </a:p>
        </p:txBody>
      </p:sp>
      <p:grpSp>
        <p:nvGrpSpPr>
          <p:cNvPr id="7" name="Group 6"/>
          <p:cNvGrpSpPr/>
          <p:nvPr/>
        </p:nvGrpSpPr>
        <p:grpSpPr>
          <a:xfrm>
            <a:off x="1213030" y="2423057"/>
            <a:ext cx="2292835" cy="2937506"/>
            <a:chOff x="1213030" y="2423057"/>
            <a:chExt cx="2292835" cy="2937506"/>
          </a:xfrm>
        </p:grpSpPr>
        <p:pic>
          <p:nvPicPr>
            <p:cNvPr id="8" name="Picture 7">
              <a:extLst>
                <a:ext uri="{FF2B5EF4-FFF2-40B4-BE49-F238E27FC236}">
                  <a16:creationId xmlns:a16="http://schemas.microsoft.com/office/drawing/2014/main" id="{82F8BBE3-D3F3-4DE6-A818-2D773F20B11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030" y="2423057"/>
              <a:ext cx="868680" cy="868680"/>
            </a:xfrm>
            <a:prstGeom prst="rect">
              <a:avLst/>
            </a:prstGeom>
          </p:spPr>
        </p:pic>
        <p:pic>
          <p:nvPicPr>
            <p:cNvPr id="9" name="Picture 8">
              <a:extLst>
                <a:ext uri="{FF2B5EF4-FFF2-40B4-BE49-F238E27FC236}">
                  <a16:creationId xmlns:a16="http://schemas.microsoft.com/office/drawing/2014/main" id="{164A8FE3-B06C-4E40-977F-4F3E0ACC2AD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3030" y="3457470"/>
              <a:ext cx="868680" cy="868680"/>
            </a:xfrm>
            <a:prstGeom prst="rect">
              <a:avLst/>
            </a:prstGeom>
          </p:spPr>
        </p:pic>
        <p:pic>
          <p:nvPicPr>
            <p:cNvPr id="10" name="Picture 9">
              <a:extLst>
                <a:ext uri="{FF2B5EF4-FFF2-40B4-BE49-F238E27FC236}">
                  <a16:creationId xmlns:a16="http://schemas.microsoft.com/office/drawing/2014/main" id="{788CE03C-10B4-46B1-849A-0D1B9CBCCE9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030" y="4491883"/>
              <a:ext cx="868680" cy="868680"/>
            </a:xfrm>
            <a:prstGeom prst="rect">
              <a:avLst/>
            </a:prstGeom>
          </p:spPr>
        </p:pic>
        <p:sp>
          <p:nvSpPr>
            <p:cNvPr id="11" name="Arrow: Pentagon 11">
              <a:extLst>
                <a:ext uri="{FF2B5EF4-FFF2-40B4-BE49-F238E27FC236}">
                  <a16:creationId xmlns:a16="http://schemas.microsoft.com/office/drawing/2014/main" id="{602133B5-7961-4F75-A2BE-B73C6DB63E21}"/>
                </a:ext>
              </a:extLst>
            </p:cNvPr>
            <p:cNvSpPr/>
            <p:nvPr/>
          </p:nvSpPr>
          <p:spPr>
            <a:xfrm flipH="1">
              <a:off x="2180298" y="2674517"/>
              <a:ext cx="1325567" cy="365760"/>
            </a:xfrm>
            <a:prstGeom prst="homePlate">
              <a:avLst/>
            </a:prstGeom>
            <a:solidFill>
              <a:srgbClr val="4EB2E5"/>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Diving</a:t>
              </a:r>
              <a:endParaRPr lang="en-US" b="1" dirty="0">
                <a:solidFill>
                  <a:schemeClr val="bg1"/>
                </a:solidFill>
              </a:endParaRPr>
            </a:p>
          </p:txBody>
        </p:sp>
        <p:sp>
          <p:nvSpPr>
            <p:cNvPr id="12" name="Arrow: Pentagon 12">
              <a:extLst>
                <a:ext uri="{FF2B5EF4-FFF2-40B4-BE49-F238E27FC236}">
                  <a16:creationId xmlns:a16="http://schemas.microsoft.com/office/drawing/2014/main" id="{D99180F2-5FC9-4895-9C62-0CB9474D9C82}"/>
                </a:ext>
              </a:extLst>
            </p:cNvPr>
            <p:cNvSpPr/>
            <p:nvPr/>
          </p:nvSpPr>
          <p:spPr>
            <a:xfrm flipH="1">
              <a:off x="2180298" y="3708930"/>
              <a:ext cx="1325567" cy="365760"/>
            </a:xfrm>
            <a:prstGeom prst="homePlate">
              <a:avLst/>
            </a:prstGeom>
            <a:solidFill>
              <a:srgbClr val="007AC3"/>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Deeper</a:t>
              </a:r>
              <a:endParaRPr lang="en-US" b="1" dirty="0">
                <a:solidFill>
                  <a:schemeClr val="bg1"/>
                </a:solidFill>
              </a:endParaRPr>
            </a:p>
          </p:txBody>
        </p:sp>
        <p:sp>
          <p:nvSpPr>
            <p:cNvPr id="13" name="Arrow: Pentagon 13">
              <a:extLst>
                <a:ext uri="{FF2B5EF4-FFF2-40B4-BE49-F238E27FC236}">
                  <a16:creationId xmlns:a16="http://schemas.microsoft.com/office/drawing/2014/main" id="{6997B7B1-BA29-4830-B759-33B615380048}"/>
                </a:ext>
              </a:extLst>
            </p:cNvPr>
            <p:cNvSpPr/>
            <p:nvPr/>
          </p:nvSpPr>
          <p:spPr>
            <a:xfrm flipH="1">
              <a:off x="2180298" y="4743343"/>
              <a:ext cx="1325567" cy="365760"/>
            </a:xfrm>
            <a:prstGeom prst="homePlate">
              <a:avLst/>
            </a:prstGeom>
            <a:solidFill>
              <a:srgbClr val="00529C"/>
            </a:solidFill>
            <a:ln>
              <a:noFill/>
            </a:ln>
          </p:spPr>
          <p:style>
            <a:lnRef idx="2">
              <a:schemeClr val="accent1">
                <a:shade val="50000"/>
              </a:schemeClr>
            </a:lnRef>
            <a:fillRef idx="1">
              <a:schemeClr val="accent1"/>
            </a:fillRef>
            <a:effectRef idx="0">
              <a:schemeClr val="accent1"/>
            </a:effectRef>
            <a:fontRef idx="minor">
              <a:schemeClr val="lt1"/>
            </a:fontRef>
          </p:style>
          <p:txBody>
            <a:bodyPr bIns="72000" rtlCol="0" anchor="ctr"/>
            <a:lstStyle/>
            <a:p>
              <a:pPr algn="ctr"/>
              <a:r>
                <a:rPr lang="en-GB" b="1" kern="0" dirty="0">
                  <a:solidFill>
                    <a:schemeClr val="bg1"/>
                  </a:solidFill>
                  <a:latin typeface="Roboto" panose="02000000000000000000" pitchFamily="2" charset="0"/>
                  <a:ea typeface="Roboto" panose="02000000000000000000" pitchFamily="2" charset="0"/>
                  <a:cs typeface="Arial" panose="020B0604020202020204" pitchFamily="34" charset="0"/>
                </a:rPr>
                <a:t>Deepest</a:t>
              </a:r>
              <a:endParaRPr lang="en-US" b="1" dirty="0">
                <a:solidFill>
                  <a:schemeClr val="bg1"/>
                </a:solidFill>
              </a:endParaRPr>
            </a:p>
          </p:txBody>
        </p:sp>
      </p:grpSp>
    </p:spTree>
    <p:extLst>
      <p:ext uri="{BB962C8B-B14F-4D97-AF65-F5344CB8AC3E}">
        <p14:creationId xmlns:p14="http://schemas.microsoft.com/office/powerpoint/2010/main" val="1324850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p:cNvSpPr/>
          <p:nvPr/>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13" name="Title 1"/>
          <p:cNvSpPr txBox="1">
            <a:spLocks/>
          </p:cNvSpPr>
          <p:nvPr/>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a:latin typeface="+mn-lt"/>
              </a:rPr>
              <a:t>Aim</a:t>
            </a:r>
          </a:p>
        </p:txBody>
      </p:sp>
      <p:sp>
        <p:nvSpPr>
          <p:cNvPr id="14" name="Content Placeholder 15"/>
          <p:cNvSpPr txBox="1">
            <a:spLocks/>
          </p:cNvSpPr>
          <p:nvPr/>
        </p:nvSpPr>
        <p:spPr>
          <a:xfrm>
            <a:off x="628650" y="1127760"/>
            <a:ext cx="7886700" cy="1409700"/>
          </a:xfrm>
          <a:prstGeom prst="roundRect">
            <a:avLst>
              <a:gd name="adj" fmla="val 2585"/>
            </a:avLst>
          </a:prstGeom>
          <a:noFill/>
          <a:ln w="25400">
            <a:noFill/>
          </a:ln>
        </p:spPr>
        <p:txBody>
          <a:bodyPr vert="horz" lIns="252000" tIns="252000" rIns="252000" bIns="25200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10000"/>
              </a:lnSpc>
            </a:pPr>
            <a:r>
              <a:rPr lang="en-GB" dirty="0">
                <a:solidFill>
                  <a:srgbClr val="000000"/>
                </a:solidFill>
              </a:rPr>
              <a:t>Recognise, describe and build simple 3-D shapes, including </a:t>
            </a:r>
            <a:br>
              <a:rPr lang="en-GB" dirty="0">
                <a:solidFill>
                  <a:srgbClr val="000000"/>
                </a:solidFill>
              </a:rPr>
            </a:br>
            <a:r>
              <a:rPr lang="en-GB" dirty="0">
                <a:solidFill>
                  <a:srgbClr val="000000"/>
                </a:solidFill>
              </a:rPr>
              <a:t>making nets.</a:t>
            </a:r>
          </a:p>
        </p:txBody>
      </p:sp>
    </p:spTree>
    <p:extLst>
      <p:ext uri="{BB962C8B-B14F-4D97-AF65-F5344CB8AC3E}">
        <p14:creationId xmlns:p14="http://schemas.microsoft.com/office/powerpoint/2010/main" val="3643935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00259AF-0FFD-464D-8A50-B4F8997B43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61" r="39374" b="36461"/>
          <a:stretch/>
        </p:blipFill>
        <p:spPr>
          <a:xfrm>
            <a:off x="539750" y="1771650"/>
            <a:ext cx="8064500" cy="4537075"/>
          </a:xfrm>
          <a:prstGeom prst="rect">
            <a:avLst/>
          </a:prstGeom>
        </p:spPr>
      </p:pic>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grpSp>
        <p:nvGrpSpPr>
          <p:cNvPr id="88" name="Group 87">
            <a:extLst>
              <a:ext uri="{FF2B5EF4-FFF2-40B4-BE49-F238E27FC236}">
                <a16:creationId xmlns:a16="http://schemas.microsoft.com/office/drawing/2014/main" id="{0F5CD7AA-D128-4137-A885-982DB0EBAA7E}"/>
              </a:ext>
            </a:extLst>
          </p:cNvPr>
          <p:cNvGrpSpPr/>
          <p:nvPr/>
        </p:nvGrpSpPr>
        <p:grpSpPr>
          <a:xfrm>
            <a:off x="539748" y="1260439"/>
            <a:ext cx="8064501" cy="784114"/>
            <a:chOff x="539748" y="1260439"/>
            <a:chExt cx="8064501" cy="784114"/>
          </a:xfrm>
        </p:grpSpPr>
        <p:sp>
          <p:nvSpPr>
            <p:cNvPr id="19" name="Arrow: Pentagon 18">
              <a:extLst>
                <a:ext uri="{FF2B5EF4-FFF2-40B4-BE49-F238E27FC236}">
                  <a16:creationId xmlns:a16="http://schemas.microsoft.com/office/drawing/2014/main" id="{B1B73531-7061-4EB9-BD7E-B4569132E1BD}"/>
                </a:ext>
              </a:extLst>
            </p:cNvPr>
            <p:cNvSpPr/>
            <p:nvPr/>
          </p:nvSpPr>
          <p:spPr>
            <a:xfrm rot="5400000">
              <a:off x="4179942" y="-2379755"/>
              <a:ext cx="784114" cy="8064501"/>
            </a:xfrm>
            <a:prstGeom prst="homePlate">
              <a:avLst>
                <a:gd name="adj" fmla="val 21068"/>
              </a:avLst>
            </a:prstGeom>
            <a:solidFill>
              <a:srgbClr val="0076B0"/>
            </a:solidFill>
            <a:ln>
              <a:noFill/>
            </a:ln>
            <a:effectLst>
              <a:outerShdw blurRad="254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Rectangle 15">
              <a:extLst>
                <a:ext uri="{FF2B5EF4-FFF2-40B4-BE49-F238E27FC236}">
                  <a16:creationId xmlns:a16="http://schemas.microsoft.com/office/drawing/2014/main" id="{F2CEDCBF-4136-42F7-A20A-AB936DA9B043}"/>
                </a:ext>
              </a:extLst>
            </p:cNvPr>
            <p:cNvSpPr/>
            <p:nvPr/>
          </p:nvSpPr>
          <p:spPr>
            <a:xfrm>
              <a:off x="1634185" y="1384561"/>
              <a:ext cx="5881784" cy="369332"/>
            </a:xfrm>
            <a:prstGeom prst="rect">
              <a:avLst/>
            </a:prstGeom>
          </p:spPr>
          <p:txBody>
            <a:bodyPr wrap="square">
              <a:spAutoFit/>
            </a:bodyPr>
            <a:lstStyle/>
            <a:p>
              <a:pPr algn="ctr"/>
              <a:r>
                <a:rPr lang="en-GB" dirty="0">
                  <a:solidFill>
                    <a:schemeClr val="bg1"/>
                  </a:solidFill>
                </a:rPr>
                <a:t>Which 3D shape can be assembled using this net?</a:t>
              </a:r>
            </a:p>
          </p:txBody>
        </p:sp>
      </p:grpSp>
      <p:grpSp>
        <p:nvGrpSpPr>
          <p:cNvPr id="59" name="Group 58">
            <a:extLst>
              <a:ext uri="{FF2B5EF4-FFF2-40B4-BE49-F238E27FC236}">
                <a16:creationId xmlns:a16="http://schemas.microsoft.com/office/drawing/2014/main" id="{5DBFEA18-3252-4E44-81CD-837B2981B96B}"/>
              </a:ext>
            </a:extLst>
          </p:cNvPr>
          <p:cNvGrpSpPr/>
          <p:nvPr/>
        </p:nvGrpSpPr>
        <p:grpSpPr>
          <a:xfrm>
            <a:off x="1543825" y="5593817"/>
            <a:ext cx="1858401" cy="1511107"/>
            <a:chOff x="1543826" y="5572737"/>
            <a:chExt cx="1858401" cy="1511107"/>
          </a:xfrm>
        </p:grpSpPr>
        <p:sp>
          <p:nvSpPr>
            <p:cNvPr id="38" name="Arrow: Pentagon 37">
              <a:extLst>
                <a:ext uri="{FF2B5EF4-FFF2-40B4-BE49-F238E27FC236}">
                  <a16:creationId xmlns:a16="http://schemas.microsoft.com/office/drawing/2014/main" id="{D3E56333-5934-44B4-BC78-2A0BC2230EEA}"/>
                </a:ext>
              </a:extLst>
            </p:cNvPr>
            <p:cNvSpPr/>
            <p:nvPr/>
          </p:nvSpPr>
          <p:spPr>
            <a:xfrm rot="16200000">
              <a:off x="1717473" y="5399090"/>
              <a:ext cx="1511107" cy="1858401"/>
            </a:xfrm>
            <a:prstGeom prst="homePlate">
              <a:avLst>
                <a:gd name="adj" fmla="val 14210"/>
              </a:avLst>
            </a:prstGeom>
            <a:solidFill>
              <a:schemeClr val="bg1"/>
            </a:solidFill>
            <a:ln w="28575">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CBF76A1D-8426-4F3C-A673-2F4595E47F2F}"/>
                </a:ext>
              </a:extLst>
            </p:cNvPr>
            <p:cNvSpPr txBox="1"/>
            <p:nvPr/>
          </p:nvSpPr>
          <p:spPr>
            <a:xfrm>
              <a:off x="1665570" y="5657317"/>
              <a:ext cx="1598330" cy="523220"/>
            </a:xfrm>
            <a:prstGeom prst="rect">
              <a:avLst/>
            </a:prstGeom>
            <a:noFill/>
          </p:spPr>
          <p:txBody>
            <a:bodyPr wrap="square" rtlCol="0">
              <a:spAutoFit/>
            </a:bodyPr>
            <a:lstStyle/>
            <a:p>
              <a:pPr algn="ctr"/>
              <a:r>
                <a:rPr lang="en-GB" sz="2800" dirty="0"/>
                <a:t>cone</a:t>
              </a:r>
            </a:p>
          </p:txBody>
        </p:sp>
      </p:grpSp>
      <p:grpSp>
        <p:nvGrpSpPr>
          <p:cNvPr id="65" name="Group 64">
            <a:extLst>
              <a:ext uri="{FF2B5EF4-FFF2-40B4-BE49-F238E27FC236}">
                <a16:creationId xmlns:a16="http://schemas.microsoft.com/office/drawing/2014/main" id="{C848D456-02C4-4952-B4ED-2CD1C8AF0E50}"/>
              </a:ext>
            </a:extLst>
          </p:cNvPr>
          <p:cNvGrpSpPr/>
          <p:nvPr/>
        </p:nvGrpSpPr>
        <p:grpSpPr>
          <a:xfrm>
            <a:off x="3653815" y="5572737"/>
            <a:ext cx="1858401" cy="1511107"/>
            <a:chOff x="1543826" y="5572737"/>
            <a:chExt cx="1858401" cy="1511107"/>
          </a:xfrm>
        </p:grpSpPr>
        <p:sp>
          <p:nvSpPr>
            <p:cNvPr id="66" name="Arrow: Pentagon 65">
              <a:extLst>
                <a:ext uri="{FF2B5EF4-FFF2-40B4-BE49-F238E27FC236}">
                  <a16:creationId xmlns:a16="http://schemas.microsoft.com/office/drawing/2014/main" id="{25506AB9-F004-4006-9072-B0091F012C05}"/>
                </a:ext>
              </a:extLst>
            </p:cNvPr>
            <p:cNvSpPr/>
            <p:nvPr/>
          </p:nvSpPr>
          <p:spPr>
            <a:xfrm rot="16200000">
              <a:off x="1717473" y="5399090"/>
              <a:ext cx="1511107" cy="1858401"/>
            </a:xfrm>
            <a:prstGeom prst="homePlate">
              <a:avLst>
                <a:gd name="adj" fmla="val 14210"/>
              </a:avLst>
            </a:prstGeom>
            <a:solidFill>
              <a:schemeClr val="bg1"/>
            </a:solidFill>
            <a:ln w="28575">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33163B06-FC92-46AD-85D7-94DF36E660B2}"/>
                </a:ext>
              </a:extLst>
            </p:cNvPr>
            <p:cNvSpPr txBox="1"/>
            <p:nvPr/>
          </p:nvSpPr>
          <p:spPr>
            <a:xfrm>
              <a:off x="1665570" y="5657317"/>
              <a:ext cx="1598330" cy="523220"/>
            </a:xfrm>
            <a:prstGeom prst="rect">
              <a:avLst/>
            </a:prstGeom>
            <a:noFill/>
          </p:spPr>
          <p:txBody>
            <a:bodyPr wrap="square" rtlCol="0">
              <a:spAutoFit/>
            </a:bodyPr>
            <a:lstStyle/>
            <a:p>
              <a:pPr algn="ctr"/>
              <a:r>
                <a:rPr lang="en-GB" sz="2800" dirty="0"/>
                <a:t>cylinder</a:t>
              </a:r>
            </a:p>
          </p:txBody>
        </p:sp>
      </p:grpSp>
      <p:grpSp>
        <p:nvGrpSpPr>
          <p:cNvPr id="68" name="Group 67">
            <a:extLst>
              <a:ext uri="{FF2B5EF4-FFF2-40B4-BE49-F238E27FC236}">
                <a16:creationId xmlns:a16="http://schemas.microsoft.com/office/drawing/2014/main" id="{363E85A9-A0C0-4274-A303-C7179347AAAC}"/>
              </a:ext>
            </a:extLst>
          </p:cNvPr>
          <p:cNvGrpSpPr/>
          <p:nvPr/>
        </p:nvGrpSpPr>
        <p:grpSpPr>
          <a:xfrm>
            <a:off x="5741774" y="5572737"/>
            <a:ext cx="1858401" cy="1511107"/>
            <a:chOff x="1543826" y="5572737"/>
            <a:chExt cx="1858401" cy="1511107"/>
          </a:xfrm>
        </p:grpSpPr>
        <p:sp>
          <p:nvSpPr>
            <p:cNvPr id="69" name="Arrow: Pentagon 68">
              <a:extLst>
                <a:ext uri="{FF2B5EF4-FFF2-40B4-BE49-F238E27FC236}">
                  <a16:creationId xmlns:a16="http://schemas.microsoft.com/office/drawing/2014/main" id="{94398893-E09E-4FC1-974F-2A4A564530AD}"/>
                </a:ext>
              </a:extLst>
            </p:cNvPr>
            <p:cNvSpPr/>
            <p:nvPr/>
          </p:nvSpPr>
          <p:spPr>
            <a:xfrm rot="16200000">
              <a:off x="1717473" y="5399090"/>
              <a:ext cx="1511107" cy="1858401"/>
            </a:xfrm>
            <a:prstGeom prst="homePlate">
              <a:avLst>
                <a:gd name="adj" fmla="val 14210"/>
              </a:avLst>
            </a:prstGeom>
            <a:solidFill>
              <a:schemeClr val="bg1"/>
            </a:solidFill>
            <a:ln w="28575">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TextBox 69">
              <a:extLst>
                <a:ext uri="{FF2B5EF4-FFF2-40B4-BE49-F238E27FC236}">
                  <a16:creationId xmlns:a16="http://schemas.microsoft.com/office/drawing/2014/main" id="{10047A68-0380-444D-A806-B849D5CAB4F1}"/>
                </a:ext>
              </a:extLst>
            </p:cNvPr>
            <p:cNvSpPr txBox="1"/>
            <p:nvPr/>
          </p:nvSpPr>
          <p:spPr>
            <a:xfrm>
              <a:off x="1665570" y="5657317"/>
              <a:ext cx="1598330" cy="523220"/>
            </a:xfrm>
            <a:prstGeom prst="rect">
              <a:avLst/>
            </a:prstGeom>
            <a:noFill/>
          </p:spPr>
          <p:txBody>
            <a:bodyPr wrap="square" rtlCol="0">
              <a:spAutoFit/>
            </a:bodyPr>
            <a:lstStyle/>
            <a:p>
              <a:pPr algn="ctr"/>
              <a:r>
                <a:rPr lang="en-GB" sz="2800" dirty="0"/>
                <a:t>cuboid</a:t>
              </a:r>
            </a:p>
          </p:txBody>
        </p:sp>
      </p:grpSp>
      <p:grpSp>
        <p:nvGrpSpPr>
          <p:cNvPr id="72" name="Group 71">
            <a:extLst>
              <a:ext uri="{FF2B5EF4-FFF2-40B4-BE49-F238E27FC236}">
                <a16:creationId xmlns:a16="http://schemas.microsoft.com/office/drawing/2014/main" id="{A8096FB7-3078-43ED-9BA4-25A80685AF51}"/>
              </a:ext>
            </a:extLst>
          </p:cNvPr>
          <p:cNvGrpSpPr/>
          <p:nvPr/>
        </p:nvGrpSpPr>
        <p:grpSpPr>
          <a:xfrm>
            <a:off x="3562809" y="2709021"/>
            <a:ext cx="2025607" cy="2562489"/>
            <a:chOff x="3486609" y="2696321"/>
            <a:chExt cx="2192813" cy="2774013"/>
          </a:xfrm>
        </p:grpSpPr>
        <p:sp>
          <p:nvSpPr>
            <p:cNvPr id="75" name="Freeform: Shape 74">
              <a:extLst>
                <a:ext uri="{FF2B5EF4-FFF2-40B4-BE49-F238E27FC236}">
                  <a16:creationId xmlns:a16="http://schemas.microsoft.com/office/drawing/2014/main" id="{8B9654DA-D343-44AC-B441-BB2F79F2FABC}"/>
                </a:ext>
              </a:extLst>
            </p:cNvPr>
            <p:cNvSpPr/>
            <p:nvPr/>
          </p:nvSpPr>
          <p:spPr>
            <a:xfrm rot="13492883">
              <a:off x="3486609" y="2696321"/>
              <a:ext cx="2192813" cy="2162206"/>
            </a:xfrm>
            <a:custGeom>
              <a:avLst/>
              <a:gdLst>
                <a:gd name="connsiteX0" fmla="*/ 1224641 w 1224641"/>
                <a:gd name="connsiteY0" fmla="*/ 0 h 1207548"/>
                <a:gd name="connsiteX1" fmla="*/ 1224641 w 1224641"/>
                <a:gd name="connsiteY1" fmla="*/ 1207548 h 1207548"/>
                <a:gd name="connsiteX2" fmla="*/ 0 w 1224641"/>
                <a:gd name="connsiteY2" fmla="*/ 1207548 h 1207548"/>
                <a:gd name="connsiteX3" fmla="*/ 5419 w 1224641"/>
                <a:gd name="connsiteY3" fmla="*/ 1100245 h 1207548"/>
                <a:gd name="connsiteX4" fmla="*/ 1224641 w 1224641"/>
                <a:gd name="connsiteY4" fmla="*/ 0 h 12075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4641" h="1207548">
                  <a:moveTo>
                    <a:pt x="1224641" y="0"/>
                  </a:moveTo>
                  <a:lnTo>
                    <a:pt x="1224641" y="1207548"/>
                  </a:lnTo>
                  <a:lnTo>
                    <a:pt x="0" y="1207548"/>
                  </a:lnTo>
                  <a:lnTo>
                    <a:pt x="5419" y="1100245"/>
                  </a:lnTo>
                  <a:cubicBezTo>
                    <a:pt x="68179" y="482253"/>
                    <a:pt x="590091" y="0"/>
                    <a:pt x="1224641" y="0"/>
                  </a:cubicBezTo>
                  <a:close/>
                </a:path>
              </a:pathLst>
            </a:cu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09D5F83E-56F0-451D-8ED9-4EEE35F03CC4}"/>
                </a:ext>
              </a:extLst>
            </p:cNvPr>
            <p:cNvSpPr/>
            <p:nvPr/>
          </p:nvSpPr>
          <p:spPr>
            <a:xfrm>
              <a:off x="4050550" y="4405404"/>
              <a:ext cx="1064930" cy="1064930"/>
            </a:xfrm>
            <a:prstGeom prst="ellipse">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78" name="Group 77">
            <a:extLst>
              <a:ext uri="{FF2B5EF4-FFF2-40B4-BE49-F238E27FC236}">
                <a16:creationId xmlns:a16="http://schemas.microsoft.com/office/drawing/2014/main" id="{32885881-202A-4A81-BC51-5F66EF924EDB}"/>
              </a:ext>
            </a:extLst>
          </p:cNvPr>
          <p:cNvGrpSpPr/>
          <p:nvPr/>
        </p:nvGrpSpPr>
        <p:grpSpPr>
          <a:xfrm>
            <a:off x="1543825" y="5593817"/>
            <a:ext cx="1858401" cy="1511107"/>
            <a:chOff x="1543826" y="5572737"/>
            <a:chExt cx="1858401" cy="1511107"/>
          </a:xfrm>
        </p:grpSpPr>
        <p:sp>
          <p:nvSpPr>
            <p:cNvPr id="79" name="Arrow: Pentagon 78">
              <a:extLst>
                <a:ext uri="{FF2B5EF4-FFF2-40B4-BE49-F238E27FC236}">
                  <a16:creationId xmlns:a16="http://schemas.microsoft.com/office/drawing/2014/main" id="{D85781ED-5AA6-4BEF-B469-5FB3CC1E9F66}"/>
                </a:ext>
              </a:extLst>
            </p:cNvPr>
            <p:cNvSpPr/>
            <p:nvPr/>
          </p:nvSpPr>
          <p:spPr>
            <a:xfrm rot="16200000">
              <a:off x="1717473" y="5399090"/>
              <a:ext cx="1511107" cy="1858401"/>
            </a:xfrm>
            <a:prstGeom prst="homePlate">
              <a:avLst>
                <a:gd name="adj" fmla="val 14210"/>
              </a:avLst>
            </a:prstGeom>
            <a:solidFill>
              <a:srgbClr val="689429"/>
            </a:solidFill>
            <a:ln w="28575">
              <a:solidFill>
                <a:srgbClr val="68942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9C12221F-C832-4050-BF2F-6F32D95C9081}"/>
                </a:ext>
              </a:extLst>
            </p:cNvPr>
            <p:cNvSpPr txBox="1"/>
            <p:nvPr/>
          </p:nvSpPr>
          <p:spPr>
            <a:xfrm>
              <a:off x="1665570" y="5657317"/>
              <a:ext cx="1598330" cy="523220"/>
            </a:xfrm>
            <a:prstGeom prst="rect">
              <a:avLst/>
            </a:prstGeom>
            <a:noFill/>
          </p:spPr>
          <p:txBody>
            <a:bodyPr wrap="square" rtlCol="0">
              <a:spAutoFit/>
            </a:bodyPr>
            <a:lstStyle/>
            <a:p>
              <a:pPr algn="ctr"/>
              <a:r>
                <a:rPr lang="en-GB" sz="2800" b="1" dirty="0">
                  <a:solidFill>
                    <a:schemeClr val="bg1"/>
                  </a:solidFill>
                </a:rPr>
                <a:t>cone</a:t>
              </a:r>
            </a:p>
          </p:txBody>
        </p:sp>
      </p:grpSp>
      <p:grpSp>
        <p:nvGrpSpPr>
          <p:cNvPr id="81" name="Group 80">
            <a:extLst>
              <a:ext uri="{FF2B5EF4-FFF2-40B4-BE49-F238E27FC236}">
                <a16:creationId xmlns:a16="http://schemas.microsoft.com/office/drawing/2014/main" id="{5D4CEFF2-4727-43D9-86A3-429BA670CE1E}"/>
              </a:ext>
            </a:extLst>
          </p:cNvPr>
          <p:cNvGrpSpPr/>
          <p:nvPr/>
        </p:nvGrpSpPr>
        <p:grpSpPr>
          <a:xfrm>
            <a:off x="3653815" y="5572737"/>
            <a:ext cx="1858401" cy="1511107"/>
            <a:chOff x="1543826" y="5572737"/>
            <a:chExt cx="1858401" cy="1511107"/>
          </a:xfrm>
        </p:grpSpPr>
        <p:sp>
          <p:nvSpPr>
            <p:cNvPr id="82" name="Arrow: Pentagon 81">
              <a:extLst>
                <a:ext uri="{FF2B5EF4-FFF2-40B4-BE49-F238E27FC236}">
                  <a16:creationId xmlns:a16="http://schemas.microsoft.com/office/drawing/2014/main" id="{F0FF7E9E-17B4-4894-A18D-A4506060FF7B}"/>
                </a:ext>
              </a:extLst>
            </p:cNvPr>
            <p:cNvSpPr/>
            <p:nvPr/>
          </p:nvSpPr>
          <p:spPr>
            <a:xfrm rot="16200000">
              <a:off x="1717473" y="5399090"/>
              <a:ext cx="1511107" cy="1858401"/>
            </a:xfrm>
            <a:prstGeom prst="homePlate">
              <a:avLst>
                <a:gd name="adj" fmla="val 14210"/>
              </a:avLst>
            </a:prstGeom>
            <a:solidFill>
              <a:srgbClr val="FF9B9B"/>
            </a:solidFill>
            <a:ln w="28575">
              <a:solidFill>
                <a:srgbClr val="FF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3" name="TextBox 82">
              <a:extLst>
                <a:ext uri="{FF2B5EF4-FFF2-40B4-BE49-F238E27FC236}">
                  <a16:creationId xmlns:a16="http://schemas.microsoft.com/office/drawing/2014/main" id="{2DD3CDDA-136B-4E01-8894-325EC9F694A8}"/>
                </a:ext>
              </a:extLst>
            </p:cNvPr>
            <p:cNvSpPr txBox="1"/>
            <p:nvPr/>
          </p:nvSpPr>
          <p:spPr>
            <a:xfrm>
              <a:off x="1665570" y="5657317"/>
              <a:ext cx="1598330" cy="523220"/>
            </a:xfrm>
            <a:prstGeom prst="rect">
              <a:avLst/>
            </a:prstGeom>
            <a:noFill/>
          </p:spPr>
          <p:txBody>
            <a:bodyPr wrap="square" rtlCol="0">
              <a:spAutoFit/>
            </a:bodyPr>
            <a:lstStyle/>
            <a:p>
              <a:pPr algn="ctr"/>
              <a:r>
                <a:rPr lang="en-GB" sz="2800" b="1" dirty="0"/>
                <a:t>cylinder</a:t>
              </a:r>
            </a:p>
          </p:txBody>
        </p:sp>
      </p:grpSp>
      <p:grpSp>
        <p:nvGrpSpPr>
          <p:cNvPr id="84" name="Group 83">
            <a:extLst>
              <a:ext uri="{FF2B5EF4-FFF2-40B4-BE49-F238E27FC236}">
                <a16:creationId xmlns:a16="http://schemas.microsoft.com/office/drawing/2014/main" id="{31210DBE-EB0A-4664-BB90-65AAC5D57999}"/>
              </a:ext>
            </a:extLst>
          </p:cNvPr>
          <p:cNvGrpSpPr/>
          <p:nvPr/>
        </p:nvGrpSpPr>
        <p:grpSpPr>
          <a:xfrm>
            <a:off x="5741774" y="5572737"/>
            <a:ext cx="1858401" cy="1511107"/>
            <a:chOff x="1543826" y="5572737"/>
            <a:chExt cx="1858401" cy="1511107"/>
          </a:xfrm>
        </p:grpSpPr>
        <p:sp>
          <p:nvSpPr>
            <p:cNvPr id="85" name="Arrow: Pentagon 84">
              <a:extLst>
                <a:ext uri="{FF2B5EF4-FFF2-40B4-BE49-F238E27FC236}">
                  <a16:creationId xmlns:a16="http://schemas.microsoft.com/office/drawing/2014/main" id="{1FEE63CC-1419-4B98-ABE1-FA066A05C2E0}"/>
                </a:ext>
              </a:extLst>
            </p:cNvPr>
            <p:cNvSpPr/>
            <p:nvPr/>
          </p:nvSpPr>
          <p:spPr>
            <a:xfrm rot="16200000">
              <a:off x="1717473" y="5399090"/>
              <a:ext cx="1511107" cy="1858401"/>
            </a:xfrm>
            <a:prstGeom prst="homePlate">
              <a:avLst>
                <a:gd name="adj" fmla="val 14210"/>
              </a:avLst>
            </a:prstGeom>
            <a:solidFill>
              <a:srgbClr val="FF9B9B"/>
            </a:solidFill>
            <a:ln w="28575">
              <a:solidFill>
                <a:srgbClr val="FF9B9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6" name="TextBox 85">
              <a:extLst>
                <a:ext uri="{FF2B5EF4-FFF2-40B4-BE49-F238E27FC236}">
                  <a16:creationId xmlns:a16="http://schemas.microsoft.com/office/drawing/2014/main" id="{CA726BA7-8C77-43FD-B86F-D18C355A82D4}"/>
                </a:ext>
              </a:extLst>
            </p:cNvPr>
            <p:cNvSpPr txBox="1"/>
            <p:nvPr/>
          </p:nvSpPr>
          <p:spPr>
            <a:xfrm>
              <a:off x="1665570" y="5657317"/>
              <a:ext cx="1598330" cy="523220"/>
            </a:xfrm>
            <a:prstGeom prst="rect">
              <a:avLst/>
            </a:prstGeom>
            <a:noFill/>
          </p:spPr>
          <p:txBody>
            <a:bodyPr wrap="square" rtlCol="0">
              <a:spAutoFit/>
            </a:bodyPr>
            <a:lstStyle/>
            <a:p>
              <a:pPr algn="ctr"/>
              <a:r>
                <a:rPr lang="en-GB" sz="2800" b="1" dirty="0"/>
                <a:t>cuboid</a:t>
              </a:r>
            </a:p>
          </p:txBody>
        </p:sp>
      </p:grpSp>
      <p:grpSp>
        <p:nvGrpSpPr>
          <p:cNvPr id="87" name="Group 86">
            <a:extLst>
              <a:ext uri="{FF2B5EF4-FFF2-40B4-BE49-F238E27FC236}">
                <a16:creationId xmlns:a16="http://schemas.microsoft.com/office/drawing/2014/main" id="{940213C5-5FC4-43F3-800F-9EE97DCF2713}"/>
              </a:ext>
            </a:extLst>
          </p:cNvPr>
          <p:cNvGrpSpPr/>
          <p:nvPr/>
        </p:nvGrpSpPr>
        <p:grpSpPr>
          <a:xfrm>
            <a:off x="6286499" y="2246851"/>
            <a:ext cx="3620897" cy="2844601"/>
            <a:chOff x="6286499" y="2246851"/>
            <a:chExt cx="3620897" cy="2844601"/>
          </a:xfrm>
        </p:grpSpPr>
        <p:sp>
          <p:nvSpPr>
            <p:cNvPr id="74" name="Arrow: Pentagon 73">
              <a:extLst>
                <a:ext uri="{FF2B5EF4-FFF2-40B4-BE49-F238E27FC236}">
                  <a16:creationId xmlns:a16="http://schemas.microsoft.com/office/drawing/2014/main" id="{5A9ABC9D-8007-4C45-80BC-9DB9E3A3F723}"/>
                </a:ext>
              </a:extLst>
            </p:cNvPr>
            <p:cNvSpPr/>
            <p:nvPr/>
          </p:nvSpPr>
          <p:spPr>
            <a:xfrm rot="10800000">
              <a:off x="6286499" y="2246851"/>
              <a:ext cx="3620897" cy="2844601"/>
            </a:xfrm>
            <a:prstGeom prst="homePlate">
              <a:avLst>
                <a:gd name="adj" fmla="val 6771"/>
              </a:avLst>
            </a:prstGeom>
            <a:solidFill>
              <a:schemeClr val="bg1"/>
            </a:solidFill>
            <a:ln w="19050">
              <a:solidFill>
                <a:srgbClr val="0076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g</a:t>
              </a:r>
            </a:p>
          </p:txBody>
        </p:sp>
        <p:pic>
          <p:nvPicPr>
            <p:cNvPr id="77" name="Picture 76">
              <a:extLst>
                <a:ext uri="{FF2B5EF4-FFF2-40B4-BE49-F238E27FC236}">
                  <a16:creationId xmlns:a16="http://schemas.microsoft.com/office/drawing/2014/main" id="{544EAA40-6A5A-416D-B3FC-314AF81E6B1F}"/>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739290" y="2416284"/>
              <a:ext cx="1572116" cy="2504014"/>
            </a:xfrm>
            <a:prstGeom prst="rect">
              <a:avLst/>
            </a:prstGeom>
          </p:spPr>
        </p:pic>
      </p:grpSp>
      <p:sp>
        <p:nvSpPr>
          <p:cNvPr id="97" name="Rectangle 96"/>
          <p:cNvSpPr/>
          <p:nvPr/>
        </p:nvSpPr>
        <p:spPr>
          <a:xfrm>
            <a:off x="2775557"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277555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089146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500"/>
                                        <p:tgtEl>
                                          <p:spTgt spid="78"/>
                                        </p:tgtEl>
                                      </p:cBhvr>
                                    </p:animEffect>
                                  </p:childTnLst>
                                </p:cTn>
                              </p:par>
                              <p:par>
                                <p:cTn id="8" presetID="2" presetClass="entr" presetSubtype="2" fill="hold" nodeType="withEffect">
                                  <p:stCondLst>
                                    <p:cond delay="0"/>
                                  </p:stCondLst>
                                  <p:childTnLst>
                                    <p:set>
                                      <p:cBhvr>
                                        <p:cTn id="9" dur="1" fill="hold">
                                          <p:stCondLst>
                                            <p:cond delay="0"/>
                                          </p:stCondLst>
                                        </p:cTn>
                                        <p:tgtEl>
                                          <p:spTgt spid="87"/>
                                        </p:tgtEl>
                                        <p:attrNameLst>
                                          <p:attrName>style.visibility</p:attrName>
                                        </p:attrNameLst>
                                      </p:cBhvr>
                                      <p:to>
                                        <p:strVal val="visible"/>
                                      </p:to>
                                    </p:set>
                                    <p:anim calcmode="lin" valueType="num">
                                      <p:cBhvr additive="base">
                                        <p:cTn id="10" dur="500" fill="hold"/>
                                        <p:tgtEl>
                                          <p:spTgt spid="87"/>
                                        </p:tgtEl>
                                        <p:attrNameLst>
                                          <p:attrName>ppt_x</p:attrName>
                                        </p:attrNameLst>
                                      </p:cBhvr>
                                      <p:tavLst>
                                        <p:tav tm="0">
                                          <p:val>
                                            <p:strVal val="1+#ppt_w/2"/>
                                          </p:val>
                                        </p:tav>
                                        <p:tav tm="100000">
                                          <p:val>
                                            <p:strVal val="#ppt_x"/>
                                          </p:val>
                                        </p:tav>
                                      </p:tavLst>
                                    </p:anim>
                                    <p:anim calcmode="lin" valueType="num">
                                      <p:cBhvr additive="base">
                                        <p:cTn id="11" dur="500" fill="hold"/>
                                        <p:tgtEl>
                                          <p:spTgt spid="87"/>
                                        </p:tgtEl>
                                        <p:attrNameLst>
                                          <p:attrName>ppt_y</p:attrName>
                                        </p:attrNameLst>
                                      </p:cBhvr>
                                      <p:tavLst>
                                        <p:tav tm="0">
                                          <p:val>
                                            <p:strVal val="#ppt_y"/>
                                          </p:val>
                                        </p:tav>
                                        <p:tav tm="100000">
                                          <p:val>
                                            <p:strVal val="#ppt_y"/>
                                          </p:val>
                                        </p:tav>
                                      </p:tavLst>
                                    </p:anim>
                                  </p:childTnLst>
                                </p:cTn>
                              </p:par>
                            </p:childTnLst>
                          </p:cTn>
                        </p:par>
                      </p:childTnLst>
                    </p:cTn>
                  </p:par>
                </p:childTnLst>
              </p:cTn>
              <p:nextCondLst>
                <p:cond evt="onClick" delay="0">
                  <p:tgtEl>
                    <p:spTgt spid="59"/>
                  </p:tgtEl>
                </p:cond>
              </p:nextCondLst>
            </p:seq>
            <p:seq concurrent="1" nextAc="seek">
              <p:cTn id="12" restart="whenNotActive" fill="hold" evtFilter="cancelBubble" nodeType="interactiveSeq">
                <p:stCondLst>
                  <p:cond evt="onClick" delay="0">
                    <p:tgtEl>
                      <p:spTgt spid="65"/>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
                                        </p:tgtEl>
                                        <p:attrNameLst>
                                          <p:attrName>style.visibility</p:attrName>
                                        </p:attrNameLst>
                                      </p:cBhvr>
                                      <p:to>
                                        <p:strVal val="visible"/>
                                      </p:to>
                                    </p:set>
                                    <p:animEffect transition="in" filter="fade">
                                      <p:cBhvr>
                                        <p:cTn id="17" dur="500"/>
                                        <p:tgtEl>
                                          <p:spTgt spid="81"/>
                                        </p:tgtEl>
                                      </p:cBhvr>
                                    </p:animEffect>
                                  </p:childTnLst>
                                </p:cTn>
                              </p:par>
                            </p:childTnLst>
                          </p:cTn>
                        </p:par>
                      </p:childTnLst>
                    </p:cTn>
                  </p:par>
                </p:childTnLst>
              </p:cTn>
              <p:nextCondLst>
                <p:cond evt="onClick" delay="0">
                  <p:tgtEl>
                    <p:spTgt spid="65"/>
                  </p:tgtEl>
                </p:cond>
              </p:nextCondLst>
            </p:seq>
            <p:seq concurrent="1" nextAc="seek">
              <p:cTn id="18" restart="whenNotActive" fill="hold" evtFilter="cancelBubble" nodeType="interactiveSeq">
                <p:stCondLst>
                  <p:cond evt="onClick" delay="0">
                    <p:tgtEl>
                      <p:spTgt spid="68"/>
                    </p:tgtEl>
                  </p:cond>
                </p:stCondLst>
                <p:endSync evt="end" delay="0">
                  <p:rtn val="all"/>
                </p:endSync>
                <p:childTnLst>
                  <p:par>
                    <p:cTn id="19" fill="hold">
                      <p:stCondLst>
                        <p:cond delay="0"/>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500"/>
                                        <p:tgtEl>
                                          <p:spTgt spid="84"/>
                                        </p:tgtEl>
                                      </p:cBhvr>
                                    </p:animEffect>
                                  </p:childTnLst>
                                </p:cTn>
                              </p:par>
                            </p:childTnLst>
                          </p:cTn>
                        </p:par>
                      </p:childTnLst>
                    </p:cTn>
                  </p:par>
                </p:childTnLst>
              </p:cTn>
              <p:nextCondLst>
                <p:cond evt="onClick" delay="0">
                  <p:tgtEl>
                    <p:spTgt spid="6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00259AF-0FFD-464D-8A50-B4F8997B43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261" r="39374" b="36461"/>
          <a:stretch/>
        </p:blipFill>
        <p:spPr>
          <a:xfrm>
            <a:off x="539750" y="1771650"/>
            <a:ext cx="8064500" cy="4537075"/>
          </a:xfrm>
          <a:prstGeom prst="rect">
            <a:avLst/>
          </a:prstGeom>
        </p:spPr>
      </p:pic>
      <p:sp>
        <p:nvSpPr>
          <p:cNvPr id="19" name="Arrow: Pentagon 18">
            <a:extLst>
              <a:ext uri="{FF2B5EF4-FFF2-40B4-BE49-F238E27FC236}">
                <a16:creationId xmlns:a16="http://schemas.microsoft.com/office/drawing/2014/main" id="{B1B73531-7061-4EB9-BD7E-B4569132E1BD}"/>
              </a:ext>
            </a:extLst>
          </p:cNvPr>
          <p:cNvSpPr/>
          <p:nvPr/>
        </p:nvSpPr>
        <p:spPr>
          <a:xfrm rot="5400000">
            <a:off x="4179942" y="-2379755"/>
            <a:ext cx="784114" cy="8064501"/>
          </a:xfrm>
          <a:prstGeom prst="homePlate">
            <a:avLst>
              <a:gd name="adj" fmla="val 21068"/>
            </a:avLst>
          </a:prstGeom>
          <a:solidFill>
            <a:srgbClr val="0076B0"/>
          </a:solidFill>
          <a:ln>
            <a:noFill/>
          </a:ln>
          <a:effectLst>
            <a:outerShdw blurRad="254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5" name="Picture 4">
            <a:extLst>
              <a:ext uri="{FF2B5EF4-FFF2-40B4-BE49-F238E27FC236}">
                <a16:creationId xmlns:a16="http://schemas.microsoft.com/office/drawing/2014/main" id="{2830866F-58AA-4213-AFD1-4A7F919ABC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96" name="Rectangle 95"/>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sp>
        <p:nvSpPr>
          <p:cNvPr id="16" name="Rectangle 15">
            <a:extLst>
              <a:ext uri="{FF2B5EF4-FFF2-40B4-BE49-F238E27FC236}">
                <a16:creationId xmlns:a16="http://schemas.microsoft.com/office/drawing/2014/main" id="{F2CEDCBF-4136-42F7-A20A-AB936DA9B043}"/>
              </a:ext>
            </a:extLst>
          </p:cNvPr>
          <p:cNvSpPr/>
          <p:nvPr/>
        </p:nvSpPr>
        <p:spPr>
          <a:xfrm>
            <a:off x="2297016" y="1285261"/>
            <a:ext cx="4572000" cy="646331"/>
          </a:xfrm>
          <a:prstGeom prst="rect">
            <a:avLst/>
          </a:prstGeom>
        </p:spPr>
        <p:txBody>
          <a:bodyPr>
            <a:spAutoFit/>
          </a:bodyPr>
          <a:lstStyle/>
          <a:p>
            <a:pPr algn="ctr"/>
            <a:r>
              <a:rPr lang="en-GB" dirty="0">
                <a:solidFill>
                  <a:schemeClr val="bg1"/>
                </a:solidFill>
              </a:rPr>
              <a:t>Which of the nets would make a cylinder? Is there more than one possibility?</a:t>
            </a:r>
          </a:p>
        </p:txBody>
      </p:sp>
      <p:grpSp>
        <p:nvGrpSpPr>
          <p:cNvPr id="32" name="Group 31">
            <a:extLst>
              <a:ext uri="{FF2B5EF4-FFF2-40B4-BE49-F238E27FC236}">
                <a16:creationId xmlns:a16="http://schemas.microsoft.com/office/drawing/2014/main" id="{5264B774-20AD-4DFA-A04D-EB037AD90450}"/>
              </a:ext>
            </a:extLst>
          </p:cNvPr>
          <p:cNvGrpSpPr/>
          <p:nvPr/>
        </p:nvGrpSpPr>
        <p:grpSpPr>
          <a:xfrm>
            <a:off x="1088606" y="2475057"/>
            <a:ext cx="1949987" cy="2252355"/>
            <a:chOff x="948906" y="2607261"/>
            <a:chExt cx="1949987" cy="2252355"/>
          </a:xfrm>
        </p:grpSpPr>
        <p:pic>
          <p:nvPicPr>
            <p:cNvPr id="28" name="Picture 27">
              <a:extLst>
                <a:ext uri="{FF2B5EF4-FFF2-40B4-BE49-F238E27FC236}">
                  <a16:creationId xmlns:a16="http://schemas.microsoft.com/office/drawing/2014/main" id="{325630EB-B573-479A-A84C-2291CD7568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21725" r="67993" b="9926"/>
            <a:stretch/>
          </p:blipFill>
          <p:spPr>
            <a:xfrm rot="5400000">
              <a:off x="1488465" y="2756580"/>
              <a:ext cx="870869" cy="1949986"/>
            </a:xfrm>
            <a:prstGeom prst="rect">
              <a:avLst/>
            </a:prstGeom>
            <a:ln w="12700">
              <a:solidFill>
                <a:schemeClr val="tx1">
                  <a:lumMod val="90000"/>
                  <a:lumOff val="10000"/>
                </a:schemeClr>
              </a:solidFill>
            </a:ln>
          </p:spPr>
        </p:pic>
        <p:pic>
          <p:nvPicPr>
            <p:cNvPr id="29" name="Picture 28">
              <a:extLst>
                <a:ext uri="{FF2B5EF4-FFF2-40B4-BE49-F238E27FC236}">
                  <a16:creationId xmlns:a16="http://schemas.microsoft.com/office/drawing/2014/main" id="{1A44DD40-BCFB-47B0-9B1C-830F1D59507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2332" r="62875" b="9926"/>
            <a:stretch/>
          </p:blipFill>
          <p:spPr>
            <a:xfrm rot="5400000">
              <a:off x="948906" y="2607261"/>
              <a:ext cx="681590" cy="681589"/>
            </a:xfrm>
            <a:prstGeom prst="ellipse">
              <a:avLst/>
            </a:prstGeom>
            <a:ln w="12700">
              <a:solidFill>
                <a:schemeClr val="tx1">
                  <a:lumMod val="90000"/>
                  <a:lumOff val="10000"/>
                </a:schemeClr>
              </a:solidFill>
            </a:ln>
          </p:spPr>
        </p:pic>
        <p:pic>
          <p:nvPicPr>
            <p:cNvPr id="34" name="Picture 33">
              <a:extLst>
                <a:ext uri="{FF2B5EF4-FFF2-40B4-BE49-F238E27FC236}">
                  <a16:creationId xmlns:a16="http://schemas.microsoft.com/office/drawing/2014/main" id="{4D6C269B-2F75-41D8-B03D-DC786028D9B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2332" r="62875" b="9926"/>
            <a:stretch/>
          </p:blipFill>
          <p:spPr>
            <a:xfrm rot="5400000">
              <a:off x="2207448" y="4178026"/>
              <a:ext cx="681590" cy="681589"/>
            </a:xfrm>
            <a:prstGeom prst="ellipse">
              <a:avLst/>
            </a:prstGeom>
            <a:ln w="12700">
              <a:solidFill>
                <a:schemeClr val="tx1">
                  <a:lumMod val="90000"/>
                  <a:lumOff val="10000"/>
                </a:schemeClr>
              </a:solidFill>
            </a:ln>
          </p:spPr>
        </p:pic>
      </p:grpSp>
      <p:grpSp>
        <p:nvGrpSpPr>
          <p:cNvPr id="37" name="Group 36">
            <a:extLst>
              <a:ext uri="{FF2B5EF4-FFF2-40B4-BE49-F238E27FC236}">
                <a16:creationId xmlns:a16="http://schemas.microsoft.com/office/drawing/2014/main" id="{C3EB53B7-A4FF-43F0-93C1-2171F9A58F77}"/>
              </a:ext>
            </a:extLst>
          </p:cNvPr>
          <p:cNvGrpSpPr/>
          <p:nvPr/>
        </p:nvGrpSpPr>
        <p:grpSpPr>
          <a:xfrm>
            <a:off x="6280591" y="2423562"/>
            <a:ext cx="1642006" cy="2580531"/>
            <a:chOff x="6115491" y="2555766"/>
            <a:chExt cx="1642006" cy="2580531"/>
          </a:xfrm>
        </p:grpSpPr>
        <p:pic>
          <p:nvPicPr>
            <p:cNvPr id="40" name="Picture 39">
              <a:extLst>
                <a:ext uri="{FF2B5EF4-FFF2-40B4-BE49-F238E27FC236}">
                  <a16:creationId xmlns:a16="http://schemas.microsoft.com/office/drawing/2014/main" id="{5666C627-D7FF-43ED-8C88-FD5A8BAAE31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357" t="21725" r="28966" b="9926"/>
            <a:stretch/>
          </p:blipFill>
          <p:spPr>
            <a:xfrm rot="5400000">
              <a:off x="6336647" y="3033856"/>
              <a:ext cx="1199809" cy="1641891"/>
            </a:xfrm>
            <a:prstGeom prst="flowChartManualInput">
              <a:avLst/>
            </a:prstGeom>
            <a:ln w="12700">
              <a:solidFill>
                <a:schemeClr val="tx1">
                  <a:lumMod val="90000"/>
                  <a:lumOff val="10000"/>
                </a:schemeClr>
              </a:solidFill>
            </a:ln>
          </p:spPr>
        </p:pic>
        <p:pic>
          <p:nvPicPr>
            <p:cNvPr id="41" name="Picture 40">
              <a:extLst>
                <a:ext uri="{FF2B5EF4-FFF2-40B4-BE49-F238E27FC236}">
                  <a16:creationId xmlns:a16="http://schemas.microsoft.com/office/drawing/2014/main" id="{655D5CA0-6C10-4E0B-AEF5-97BC642D493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2332" r="62875" b="9926"/>
            <a:stretch/>
          </p:blipFill>
          <p:spPr>
            <a:xfrm rot="5400000">
              <a:off x="6115491" y="2555766"/>
              <a:ext cx="681590" cy="681589"/>
            </a:xfrm>
            <a:prstGeom prst="ellipse">
              <a:avLst/>
            </a:prstGeom>
            <a:ln w="12700">
              <a:solidFill>
                <a:schemeClr val="tx1">
                  <a:lumMod val="90000"/>
                  <a:lumOff val="10000"/>
                </a:schemeClr>
              </a:solidFill>
            </a:ln>
          </p:spPr>
        </p:pic>
        <p:pic>
          <p:nvPicPr>
            <p:cNvPr id="42" name="Picture 41">
              <a:extLst>
                <a:ext uri="{FF2B5EF4-FFF2-40B4-BE49-F238E27FC236}">
                  <a16:creationId xmlns:a16="http://schemas.microsoft.com/office/drawing/2014/main" id="{EAFFCA50-B747-4A76-91BC-8CA67D489E6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2332" r="62875" b="9926"/>
            <a:stretch/>
          </p:blipFill>
          <p:spPr>
            <a:xfrm rot="5400000">
              <a:off x="7075907" y="4454707"/>
              <a:ext cx="681590" cy="681589"/>
            </a:xfrm>
            <a:prstGeom prst="ellipse">
              <a:avLst/>
            </a:prstGeom>
            <a:ln w="12700">
              <a:solidFill>
                <a:schemeClr val="tx1">
                  <a:lumMod val="90000"/>
                  <a:lumOff val="10000"/>
                </a:schemeClr>
              </a:solidFill>
            </a:ln>
          </p:spPr>
        </p:pic>
      </p:grpSp>
      <p:grpSp>
        <p:nvGrpSpPr>
          <p:cNvPr id="44" name="Group 43">
            <a:extLst>
              <a:ext uri="{FF2B5EF4-FFF2-40B4-BE49-F238E27FC236}">
                <a16:creationId xmlns:a16="http://schemas.microsoft.com/office/drawing/2014/main" id="{922B726B-5764-4DC3-A073-73BF6F820167}"/>
              </a:ext>
            </a:extLst>
          </p:cNvPr>
          <p:cNvGrpSpPr/>
          <p:nvPr/>
        </p:nvGrpSpPr>
        <p:grpSpPr>
          <a:xfrm>
            <a:off x="1088606" y="2475057"/>
            <a:ext cx="1949987" cy="2252355"/>
            <a:chOff x="948906" y="2607261"/>
            <a:chExt cx="1949987" cy="2252355"/>
          </a:xfrm>
        </p:grpSpPr>
        <p:pic>
          <p:nvPicPr>
            <p:cNvPr id="45" name="Picture 44">
              <a:extLst>
                <a:ext uri="{FF2B5EF4-FFF2-40B4-BE49-F238E27FC236}">
                  <a16:creationId xmlns:a16="http://schemas.microsoft.com/office/drawing/2014/main" id="{9A7261B4-701A-43A7-81B9-AC41A95F9778}"/>
                </a:ext>
              </a:extLst>
            </p:cNvPr>
            <p:cNvPicPr>
              <a:picLocks noChangeAspect="1"/>
            </p:cNvPicPr>
            <p:nvPr/>
          </p:nvPicPr>
          <p:blipFill rotWithShape="1">
            <a:blip r:embed="rId4"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21725" r="67993" b="9926"/>
            <a:stretch/>
          </p:blipFill>
          <p:spPr>
            <a:xfrm rot="5400000">
              <a:off x="1488465" y="2756580"/>
              <a:ext cx="870869" cy="1949986"/>
            </a:xfrm>
            <a:prstGeom prst="rect">
              <a:avLst/>
            </a:prstGeom>
            <a:ln w="12700">
              <a:solidFill>
                <a:schemeClr val="tx1">
                  <a:lumMod val="90000"/>
                  <a:lumOff val="10000"/>
                </a:schemeClr>
              </a:solidFill>
            </a:ln>
          </p:spPr>
        </p:pic>
        <p:pic>
          <p:nvPicPr>
            <p:cNvPr id="46" name="Picture 45">
              <a:extLst>
                <a:ext uri="{FF2B5EF4-FFF2-40B4-BE49-F238E27FC236}">
                  <a16:creationId xmlns:a16="http://schemas.microsoft.com/office/drawing/2014/main" id="{FDC72E3B-2742-454F-9BB2-0F7B03A8CB92}"/>
                </a:ext>
              </a:extLst>
            </p:cNvPr>
            <p:cNvPicPr>
              <a:picLocks noChangeAspect="1"/>
            </p:cNvPicPr>
            <p:nvPr/>
          </p:nvPicPr>
          <p:blipFill rotWithShape="1">
            <a:blip r:embed="rId5"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2332" r="62875" b="9926"/>
            <a:stretch/>
          </p:blipFill>
          <p:spPr>
            <a:xfrm rot="5400000">
              <a:off x="948906" y="2607261"/>
              <a:ext cx="681590" cy="681589"/>
            </a:xfrm>
            <a:prstGeom prst="ellipse">
              <a:avLst/>
            </a:prstGeom>
            <a:ln w="12700">
              <a:solidFill>
                <a:schemeClr val="tx1">
                  <a:lumMod val="90000"/>
                  <a:lumOff val="10000"/>
                </a:schemeClr>
              </a:solidFill>
            </a:ln>
          </p:spPr>
        </p:pic>
        <p:pic>
          <p:nvPicPr>
            <p:cNvPr id="47" name="Picture 46">
              <a:extLst>
                <a:ext uri="{FF2B5EF4-FFF2-40B4-BE49-F238E27FC236}">
                  <a16:creationId xmlns:a16="http://schemas.microsoft.com/office/drawing/2014/main" id="{039178DD-B173-47A7-BAE1-69764674B96C}"/>
                </a:ext>
              </a:extLst>
            </p:cNvPr>
            <p:cNvPicPr>
              <a:picLocks noChangeAspect="1"/>
            </p:cNvPicPr>
            <p:nvPr/>
          </p:nvPicPr>
          <p:blipFill rotWithShape="1">
            <a:blip r:embed="rId5"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2332" r="62875" b="9926"/>
            <a:stretch/>
          </p:blipFill>
          <p:spPr>
            <a:xfrm rot="5400000">
              <a:off x="2207448" y="4178026"/>
              <a:ext cx="681590" cy="681589"/>
            </a:xfrm>
            <a:prstGeom prst="ellipse">
              <a:avLst/>
            </a:prstGeom>
            <a:ln w="12700">
              <a:solidFill>
                <a:schemeClr val="tx1">
                  <a:lumMod val="90000"/>
                  <a:lumOff val="10000"/>
                </a:schemeClr>
              </a:solidFill>
            </a:ln>
          </p:spPr>
        </p:pic>
      </p:grpSp>
      <p:grpSp>
        <p:nvGrpSpPr>
          <p:cNvPr id="52" name="Group 51">
            <a:extLst>
              <a:ext uri="{FF2B5EF4-FFF2-40B4-BE49-F238E27FC236}">
                <a16:creationId xmlns:a16="http://schemas.microsoft.com/office/drawing/2014/main" id="{6674CA21-9EE5-4978-87D5-C82B74B69A3F}"/>
              </a:ext>
            </a:extLst>
          </p:cNvPr>
          <p:cNvGrpSpPr/>
          <p:nvPr/>
        </p:nvGrpSpPr>
        <p:grpSpPr>
          <a:xfrm>
            <a:off x="6280591" y="2423562"/>
            <a:ext cx="1642006" cy="2580531"/>
            <a:chOff x="6115491" y="2555766"/>
            <a:chExt cx="1642006" cy="2580531"/>
          </a:xfrm>
        </p:grpSpPr>
        <p:pic>
          <p:nvPicPr>
            <p:cNvPr id="53" name="Picture 52">
              <a:extLst>
                <a:ext uri="{FF2B5EF4-FFF2-40B4-BE49-F238E27FC236}">
                  <a16:creationId xmlns:a16="http://schemas.microsoft.com/office/drawing/2014/main" id="{D7DDF15C-8C38-4C86-BB3E-2CD0459FA6AD}"/>
                </a:ext>
              </a:extLst>
            </p:cNvPr>
            <p:cNvPicPr>
              <a:picLocks noChangeAspect="1"/>
            </p:cNvPicPr>
            <p:nvPr/>
          </p:nvPicPr>
          <p:blipFill rotWithShape="1">
            <a:blip r:embed="rId6" cstate="print">
              <a:duotone>
                <a:prstClr val="black"/>
                <a:srgbClr val="FFC9C9">
                  <a:tint val="45000"/>
                  <a:satMod val="400000"/>
                </a:srgbClr>
              </a:duotone>
              <a:extLst>
                <a:ext uri="{28A0092B-C50C-407E-A947-70E740481C1C}">
                  <a14:useLocalDpi xmlns:a14="http://schemas.microsoft.com/office/drawing/2010/main" val="0"/>
                </a:ext>
              </a:extLst>
            </a:blip>
            <a:srcRect l="10357" t="21725" r="28966" b="9926"/>
            <a:stretch/>
          </p:blipFill>
          <p:spPr>
            <a:xfrm rot="5400000">
              <a:off x="6336647" y="3033856"/>
              <a:ext cx="1199809" cy="1641891"/>
            </a:xfrm>
            <a:prstGeom prst="flowChartManualInput">
              <a:avLst/>
            </a:prstGeom>
            <a:ln w="12700">
              <a:solidFill>
                <a:schemeClr val="tx1">
                  <a:lumMod val="90000"/>
                  <a:lumOff val="10000"/>
                </a:schemeClr>
              </a:solidFill>
            </a:ln>
          </p:spPr>
        </p:pic>
        <p:pic>
          <p:nvPicPr>
            <p:cNvPr id="54" name="Picture 53">
              <a:extLst>
                <a:ext uri="{FF2B5EF4-FFF2-40B4-BE49-F238E27FC236}">
                  <a16:creationId xmlns:a16="http://schemas.microsoft.com/office/drawing/2014/main" id="{34A9CE5A-BCD7-496F-BE70-0A7DDF9D2B49}"/>
                </a:ext>
              </a:extLst>
            </p:cNvPr>
            <p:cNvPicPr>
              <a:picLocks noChangeAspect="1"/>
            </p:cNvPicPr>
            <p:nvPr/>
          </p:nvPicPr>
          <p:blipFill rotWithShape="1">
            <a:blip r:embed="rId5" cstate="print">
              <a:duotone>
                <a:prstClr val="black"/>
                <a:srgbClr val="FFC9C9">
                  <a:tint val="45000"/>
                  <a:satMod val="400000"/>
                </a:srgbClr>
              </a:duotone>
              <a:extLst>
                <a:ext uri="{28A0092B-C50C-407E-A947-70E740481C1C}">
                  <a14:useLocalDpi xmlns:a14="http://schemas.microsoft.com/office/drawing/2010/main" val="0"/>
                </a:ext>
              </a:extLst>
            </a:blip>
            <a:srcRect l="10357" t="52332" r="62875" b="9926"/>
            <a:stretch/>
          </p:blipFill>
          <p:spPr>
            <a:xfrm rot="5400000">
              <a:off x="6115491" y="2555766"/>
              <a:ext cx="681590" cy="681589"/>
            </a:xfrm>
            <a:prstGeom prst="ellipse">
              <a:avLst/>
            </a:prstGeom>
            <a:ln w="12700">
              <a:solidFill>
                <a:schemeClr val="tx1">
                  <a:lumMod val="90000"/>
                  <a:lumOff val="10000"/>
                </a:schemeClr>
              </a:solidFill>
            </a:ln>
          </p:spPr>
        </p:pic>
        <p:pic>
          <p:nvPicPr>
            <p:cNvPr id="55" name="Picture 54">
              <a:extLst>
                <a:ext uri="{FF2B5EF4-FFF2-40B4-BE49-F238E27FC236}">
                  <a16:creationId xmlns:a16="http://schemas.microsoft.com/office/drawing/2014/main" id="{80DE44AA-8CE7-4A61-A3BA-41CB88A4A6C0}"/>
                </a:ext>
              </a:extLst>
            </p:cNvPr>
            <p:cNvPicPr>
              <a:picLocks noChangeAspect="1"/>
            </p:cNvPicPr>
            <p:nvPr/>
          </p:nvPicPr>
          <p:blipFill rotWithShape="1">
            <a:blip r:embed="rId5" cstate="print">
              <a:duotone>
                <a:prstClr val="black"/>
                <a:srgbClr val="FFC9C9">
                  <a:tint val="45000"/>
                  <a:satMod val="400000"/>
                </a:srgbClr>
              </a:duotone>
              <a:extLst>
                <a:ext uri="{28A0092B-C50C-407E-A947-70E740481C1C}">
                  <a14:useLocalDpi xmlns:a14="http://schemas.microsoft.com/office/drawing/2010/main" val="0"/>
                </a:ext>
              </a:extLst>
            </a:blip>
            <a:srcRect l="10357" t="52332" r="62875" b="9926"/>
            <a:stretch/>
          </p:blipFill>
          <p:spPr>
            <a:xfrm rot="5400000">
              <a:off x="7075907" y="4454707"/>
              <a:ext cx="681590" cy="681589"/>
            </a:xfrm>
            <a:prstGeom prst="ellipse">
              <a:avLst/>
            </a:prstGeom>
            <a:ln w="12700">
              <a:solidFill>
                <a:schemeClr val="tx1">
                  <a:lumMod val="90000"/>
                  <a:lumOff val="10000"/>
                </a:schemeClr>
              </a:solidFill>
            </a:ln>
          </p:spPr>
        </p:pic>
      </p:grpSp>
      <p:grpSp>
        <p:nvGrpSpPr>
          <p:cNvPr id="59" name="Group 58">
            <a:extLst>
              <a:ext uri="{FF2B5EF4-FFF2-40B4-BE49-F238E27FC236}">
                <a16:creationId xmlns:a16="http://schemas.microsoft.com/office/drawing/2014/main" id="{5DBFEA18-3252-4E44-81CD-837B2981B96B}"/>
              </a:ext>
            </a:extLst>
          </p:cNvPr>
          <p:cNvGrpSpPr/>
          <p:nvPr/>
        </p:nvGrpSpPr>
        <p:grpSpPr>
          <a:xfrm>
            <a:off x="1543826" y="5572738"/>
            <a:ext cx="1046591" cy="1511107"/>
            <a:chOff x="1543826" y="5572738"/>
            <a:chExt cx="1046591" cy="1511107"/>
          </a:xfrm>
        </p:grpSpPr>
        <p:sp>
          <p:nvSpPr>
            <p:cNvPr id="38" name="Arrow: Pentagon 37">
              <a:extLst>
                <a:ext uri="{FF2B5EF4-FFF2-40B4-BE49-F238E27FC236}">
                  <a16:creationId xmlns:a16="http://schemas.microsoft.com/office/drawing/2014/main" id="{D3E56333-5934-44B4-BC78-2A0BC2230EEA}"/>
                </a:ext>
              </a:extLst>
            </p:cNvPr>
            <p:cNvSpPr/>
            <p:nvPr/>
          </p:nvSpPr>
          <p:spPr>
            <a:xfrm rot="16200000">
              <a:off x="1311568" y="5804996"/>
              <a:ext cx="1511107" cy="1046591"/>
            </a:xfrm>
            <a:prstGeom prst="homePlate">
              <a:avLst>
                <a:gd name="adj" fmla="val 1421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TextBox 38">
              <a:extLst>
                <a:ext uri="{FF2B5EF4-FFF2-40B4-BE49-F238E27FC236}">
                  <a16:creationId xmlns:a16="http://schemas.microsoft.com/office/drawing/2014/main" id="{CBF76A1D-8426-4F3C-A673-2F4595E47F2F}"/>
                </a:ext>
              </a:extLst>
            </p:cNvPr>
            <p:cNvSpPr txBox="1"/>
            <p:nvPr/>
          </p:nvSpPr>
          <p:spPr>
            <a:xfrm>
              <a:off x="1703670" y="5657317"/>
              <a:ext cx="719858" cy="523220"/>
            </a:xfrm>
            <a:prstGeom prst="rect">
              <a:avLst/>
            </a:prstGeom>
            <a:noFill/>
          </p:spPr>
          <p:txBody>
            <a:bodyPr wrap="square" rtlCol="0">
              <a:spAutoFit/>
            </a:bodyPr>
            <a:lstStyle/>
            <a:p>
              <a:pPr algn="ctr"/>
              <a:r>
                <a:rPr lang="en-GB" sz="2800" b="1" dirty="0">
                  <a:solidFill>
                    <a:schemeClr val="bg1"/>
                  </a:solidFill>
                </a:rPr>
                <a:t>A</a:t>
              </a:r>
            </a:p>
          </p:txBody>
        </p:sp>
      </p:grpSp>
      <p:grpSp>
        <p:nvGrpSpPr>
          <p:cNvPr id="56" name="Group 55">
            <a:extLst>
              <a:ext uri="{FF2B5EF4-FFF2-40B4-BE49-F238E27FC236}">
                <a16:creationId xmlns:a16="http://schemas.microsoft.com/office/drawing/2014/main" id="{1E3422A5-AB35-4E11-B538-CC956F465692}"/>
              </a:ext>
            </a:extLst>
          </p:cNvPr>
          <p:cNvGrpSpPr/>
          <p:nvPr/>
        </p:nvGrpSpPr>
        <p:grpSpPr>
          <a:xfrm>
            <a:off x="4050151" y="5572738"/>
            <a:ext cx="1046591" cy="1511107"/>
            <a:chOff x="4050151" y="5572738"/>
            <a:chExt cx="1046591" cy="1511107"/>
          </a:xfrm>
        </p:grpSpPr>
        <p:sp>
          <p:nvSpPr>
            <p:cNvPr id="57" name="Arrow: Pentagon 56">
              <a:extLst>
                <a:ext uri="{FF2B5EF4-FFF2-40B4-BE49-F238E27FC236}">
                  <a16:creationId xmlns:a16="http://schemas.microsoft.com/office/drawing/2014/main" id="{850F2CF9-BA2C-4611-BD8C-5B3321DE53BE}"/>
                </a:ext>
              </a:extLst>
            </p:cNvPr>
            <p:cNvSpPr/>
            <p:nvPr/>
          </p:nvSpPr>
          <p:spPr>
            <a:xfrm rot="16200000">
              <a:off x="3817893" y="5804996"/>
              <a:ext cx="1511107" cy="1046591"/>
            </a:xfrm>
            <a:prstGeom prst="homePlate">
              <a:avLst>
                <a:gd name="adj" fmla="val 1421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0" name="TextBox 59">
              <a:extLst>
                <a:ext uri="{FF2B5EF4-FFF2-40B4-BE49-F238E27FC236}">
                  <a16:creationId xmlns:a16="http://schemas.microsoft.com/office/drawing/2014/main" id="{EBE27753-C6FE-4876-9DDD-E40AB105AC27}"/>
                </a:ext>
              </a:extLst>
            </p:cNvPr>
            <p:cNvSpPr txBox="1"/>
            <p:nvPr/>
          </p:nvSpPr>
          <p:spPr>
            <a:xfrm>
              <a:off x="4203952" y="5657317"/>
              <a:ext cx="719858" cy="523220"/>
            </a:xfrm>
            <a:prstGeom prst="rect">
              <a:avLst/>
            </a:prstGeom>
            <a:noFill/>
          </p:spPr>
          <p:txBody>
            <a:bodyPr wrap="square" rtlCol="0">
              <a:spAutoFit/>
            </a:bodyPr>
            <a:lstStyle/>
            <a:p>
              <a:pPr algn="ctr"/>
              <a:r>
                <a:rPr lang="en-GB" sz="2800" b="1" dirty="0">
                  <a:solidFill>
                    <a:schemeClr val="bg1"/>
                  </a:solidFill>
                </a:rPr>
                <a:t>B</a:t>
              </a:r>
            </a:p>
          </p:txBody>
        </p:sp>
      </p:grpSp>
      <p:grpSp>
        <p:nvGrpSpPr>
          <p:cNvPr id="43" name="Group 42">
            <a:extLst>
              <a:ext uri="{FF2B5EF4-FFF2-40B4-BE49-F238E27FC236}">
                <a16:creationId xmlns:a16="http://schemas.microsoft.com/office/drawing/2014/main" id="{B3E31826-CDE5-4A67-BEBD-DD72D20CF63A}"/>
              </a:ext>
            </a:extLst>
          </p:cNvPr>
          <p:cNvGrpSpPr/>
          <p:nvPr/>
        </p:nvGrpSpPr>
        <p:grpSpPr>
          <a:xfrm>
            <a:off x="6556476" y="5572738"/>
            <a:ext cx="1046591" cy="1511107"/>
            <a:chOff x="6556476" y="5572738"/>
            <a:chExt cx="1046591" cy="1511107"/>
          </a:xfrm>
        </p:grpSpPr>
        <p:sp>
          <p:nvSpPr>
            <p:cNvPr id="58" name="Arrow: Pentagon 57">
              <a:extLst>
                <a:ext uri="{FF2B5EF4-FFF2-40B4-BE49-F238E27FC236}">
                  <a16:creationId xmlns:a16="http://schemas.microsoft.com/office/drawing/2014/main" id="{08092113-7DC1-41A3-98E6-0C29F42B3901}"/>
                </a:ext>
              </a:extLst>
            </p:cNvPr>
            <p:cNvSpPr/>
            <p:nvPr/>
          </p:nvSpPr>
          <p:spPr>
            <a:xfrm rot="16200000">
              <a:off x="6324218" y="5804996"/>
              <a:ext cx="1511107" cy="1046591"/>
            </a:xfrm>
            <a:prstGeom prst="homePlate">
              <a:avLst>
                <a:gd name="adj" fmla="val 1421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TextBox 60">
              <a:extLst>
                <a:ext uri="{FF2B5EF4-FFF2-40B4-BE49-F238E27FC236}">
                  <a16:creationId xmlns:a16="http://schemas.microsoft.com/office/drawing/2014/main" id="{93A7894F-C204-4114-9FCB-2F85750AF569}"/>
                </a:ext>
              </a:extLst>
            </p:cNvPr>
            <p:cNvSpPr txBox="1"/>
            <p:nvPr/>
          </p:nvSpPr>
          <p:spPr>
            <a:xfrm>
              <a:off x="6703982" y="5657317"/>
              <a:ext cx="719858" cy="523220"/>
            </a:xfrm>
            <a:prstGeom prst="rect">
              <a:avLst/>
            </a:prstGeom>
            <a:noFill/>
          </p:spPr>
          <p:txBody>
            <a:bodyPr wrap="square" rtlCol="0">
              <a:spAutoFit/>
            </a:bodyPr>
            <a:lstStyle/>
            <a:p>
              <a:pPr algn="ctr"/>
              <a:r>
                <a:rPr lang="en-GB" sz="2800" b="1" dirty="0">
                  <a:solidFill>
                    <a:schemeClr val="bg1"/>
                  </a:solidFill>
                </a:rPr>
                <a:t>C</a:t>
              </a:r>
            </a:p>
          </p:txBody>
        </p:sp>
      </p:grpSp>
      <p:sp>
        <p:nvSpPr>
          <p:cNvPr id="97" name="Rectangle 96"/>
          <p:cNvSpPr/>
          <p:nvPr/>
        </p:nvSpPr>
        <p:spPr>
          <a:xfrm>
            <a:off x="2773053"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103" name="Straight Connector 102"/>
          <p:cNvCxnSpPr/>
          <p:nvPr/>
        </p:nvCxnSpPr>
        <p:spPr>
          <a:xfrm>
            <a:off x="2773053"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62" name="Group 61">
            <a:extLst>
              <a:ext uri="{FF2B5EF4-FFF2-40B4-BE49-F238E27FC236}">
                <a16:creationId xmlns:a16="http://schemas.microsoft.com/office/drawing/2014/main" id="{18E81ED8-E0D3-48FD-8F6E-DAB1A9B777BB}"/>
              </a:ext>
            </a:extLst>
          </p:cNvPr>
          <p:cNvGrpSpPr/>
          <p:nvPr/>
        </p:nvGrpSpPr>
        <p:grpSpPr>
          <a:xfrm>
            <a:off x="3621067" y="2285777"/>
            <a:ext cx="1901864" cy="2895678"/>
            <a:chOff x="3621067" y="2614329"/>
            <a:chExt cx="1901864" cy="2895678"/>
          </a:xfrm>
        </p:grpSpPr>
        <p:pic>
          <p:nvPicPr>
            <p:cNvPr id="63" name="Picture 62">
              <a:extLst>
                <a:ext uri="{FF2B5EF4-FFF2-40B4-BE49-F238E27FC236}">
                  <a16:creationId xmlns:a16="http://schemas.microsoft.com/office/drawing/2014/main" id="{F4E4347F-3274-44F9-8F20-334B2970253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0357" t="21725" r="67993" b="9926"/>
            <a:stretch/>
          </p:blipFill>
          <p:spPr>
            <a:xfrm>
              <a:off x="3621067" y="3288852"/>
              <a:ext cx="1901864" cy="1524596"/>
            </a:xfrm>
            <a:prstGeom prst="rect">
              <a:avLst/>
            </a:prstGeom>
            <a:ln w="12700">
              <a:solidFill>
                <a:schemeClr val="tx1">
                  <a:lumMod val="90000"/>
                  <a:lumOff val="10000"/>
                </a:schemeClr>
              </a:solidFill>
            </a:ln>
          </p:spPr>
        </p:pic>
        <p:pic>
          <p:nvPicPr>
            <p:cNvPr id="64" name="Picture 63">
              <a:extLst>
                <a:ext uri="{FF2B5EF4-FFF2-40B4-BE49-F238E27FC236}">
                  <a16:creationId xmlns:a16="http://schemas.microsoft.com/office/drawing/2014/main" id="{5DD3327B-89E7-4BBD-A454-B3B1CBDEF84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2332" r="62875" b="9926"/>
            <a:stretch/>
          </p:blipFill>
          <p:spPr>
            <a:xfrm rot="5400000">
              <a:off x="4242221" y="2614329"/>
              <a:ext cx="681590" cy="681589"/>
            </a:xfrm>
            <a:prstGeom prst="ellipse">
              <a:avLst/>
            </a:prstGeom>
            <a:ln w="12700">
              <a:solidFill>
                <a:schemeClr val="tx1">
                  <a:lumMod val="90000"/>
                  <a:lumOff val="10000"/>
                </a:schemeClr>
              </a:solidFill>
            </a:ln>
          </p:spPr>
        </p:pic>
        <p:pic>
          <p:nvPicPr>
            <p:cNvPr id="65" name="Picture 64">
              <a:extLst>
                <a:ext uri="{FF2B5EF4-FFF2-40B4-BE49-F238E27FC236}">
                  <a16:creationId xmlns:a16="http://schemas.microsoft.com/office/drawing/2014/main" id="{F51B294B-6FE5-4183-A108-6B36C0FCFE1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2332" r="62875" b="9926"/>
            <a:stretch/>
          </p:blipFill>
          <p:spPr>
            <a:xfrm rot="5400000">
              <a:off x="4242220" y="4828417"/>
              <a:ext cx="681590" cy="681589"/>
            </a:xfrm>
            <a:prstGeom prst="ellipse">
              <a:avLst/>
            </a:prstGeom>
            <a:ln w="12700">
              <a:solidFill>
                <a:schemeClr val="tx1">
                  <a:lumMod val="90000"/>
                  <a:lumOff val="10000"/>
                </a:schemeClr>
              </a:solidFill>
            </a:ln>
          </p:spPr>
        </p:pic>
      </p:grpSp>
      <p:grpSp>
        <p:nvGrpSpPr>
          <p:cNvPr id="48" name="Group 47">
            <a:extLst>
              <a:ext uri="{FF2B5EF4-FFF2-40B4-BE49-F238E27FC236}">
                <a16:creationId xmlns:a16="http://schemas.microsoft.com/office/drawing/2014/main" id="{8D55C900-560A-48B3-9169-25E0CD9651C3}"/>
              </a:ext>
            </a:extLst>
          </p:cNvPr>
          <p:cNvGrpSpPr/>
          <p:nvPr/>
        </p:nvGrpSpPr>
        <p:grpSpPr>
          <a:xfrm>
            <a:off x="3621067" y="2285777"/>
            <a:ext cx="1901864" cy="2895678"/>
            <a:chOff x="3621067" y="2614329"/>
            <a:chExt cx="1901864" cy="2895678"/>
          </a:xfrm>
        </p:grpSpPr>
        <p:pic>
          <p:nvPicPr>
            <p:cNvPr id="49" name="Picture 48">
              <a:extLst>
                <a:ext uri="{FF2B5EF4-FFF2-40B4-BE49-F238E27FC236}">
                  <a16:creationId xmlns:a16="http://schemas.microsoft.com/office/drawing/2014/main" id="{62BFBEB0-6843-4C23-BAB8-0689D543C487}"/>
                </a:ext>
              </a:extLst>
            </p:cNvPr>
            <p:cNvPicPr>
              <a:picLocks noChangeAspect="1"/>
            </p:cNvPicPr>
            <p:nvPr/>
          </p:nvPicPr>
          <p:blipFill rotWithShape="1">
            <a:blip r:embed="rId7"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21725" r="67993" b="9926"/>
            <a:stretch/>
          </p:blipFill>
          <p:spPr>
            <a:xfrm>
              <a:off x="3621067" y="3288852"/>
              <a:ext cx="1901864" cy="1524596"/>
            </a:xfrm>
            <a:prstGeom prst="rect">
              <a:avLst/>
            </a:prstGeom>
            <a:ln w="12700">
              <a:solidFill>
                <a:schemeClr val="tx1">
                  <a:lumMod val="90000"/>
                  <a:lumOff val="10000"/>
                </a:schemeClr>
              </a:solidFill>
            </a:ln>
          </p:spPr>
        </p:pic>
        <p:pic>
          <p:nvPicPr>
            <p:cNvPr id="50" name="Picture 49">
              <a:extLst>
                <a:ext uri="{FF2B5EF4-FFF2-40B4-BE49-F238E27FC236}">
                  <a16:creationId xmlns:a16="http://schemas.microsoft.com/office/drawing/2014/main" id="{08026A88-E572-48F4-8A41-8143F8A3A3A6}"/>
                </a:ext>
              </a:extLst>
            </p:cNvPr>
            <p:cNvPicPr>
              <a:picLocks noChangeAspect="1"/>
            </p:cNvPicPr>
            <p:nvPr/>
          </p:nvPicPr>
          <p:blipFill rotWithShape="1">
            <a:blip r:embed="rId5"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2332" r="62875" b="9926"/>
            <a:stretch/>
          </p:blipFill>
          <p:spPr>
            <a:xfrm rot="5400000">
              <a:off x="4242221" y="2614329"/>
              <a:ext cx="681590" cy="681589"/>
            </a:xfrm>
            <a:prstGeom prst="ellipse">
              <a:avLst/>
            </a:prstGeom>
            <a:ln w="12700">
              <a:solidFill>
                <a:schemeClr val="tx1">
                  <a:lumMod val="90000"/>
                  <a:lumOff val="10000"/>
                </a:schemeClr>
              </a:solidFill>
            </a:ln>
          </p:spPr>
        </p:pic>
        <p:pic>
          <p:nvPicPr>
            <p:cNvPr id="51" name="Picture 50">
              <a:extLst>
                <a:ext uri="{FF2B5EF4-FFF2-40B4-BE49-F238E27FC236}">
                  <a16:creationId xmlns:a16="http://schemas.microsoft.com/office/drawing/2014/main" id="{CD49CAEF-5905-4272-B4BF-2DF5394880F9}"/>
                </a:ext>
              </a:extLst>
            </p:cNvPr>
            <p:cNvPicPr>
              <a:picLocks noChangeAspect="1"/>
            </p:cNvPicPr>
            <p:nvPr/>
          </p:nvPicPr>
          <p:blipFill rotWithShape="1">
            <a:blip r:embed="rId5"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2332" r="62875" b="9926"/>
            <a:stretch/>
          </p:blipFill>
          <p:spPr>
            <a:xfrm rot="5400000">
              <a:off x="4242220" y="4828417"/>
              <a:ext cx="681590" cy="681589"/>
            </a:xfrm>
            <a:prstGeom prst="ellipse">
              <a:avLst/>
            </a:prstGeom>
            <a:ln w="12700">
              <a:solidFill>
                <a:schemeClr val="tx1">
                  <a:lumMod val="90000"/>
                  <a:lumOff val="10000"/>
                </a:schemeClr>
              </a:solidFill>
            </a:ln>
          </p:spPr>
        </p:pic>
      </p:grpSp>
    </p:spTree>
    <p:extLst>
      <p:ext uri="{BB962C8B-B14F-4D97-AF65-F5344CB8AC3E}">
        <p14:creationId xmlns:p14="http://schemas.microsoft.com/office/powerpoint/2010/main" val="373163003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9"/>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childTnLst>
                          </p:cTn>
                        </p:par>
                      </p:childTnLst>
                    </p:cTn>
                  </p:par>
                </p:childTnLst>
              </p:cTn>
              <p:nextCondLst>
                <p:cond evt="onClick" delay="0">
                  <p:tgtEl>
                    <p:spTgt spid="59"/>
                  </p:tgtEl>
                </p:cond>
              </p:nextCondLst>
            </p:seq>
            <p:seq concurrent="1" nextAc="seek">
              <p:cTn id="8" restart="whenNotActive" fill="hold" evtFilter="cancelBubble" nodeType="interactiveSeq">
                <p:stCondLst>
                  <p:cond evt="onClick" delay="0">
                    <p:tgtEl>
                      <p:spTgt spid="56"/>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fade">
                                      <p:cBhvr>
                                        <p:cTn id="13" dur="500"/>
                                        <p:tgtEl>
                                          <p:spTgt spid="48"/>
                                        </p:tgtEl>
                                      </p:cBhvr>
                                    </p:animEffect>
                                  </p:childTnLst>
                                </p:cTn>
                              </p:par>
                            </p:childTnLst>
                          </p:cTn>
                        </p:par>
                      </p:childTnLst>
                    </p:cTn>
                  </p:par>
                </p:childTnLst>
              </p:cTn>
              <p:nextCondLst>
                <p:cond evt="onClick" delay="0">
                  <p:tgtEl>
                    <p:spTgt spid="56"/>
                  </p:tgtEl>
                </p:cond>
              </p:nextCondLst>
            </p:seq>
            <p:seq concurrent="1" nextAc="seek">
              <p:cTn id="14" restart="whenNotActive" fill="hold" evtFilter="cancelBubble" nodeType="interactiveSeq">
                <p:stCondLst>
                  <p:cond evt="onClick" delay="0">
                    <p:tgtEl>
                      <p:spTgt spid="43"/>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52"/>
                                        </p:tgtEl>
                                        <p:attrNameLst>
                                          <p:attrName>style.visibility</p:attrName>
                                        </p:attrNameLst>
                                      </p:cBhvr>
                                      <p:to>
                                        <p:strVal val="visible"/>
                                      </p:to>
                                    </p:set>
                                    <p:animEffect transition="in" filter="fade">
                                      <p:cBhvr>
                                        <p:cTn id="19" dur="500"/>
                                        <p:tgtEl>
                                          <p:spTgt spid="52"/>
                                        </p:tgtEl>
                                      </p:cBhvr>
                                    </p:animEffect>
                                  </p:childTnLst>
                                </p:cTn>
                              </p:par>
                            </p:childTnLst>
                          </p:cTn>
                        </p:par>
                      </p:childTnLst>
                    </p:cTn>
                  </p:par>
                </p:childTnLst>
              </p:cTn>
              <p:nextCondLst>
                <p:cond evt="onClick" delay="0">
                  <p:tgtEl>
                    <p:spTgt spid="4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17CFC0-245F-48A0-A991-58CA972C42B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4094" y="532799"/>
            <a:ext cx="700156" cy="700156"/>
          </a:xfrm>
          <a:prstGeom prst="rect">
            <a:avLst/>
          </a:prstGeom>
        </p:spPr>
      </p:pic>
      <p:sp>
        <p:nvSpPr>
          <p:cNvPr id="5" name="Rectangle 4">
            <a:extLst>
              <a:ext uri="{FF2B5EF4-FFF2-40B4-BE49-F238E27FC236}">
                <a16:creationId xmlns:a16="http://schemas.microsoft.com/office/drawing/2014/main" id="{92C831CE-A4F5-4F84-BFC3-90BFCC81C636}"/>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pic>
        <p:nvPicPr>
          <p:cNvPr id="7" name="Picture 6">
            <a:extLst>
              <a:ext uri="{FF2B5EF4-FFF2-40B4-BE49-F238E27FC236}">
                <a16:creationId xmlns:a16="http://schemas.microsoft.com/office/drawing/2014/main" id="{424E3B86-1159-4432-80DF-8C6D89476D8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261" r="39374" b="36461"/>
          <a:stretch/>
        </p:blipFill>
        <p:spPr>
          <a:xfrm>
            <a:off x="539750" y="1771650"/>
            <a:ext cx="8064500" cy="4537075"/>
          </a:xfrm>
          <a:prstGeom prst="rect">
            <a:avLst/>
          </a:prstGeom>
        </p:spPr>
      </p:pic>
      <p:grpSp>
        <p:nvGrpSpPr>
          <p:cNvPr id="8" name="Group 7">
            <a:extLst>
              <a:ext uri="{FF2B5EF4-FFF2-40B4-BE49-F238E27FC236}">
                <a16:creationId xmlns:a16="http://schemas.microsoft.com/office/drawing/2014/main" id="{39BC83DC-5A12-40E5-BF9E-32DC0617DE67}"/>
              </a:ext>
            </a:extLst>
          </p:cNvPr>
          <p:cNvGrpSpPr/>
          <p:nvPr/>
        </p:nvGrpSpPr>
        <p:grpSpPr>
          <a:xfrm>
            <a:off x="1208137" y="5572738"/>
            <a:ext cx="1046591" cy="1511107"/>
            <a:chOff x="1543826" y="5572738"/>
            <a:chExt cx="1046591" cy="1511107"/>
          </a:xfrm>
        </p:grpSpPr>
        <p:sp>
          <p:nvSpPr>
            <p:cNvPr id="9" name="Arrow: Pentagon 8">
              <a:extLst>
                <a:ext uri="{FF2B5EF4-FFF2-40B4-BE49-F238E27FC236}">
                  <a16:creationId xmlns:a16="http://schemas.microsoft.com/office/drawing/2014/main" id="{1FC6E076-8B6A-4692-B16E-19683D07CA35}"/>
                </a:ext>
              </a:extLst>
            </p:cNvPr>
            <p:cNvSpPr/>
            <p:nvPr/>
          </p:nvSpPr>
          <p:spPr>
            <a:xfrm rot="16200000">
              <a:off x="1311568" y="5804996"/>
              <a:ext cx="1511107" cy="1046591"/>
            </a:xfrm>
            <a:prstGeom prst="homePlate">
              <a:avLst>
                <a:gd name="adj" fmla="val 1421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54B91D87-B0DE-485E-B524-34145B9C6D87}"/>
                </a:ext>
              </a:extLst>
            </p:cNvPr>
            <p:cNvSpPr txBox="1"/>
            <p:nvPr/>
          </p:nvSpPr>
          <p:spPr>
            <a:xfrm>
              <a:off x="1703670" y="5657317"/>
              <a:ext cx="719858" cy="523220"/>
            </a:xfrm>
            <a:prstGeom prst="rect">
              <a:avLst/>
            </a:prstGeom>
            <a:noFill/>
          </p:spPr>
          <p:txBody>
            <a:bodyPr wrap="square" rtlCol="0">
              <a:spAutoFit/>
            </a:bodyPr>
            <a:lstStyle/>
            <a:p>
              <a:pPr algn="ctr"/>
              <a:r>
                <a:rPr lang="en-GB" sz="2800" b="1" dirty="0">
                  <a:solidFill>
                    <a:schemeClr val="bg1"/>
                  </a:solidFill>
                </a:rPr>
                <a:t>A</a:t>
              </a:r>
            </a:p>
          </p:txBody>
        </p:sp>
      </p:grpSp>
      <p:grpSp>
        <p:nvGrpSpPr>
          <p:cNvPr id="11" name="Group 10">
            <a:extLst>
              <a:ext uri="{FF2B5EF4-FFF2-40B4-BE49-F238E27FC236}">
                <a16:creationId xmlns:a16="http://schemas.microsoft.com/office/drawing/2014/main" id="{25BEEF1D-E589-4E3A-8E6E-216EB2F51B90}"/>
              </a:ext>
            </a:extLst>
          </p:cNvPr>
          <p:cNvGrpSpPr/>
          <p:nvPr/>
        </p:nvGrpSpPr>
        <p:grpSpPr>
          <a:xfrm>
            <a:off x="3111268" y="5572738"/>
            <a:ext cx="1046591" cy="1511107"/>
            <a:chOff x="4050151" y="5572738"/>
            <a:chExt cx="1046591" cy="1511107"/>
          </a:xfrm>
        </p:grpSpPr>
        <p:sp>
          <p:nvSpPr>
            <p:cNvPr id="12" name="Arrow: Pentagon 11">
              <a:extLst>
                <a:ext uri="{FF2B5EF4-FFF2-40B4-BE49-F238E27FC236}">
                  <a16:creationId xmlns:a16="http://schemas.microsoft.com/office/drawing/2014/main" id="{84D6BB87-1051-4313-9D08-D6236D9332E1}"/>
                </a:ext>
              </a:extLst>
            </p:cNvPr>
            <p:cNvSpPr/>
            <p:nvPr/>
          </p:nvSpPr>
          <p:spPr>
            <a:xfrm rot="16200000">
              <a:off x="3817893" y="5804996"/>
              <a:ext cx="1511107" cy="1046591"/>
            </a:xfrm>
            <a:prstGeom prst="homePlate">
              <a:avLst>
                <a:gd name="adj" fmla="val 1421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B4AA1A87-2235-422F-80F2-9D12C9BC2E21}"/>
                </a:ext>
              </a:extLst>
            </p:cNvPr>
            <p:cNvSpPr txBox="1"/>
            <p:nvPr/>
          </p:nvSpPr>
          <p:spPr>
            <a:xfrm>
              <a:off x="4203952" y="5657317"/>
              <a:ext cx="719858" cy="523220"/>
            </a:xfrm>
            <a:prstGeom prst="rect">
              <a:avLst/>
            </a:prstGeom>
            <a:noFill/>
          </p:spPr>
          <p:txBody>
            <a:bodyPr wrap="square" rtlCol="0">
              <a:spAutoFit/>
            </a:bodyPr>
            <a:lstStyle/>
            <a:p>
              <a:pPr algn="ctr"/>
              <a:r>
                <a:rPr lang="en-GB" sz="2800" b="1" dirty="0">
                  <a:solidFill>
                    <a:schemeClr val="bg1"/>
                  </a:solidFill>
                </a:rPr>
                <a:t>B</a:t>
              </a:r>
            </a:p>
          </p:txBody>
        </p:sp>
      </p:grpSp>
      <p:grpSp>
        <p:nvGrpSpPr>
          <p:cNvPr id="14" name="Group 13">
            <a:extLst>
              <a:ext uri="{FF2B5EF4-FFF2-40B4-BE49-F238E27FC236}">
                <a16:creationId xmlns:a16="http://schemas.microsoft.com/office/drawing/2014/main" id="{32569267-05B3-4FC0-9A8D-78CB1C9555D7}"/>
              </a:ext>
            </a:extLst>
          </p:cNvPr>
          <p:cNvGrpSpPr/>
          <p:nvPr/>
        </p:nvGrpSpPr>
        <p:grpSpPr>
          <a:xfrm>
            <a:off x="5014399" y="5572738"/>
            <a:ext cx="1046591" cy="1511107"/>
            <a:chOff x="6556476" y="5572738"/>
            <a:chExt cx="1046591" cy="1511107"/>
          </a:xfrm>
        </p:grpSpPr>
        <p:sp>
          <p:nvSpPr>
            <p:cNvPr id="15" name="Arrow: Pentagon 14">
              <a:extLst>
                <a:ext uri="{FF2B5EF4-FFF2-40B4-BE49-F238E27FC236}">
                  <a16:creationId xmlns:a16="http://schemas.microsoft.com/office/drawing/2014/main" id="{E40B19DE-9A71-4F98-BBCE-888A6372FB84}"/>
                </a:ext>
              </a:extLst>
            </p:cNvPr>
            <p:cNvSpPr/>
            <p:nvPr/>
          </p:nvSpPr>
          <p:spPr>
            <a:xfrm rot="16200000">
              <a:off x="6324218" y="5804996"/>
              <a:ext cx="1511107" cy="1046591"/>
            </a:xfrm>
            <a:prstGeom prst="homePlate">
              <a:avLst>
                <a:gd name="adj" fmla="val 1421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1446F970-7C8D-4A0E-939A-8AB5A3562996}"/>
                </a:ext>
              </a:extLst>
            </p:cNvPr>
            <p:cNvSpPr txBox="1"/>
            <p:nvPr/>
          </p:nvSpPr>
          <p:spPr>
            <a:xfrm>
              <a:off x="6703982" y="5657317"/>
              <a:ext cx="719858" cy="523220"/>
            </a:xfrm>
            <a:prstGeom prst="rect">
              <a:avLst/>
            </a:prstGeom>
            <a:noFill/>
          </p:spPr>
          <p:txBody>
            <a:bodyPr wrap="square" rtlCol="0">
              <a:spAutoFit/>
            </a:bodyPr>
            <a:lstStyle/>
            <a:p>
              <a:pPr algn="ctr"/>
              <a:r>
                <a:rPr lang="en-GB" sz="2800" b="1" dirty="0">
                  <a:solidFill>
                    <a:schemeClr val="bg1"/>
                  </a:solidFill>
                </a:rPr>
                <a:t>C</a:t>
              </a:r>
            </a:p>
          </p:txBody>
        </p:sp>
      </p:grpSp>
      <p:grpSp>
        <p:nvGrpSpPr>
          <p:cNvPr id="17" name="Group 16">
            <a:extLst>
              <a:ext uri="{FF2B5EF4-FFF2-40B4-BE49-F238E27FC236}">
                <a16:creationId xmlns:a16="http://schemas.microsoft.com/office/drawing/2014/main" id="{F62C6AD5-2D2A-400F-9606-8A6E883331DA}"/>
              </a:ext>
            </a:extLst>
          </p:cNvPr>
          <p:cNvGrpSpPr/>
          <p:nvPr/>
        </p:nvGrpSpPr>
        <p:grpSpPr>
          <a:xfrm>
            <a:off x="6917531" y="5572738"/>
            <a:ext cx="1046591" cy="1511107"/>
            <a:chOff x="4050151" y="5572738"/>
            <a:chExt cx="1046591" cy="1511107"/>
          </a:xfrm>
        </p:grpSpPr>
        <p:sp>
          <p:nvSpPr>
            <p:cNvPr id="18" name="Arrow: Pentagon 17">
              <a:extLst>
                <a:ext uri="{FF2B5EF4-FFF2-40B4-BE49-F238E27FC236}">
                  <a16:creationId xmlns:a16="http://schemas.microsoft.com/office/drawing/2014/main" id="{A29C546A-A47D-4501-A18B-2C91986B6129}"/>
                </a:ext>
              </a:extLst>
            </p:cNvPr>
            <p:cNvSpPr/>
            <p:nvPr/>
          </p:nvSpPr>
          <p:spPr>
            <a:xfrm rot="16200000">
              <a:off x="3817893" y="5804996"/>
              <a:ext cx="1511107" cy="1046591"/>
            </a:xfrm>
            <a:prstGeom prst="homePlate">
              <a:avLst>
                <a:gd name="adj" fmla="val 14210"/>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2E875DDC-A1C0-4B70-B696-021149FDAA0B}"/>
                </a:ext>
              </a:extLst>
            </p:cNvPr>
            <p:cNvSpPr txBox="1"/>
            <p:nvPr/>
          </p:nvSpPr>
          <p:spPr>
            <a:xfrm>
              <a:off x="4203952" y="5657317"/>
              <a:ext cx="719858" cy="523220"/>
            </a:xfrm>
            <a:prstGeom prst="rect">
              <a:avLst/>
            </a:prstGeom>
            <a:noFill/>
          </p:spPr>
          <p:txBody>
            <a:bodyPr wrap="square" rtlCol="0">
              <a:spAutoFit/>
            </a:bodyPr>
            <a:lstStyle/>
            <a:p>
              <a:pPr algn="ctr"/>
              <a:r>
                <a:rPr lang="en-US" sz="2800" b="1" dirty="0">
                  <a:solidFill>
                    <a:schemeClr val="bg1"/>
                  </a:solidFill>
                </a:rPr>
                <a:t>D</a:t>
              </a:r>
              <a:endParaRPr lang="en-GB" sz="2800" b="1" dirty="0">
                <a:solidFill>
                  <a:schemeClr val="bg1"/>
                </a:solidFill>
              </a:endParaRPr>
            </a:p>
          </p:txBody>
        </p:sp>
      </p:grpSp>
      <p:grpSp>
        <p:nvGrpSpPr>
          <p:cNvPr id="20" name="Group 19">
            <a:extLst>
              <a:ext uri="{FF2B5EF4-FFF2-40B4-BE49-F238E27FC236}">
                <a16:creationId xmlns:a16="http://schemas.microsoft.com/office/drawing/2014/main" id="{3517C142-826B-4FB3-8B28-BA686CCCE5A4}"/>
              </a:ext>
            </a:extLst>
          </p:cNvPr>
          <p:cNvGrpSpPr/>
          <p:nvPr/>
        </p:nvGrpSpPr>
        <p:grpSpPr>
          <a:xfrm>
            <a:off x="539748" y="1260439"/>
            <a:ext cx="8064501" cy="784114"/>
            <a:chOff x="539748" y="1260439"/>
            <a:chExt cx="8064501" cy="784114"/>
          </a:xfrm>
        </p:grpSpPr>
        <p:sp>
          <p:nvSpPr>
            <p:cNvPr id="21" name="Arrow: Pentagon 20">
              <a:extLst>
                <a:ext uri="{FF2B5EF4-FFF2-40B4-BE49-F238E27FC236}">
                  <a16:creationId xmlns:a16="http://schemas.microsoft.com/office/drawing/2014/main" id="{C85CE649-4A83-4EFF-9DE2-11AE7AE4EB0A}"/>
                </a:ext>
              </a:extLst>
            </p:cNvPr>
            <p:cNvSpPr/>
            <p:nvPr/>
          </p:nvSpPr>
          <p:spPr>
            <a:xfrm rot="5400000">
              <a:off x="4179942" y="-2379755"/>
              <a:ext cx="784114" cy="8064501"/>
            </a:xfrm>
            <a:prstGeom prst="homePlate">
              <a:avLst>
                <a:gd name="adj" fmla="val 21068"/>
              </a:avLst>
            </a:prstGeom>
            <a:solidFill>
              <a:srgbClr val="0076B0"/>
            </a:solidFill>
            <a:ln>
              <a:noFill/>
            </a:ln>
            <a:effectLst>
              <a:outerShdw blurRad="25400" dist="38100" dir="5400000" algn="ctr" rotWithShape="0">
                <a:srgbClr val="000000">
                  <a:alpha val="2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2" name="Rectangle 21">
              <a:extLst>
                <a:ext uri="{FF2B5EF4-FFF2-40B4-BE49-F238E27FC236}">
                  <a16:creationId xmlns:a16="http://schemas.microsoft.com/office/drawing/2014/main" id="{B7C88A01-4C49-4E46-BAFE-52A0FD7166E3}"/>
                </a:ext>
              </a:extLst>
            </p:cNvPr>
            <p:cNvSpPr/>
            <p:nvPr/>
          </p:nvSpPr>
          <p:spPr>
            <a:xfrm>
              <a:off x="1634185" y="1384561"/>
              <a:ext cx="5881784" cy="369332"/>
            </a:xfrm>
            <a:prstGeom prst="rect">
              <a:avLst/>
            </a:prstGeom>
          </p:spPr>
          <p:txBody>
            <a:bodyPr wrap="square">
              <a:spAutoFit/>
            </a:bodyPr>
            <a:lstStyle/>
            <a:p>
              <a:pPr algn="ctr"/>
              <a:r>
                <a:rPr lang="en-GB" dirty="0">
                  <a:solidFill>
                    <a:schemeClr val="bg1"/>
                  </a:solidFill>
                </a:rPr>
                <a:t>Which of these would make a square-based pyramid?</a:t>
              </a:r>
            </a:p>
          </p:txBody>
        </p:sp>
      </p:grpSp>
      <p:grpSp>
        <p:nvGrpSpPr>
          <p:cNvPr id="36" name="Group 35">
            <a:extLst>
              <a:ext uri="{FF2B5EF4-FFF2-40B4-BE49-F238E27FC236}">
                <a16:creationId xmlns:a16="http://schemas.microsoft.com/office/drawing/2014/main" id="{060F0EFD-280A-4A5D-B4DB-61F01064BAD7}"/>
              </a:ext>
            </a:extLst>
          </p:cNvPr>
          <p:cNvGrpSpPr/>
          <p:nvPr/>
        </p:nvGrpSpPr>
        <p:grpSpPr>
          <a:xfrm>
            <a:off x="1134159" y="3230694"/>
            <a:ext cx="1347804" cy="1336180"/>
            <a:chOff x="741614" y="2074492"/>
            <a:chExt cx="1698093" cy="1683449"/>
          </a:xfrm>
        </p:grpSpPr>
        <p:pic>
          <p:nvPicPr>
            <p:cNvPr id="31" name="Picture 30">
              <a:extLst>
                <a:ext uri="{FF2B5EF4-FFF2-40B4-BE49-F238E27FC236}">
                  <a16:creationId xmlns:a16="http://schemas.microsoft.com/office/drawing/2014/main" id="{C3CCFB2F-73D8-4820-B230-B496815190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10800000">
              <a:off x="1026684" y="2715577"/>
              <a:ext cx="897216" cy="784115"/>
            </a:xfrm>
            <a:prstGeom prst="triangle">
              <a:avLst/>
            </a:prstGeom>
            <a:ln w="12700">
              <a:solidFill>
                <a:schemeClr val="tx1">
                  <a:lumMod val="90000"/>
                  <a:lumOff val="10000"/>
                </a:schemeClr>
              </a:solidFill>
            </a:ln>
          </p:spPr>
        </p:pic>
        <p:pic>
          <p:nvPicPr>
            <p:cNvPr id="33" name="Picture 32">
              <a:extLst>
                <a:ext uri="{FF2B5EF4-FFF2-40B4-BE49-F238E27FC236}">
                  <a16:creationId xmlns:a16="http://schemas.microsoft.com/office/drawing/2014/main" id="{22679712-ED71-4F5A-B80C-5F2B70B5EA7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7200000">
              <a:off x="1599042" y="2917275"/>
              <a:ext cx="897216" cy="784115"/>
            </a:xfrm>
            <a:prstGeom prst="triangle">
              <a:avLst/>
            </a:prstGeom>
            <a:ln w="12700">
              <a:solidFill>
                <a:schemeClr val="tx1">
                  <a:lumMod val="90000"/>
                  <a:lumOff val="10000"/>
                </a:schemeClr>
              </a:solidFill>
            </a:ln>
          </p:spPr>
        </p:pic>
        <p:pic>
          <p:nvPicPr>
            <p:cNvPr id="34" name="Picture 33">
              <a:extLst>
                <a:ext uri="{FF2B5EF4-FFF2-40B4-BE49-F238E27FC236}">
                  <a16:creationId xmlns:a16="http://schemas.microsoft.com/office/drawing/2014/main" id="{94C8A1CB-9C7B-4B3F-91AC-D3635C1A78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7200000">
              <a:off x="685064" y="2915538"/>
              <a:ext cx="897216" cy="784115"/>
            </a:xfrm>
            <a:prstGeom prst="triangle">
              <a:avLst/>
            </a:prstGeom>
            <a:ln w="12700">
              <a:solidFill>
                <a:schemeClr val="tx1">
                  <a:lumMod val="90000"/>
                  <a:lumOff val="10000"/>
                </a:schemeClr>
              </a:solidFill>
            </a:ln>
          </p:spPr>
        </p:pic>
        <p:pic>
          <p:nvPicPr>
            <p:cNvPr id="35" name="Picture 34">
              <a:extLst>
                <a:ext uri="{FF2B5EF4-FFF2-40B4-BE49-F238E27FC236}">
                  <a16:creationId xmlns:a16="http://schemas.microsoft.com/office/drawing/2014/main" id="{23AC6AAE-7218-42A3-88B5-C6C91F15C3C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7200000">
              <a:off x="1142053" y="2131042"/>
              <a:ext cx="897216" cy="784115"/>
            </a:xfrm>
            <a:prstGeom prst="triangle">
              <a:avLst/>
            </a:prstGeom>
            <a:ln w="12700">
              <a:solidFill>
                <a:schemeClr val="tx1">
                  <a:lumMod val="90000"/>
                  <a:lumOff val="10000"/>
                </a:schemeClr>
              </a:solidFill>
            </a:ln>
          </p:spPr>
        </p:pic>
      </p:grpSp>
      <p:grpSp>
        <p:nvGrpSpPr>
          <p:cNvPr id="44" name="Group 43">
            <a:extLst>
              <a:ext uri="{FF2B5EF4-FFF2-40B4-BE49-F238E27FC236}">
                <a16:creationId xmlns:a16="http://schemas.microsoft.com/office/drawing/2014/main" id="{4AF004C2-F6CE-44A6-82C0-DD5913C17204}"/>
              </a:ext>
            </a:extLst>
          </p:cNvPr>
          <p:cNvGrpSpPr/>
          <p:nvPr/>
        </p:nvGrpSpPr>
        <p:grpSpPr>
          <a:xfrm>
            <a:off x="3060526" y="2798482"/>
            <a:ext cx="1283954" cy="2182306"/>
            <a:chOff x="3432201" y="2068126"/>
            <a:chExt cx="1617649" cy="2749481"/>
          </a:xfrm>
        </p:grpSpPr>
        <p:pic>
          <p:nvPicPr>
            <p:cNvPr id="25" name="Picture 24">
              <a:extLst>
                <a:ext uri="{FF2B5EF4-FFF2-40B4-BE49-F238E27FC236}">
                  <a16:creationId xmlns:a16="http://schemas.microsoft.com/office/drawing/2014/main" id="{218610EC-46F3-4DA4-B271-A3501FDFCD6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9823" r="67993" b="9926"/>
            <a:stretch/>
          </p:blipFill>
          <p:spPr>
            <a:xfrm rot="5400000">
              <a:off x="3712664" y="2871564"/>
              <a:ext cx="897216" cy="889144"/>
            </a:xfrm>
            <a:prstGeom prst="rect">
              <a:avLst/>
            </a:prstGeom>
            <a:ln w="12700">
              <a:solidFill>
                <a:schemeClr val="tx1">
                  <a:lumMod val="90000"/>
                  <a:lumOff val="10000"/>
                </a:schemeClr>
              </a:solidFill>
            </a:ln>
          </p:spPr>
        </p:pic>
        <p:grpSp>
          <p:nvGrpSpPr>
            <p:cNvPr id="40" name="Group 39">
              <a:extLst>
                <a:ext uri="{FF2B5EF4-FFF2-40B4-BE49-F238E27FC236}">
                  <a16:creationId xmlns:a16="http://schemas.microsoft.com/office/drawing/2014/main" id="{BB2F1EC8-EF8A-4B06-A19E-CD7BA1EBC9EF}"/>
                </a:ext>
              </a:extLst>
            </p:cNvPr>
            <p:cNvGrpSpPr/>
            <p:nvPr/>
          </p:nvGrpSpPr>
          <p:grpSpPr>
            <a:xfrm>
              <a:off x="3432201" y="3782501"/>
              <a:ext cx="1176330" cy="1035106"/>
              <a:chOff x="3432201" y="3782501"/>
              <a:chExt cx="1176330" cy="1035106"/>
            </a:xfrm>
          </p:grpSpPr>
          <p:pic>
            <p:nvPicPr>
              <p:cNvPr id="32" name="Picture 31">
                <a:extLst>
                  <a:ext uri="{FF2B5EF4-FFF2-40B4-BE49-F238E27FC236}">
                    <a16:creationId xmlns:a16="http://schemas.microsoft.com/office/drawing/2014/main" id="{EF31639E-252E-472A-BDF5-7956782FBA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10800000">
                <a:off x="3711315" y="3782501"/>
                <a:ext cx="897216" cy="784115"/>
              </a:xfrm>
              <a:prstGeom prst="triangle">
                <a:avLst/>
              </a:prstGeom>
              <a:ln w="12700">
                <a:solidFill>
                  <a:schemeClr val="tx1">
                    <a:lumMod val="90000"/>
                    <a:lumOff val="10000"/>
                  </a:schemeClr>
                </a:solidFill>
              </a:ln>
            </p:spPr>
          </p:pic>
          <p:pic>
            <p:nvPicPr>
              <p:cNvPr id="39" name="Picture 38">
                <a:extLst>
                  <a:ext uri="{FF2B5EF4-FFF2-40B4-BE49-F238E27FC236}">
                    <a16:creationId xmlns:a16="http://schemas.microsoft.com/office/drawing/2014/main" id="{D3E6BB37-BD65-41BB-BEF4-C91C0B785C6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7200000">
                <a:off x="3375651" y="3976941"/>
                <a:ext cx="897216" cy="784115"/>
              </a:xfrm>
              <a:prstGeom prst="triangle">
                <a:avLst/>
              </a:prstGeom>
              <a:ln w="12700">
                <a:solidFill>
                  <a:schemeClr val="tx1">
                    <a:lumMod val="90000"/>
                    <a:lumOff val="10000"/>
                  </a:schemeClr>
                </a:solidFill>
              </a:ln>
            </p:spPr>
          </p:pic>
        </p:grpSp>
        <p:grpSp>
          <p:nvGrpSpPr>
            <p:cNvPr id="41" name="Group 40">
              <a:extLst>
                <a:ext uri="{FF2B5EF4-FFF2-40B4-BE49-F238E27FC236}">
                  <a16:creationId xmlns:a16="http://schemas.microsoft.com/office/drawing/2014/main" id="{63B92E74-1371-4DF7-A58B-835A1F86E60D}"/>
                </a:ext>
              </a:extLst>
            </p:cNvPr>
            <p:cNvGrpSpPr/>
            <p:nvPr/>
          </p:nvGrpSpPr>
          <p:grpSpPr>
            <a:xfrm>
              <a:off x="3873520" y="2068126"/>
              <a:ext cx="1176330" cy="1035106"/>
              <a:chOff x="3432201" y="3782501"/>
              <a:chExt cx="1176330" cy="1035106"/>
            </a:xfrm>
          </p:grpSpPr>
          <p:pic>
            <p:nvPicPr>
              <p:cNvPr id="42" name="Picture 41">
                <a:extLst>
                  <a:ext uri="{FF2B5EF4-FFF2-40B4-BE49-F238E27FC236}">
                    <a16:creationId xmlns:a16="http://schemas.microsoft.com/office/drawing/2014/main" id="{C606B0D1-3090-479D-A933-366BEF276A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10800000">
                <a:off x="3711315" y="3782501"/>
                <a:ext cx="897216" cy="784115"/>
              </a:xfrm>
              <a:prstGeom prst="triangle">
                <a:avLst/>
              </a:prstGeom>
              <a:ln w="12700">
                <a:solidFill>
                  <a:schemeClr val="tx1">
                    <a:lumMod val="90000"/>
                    <a:lumOff val="10000"/>
                  </a:schemeClr>
                </a:solidFill>
              </a:ln>
            </p:spPr>
          </p:pic>
          <p:pic>
            <p:nvPicPr>
              <p:cNvPr id="43" name="Picture 42">
                <a:extLst>
                  <a:ext uri="{FF2B5EF4-FFF2-40B4-BE49-F238E27FC236}">
                    <a16:creationId xmlns:a16="http://schemas.microsoft.com/office/drawing/2014/main" id="{1C7979BD-508D-4DA4-9CB8-03C335AF76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7200000">
                <a:off x="3375651" y="3976941"/>
                <a:ext cx="897216" cy="784115"/>
              </a:xfrm>
              <a:prstGeom prst="triangle">
                <a:avLst/>
              </a:prstGeom>
              <a:ln w="12700">
                <a:solidFill>
                  <a:schemeClr val="tx1">
                    <a:lumMod val="90000"/>
                    <a:lumOff val="10000"/>
                  </a:schemeClr>
                </a:solidFill>
              </a:ln>
            </p:spPr>
          </p:pic>
        </p:grpSp>
      </p:grpSp>
      <p:grpSp>
        <p:nvGrpSpPr>
          <p:cNvPr id="49" name="Group 48">
            <a:extLst>
              <a:ext uri="{FF2B5EF4-FFF2-40B4-BE49-F238E27FC236}">
                <a16:creationId xmlns:a16="http://schemas.microsoft.com/office/drawing/2014/main" id="{C2873160-3C34-4715-BB98-876BCD6FA2E4}"/>
              </a:ext>
            </a:extLst>
          </p:cNvPr>
          <p:cNvGrpSpPr/>
          <p:nvPr/>
        </p:nvGrpSpPr>
        <p:grpSpPr>
          <a:xfrm>
            <a:off x="4556548" y="3032781"/>
            <a:ext cx="1962292" cy="1544242"/>
            <a:chOff x="5003500" y="2823359"/>
            <a:chExt cx="2472288" cy="1945588"/>
          </a:xfrm>
        </p:grpSpPr>
        <p:pic>
          <p:nvPicPr>
            <p:cNvPr id="37" name="Picture 36">
              <a:extLst>
                <a:ext uri="{FF2B5EF4-FFF2-40B4-BE49-F238E27FC236}">
                  <a16:creationId xmlns:a16="http://schemas.microsoft.com/office/drawing/2014/main" id="{34F6FEAD-7F1F-4EAF-9FC5-73A98085ACE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9823" r="67993" b="9926"/>
            <a:stretch/>
          </p:blipFill>
          <p:spPr>
            <a:xfrm rot="5400000">
              <a:off x="5791037" y="3875767"/>
              <a:ext cx="897216" cy="889144"/>
            </a:xfrm>
            <a:prstGeom prst="rect">
              <a:avLst/>
            </a:prstGeom>
            <a:ln w="12700">
              <a:solidFill>
                <a:schemeClr val="tx1">
                  <a:lumMod val="90000"/>
                  <a:lumOff val="10000"/>
                </a:schemeClr>
              </a:solidFill>
            </a:ln>
          </p:spPr>
        </p:pic>
        <p:pic>
          <p:nvPicPr>
            <p:cNvPr id="45" name="Picture 44">
              <a:extLst>
                <a:ext uri="{FF2B5EF4-FFF2-40B4-BE49-F238E27FC236}">
                  <a16:creationId xmlns:a16="http://schemas.microsoft.com/office/drawing/2014/main" id="{E1102187-F2FE-4AAB-8ABD-41518B7F644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16200000">
              <a:off x="4946950" y="3928281"/>
              <a:ext cx="897216" cy="784115"/>
            </a:xfrm>
            <a:prstGeom prst="triangle">
              <a:avLst/>
            </a:prstGeom>
            <a:ln w="12700">
              <a:solidFill>
                <a:schemeClr val="tx1">
                  <a:lumMod val="90000"/>
                  <a:lumOff val="10000"/>
                </a:schemeClr>
              </a:solidFill>
            </a:ln>
          </p:spPr>
        </p:pic>
        <p:pic>
          <p:nvPicPr>
            <p:cNvPr id="46" name="Picture 45">
              <a:extLst>
                <a:ext uri="{FF2B5EF4-FFF2-40B4-BE49-F238E27FC236}">
                  <a16:creationId xmlns:a16="http://schemas.microsoft.com/office/drawing/2014/main" id="{A3CB7DCE-1101-4FFB-B596-4E1B8DCD35B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5400000">
              <a:off x="6635123" y="3928281"/>
              <a:ext cx="897216" cy="784115"/>
            </a:xfrm>
            <a:prstGeom prst="triangle">
              <a:avLst/>
            </a:prstGeom>
            <a:ln w="12700">
              <a:solidFill>
                <a:schemeClr val="tx1">
                  <a:lumMod val="90000"/>
                  <a:lumOff val="10000"/>
                </a:schemeClr>
              </a:solidFill>
            </a:ln>
          </p:spPr>
        </p:pic>
        <p:pic>
          <p:nvPicPr>
            <p:cNvPr id="47" name="Picture 46">
              <a:extLst>
                <a:ext uri="{FF2B5EF4-FFF2-40B4-BE49-F238E27FC236}">
                  <a16:creationId xmlns:a16="http://schemas.microsoft.com/office/drawing/2014/main" id="{8A15FF76-0550-4DB8-9B52-2FFA5FFBD6D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a:off x="5787616" y="3081265"/>
              <a:ext cx="897216" cy="784115"/>
            </a:xfrm>
            <a:prstGeom prst="triangle">
              <a:avLst/>
            </a:prstGeom>
            <a:ln w="12700">
              <a:solidFill>
                <a:schemeClr val="tx1">
                  <a:lumMod val="90000"/>
                  <a:lumOff val="10000"/>
                </a:schemeClr>
              </a:solidFill>
            </a:ln>
          </p:spPr>
        </p:pic>
        <p:pic>
          <p:nvPicPr>
            <p:cNvPr id="48" name="Picture 47">
              <a:extLst>
                <a:ext uri="{FF2B5EF4-FFF2-40B4-BE49-F238E27FC236}">
                  <a16:creationId xmlns:a16="http://schemas.microsoft.com/office/drawing/2014/main" id="{3B49D2BB-6DFB-4CF3-972D-51DAED01E18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18000000">
              <a:off x="5215594" y="2879909"/>
              <a:ext cx="897216" cy="784115"/>
            </a:xfrm>
            <a:prstGeom prst="triangle">
              <a:avLst/>
            </a:prstGeom>
            <a:ln w="12700">
              <a:solidFill>
                <a:schemeClr val="tx1">
                  <a:lumMod val="90000"/>
                  <a:lumOff val="10000"/>
                </a:schemeClr>
              </a:solidFill>
            </a:ln>
          </p:spPr>
        </p:pic>
      </p:grpSp>
      <p:grpSp>
        <p:nvGrpSpPr>
          <p:cNvPr id="51" name="Group 50">
            <a:extLst>
              <a:ext uri="{FF2B5EF4-FFF2-40B4-BE49-F238E27FC236}">
                <a16:creationId xmlns:a16="http://schemas.microsoft.com/office/drawing/2014/main" id="{6750589F-4DDB-4B85-B42D-E75C090B9800}"/>
              </a:ext>
            </a:extLst>
          </p:cNvPr>
          <p:cNvGrpSpPr/>
          <p:nvPr/>
        </p:nvGrpSpPr>
        <p:grpSpPr>
          <a:xfrm rot="5400000">
            <a:off x="6802319" y="3206212"/>
            <a:ext cx="1962292" cy="1544242"/>
            <a:chOff x="5003500" y="2823359"/>
            <a:chExt cx="2472288" cy="1945588"/>
          </a:xfrm>
        </p:grpSpPr>
        <p:pic>
          <p:nvPicPr>
            <p:cNvPr id="52" name="Picture 51">
              <a:extLst>
                <a:ext uri="{FF2B5EF4-FFF2-40B4-BE49-F238E27FC236}">
                  <a16:creationId xmlns:a16="http://schemas.microsoft.com/office/drawing/2014/main" id="{A69BBD0F-8506-4825-A2E0-39EE422DD8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0357" t="59823" r="67993" b="9926"/>
            <a:stretch/>
          </p:blipFill>
          <p:spPr>
            <a:xfrm rot="5400000">
              <a:off x="5791037" y="3875767"/>
              <a:ext cx="897216" cy="889144"/>
            </a:xfrm>
            <a:prstGeom prst="rect">
              <a:avLst/>
            </a:prstGeom>
            <a:ln w="12700">
              <a:solidFill>
                <a:schemeClr val="tx1">
                  <a:lumMod val="90000"/>
                  <a:lumOff val="10000"/>
                </a:schemeClr>
              </a:solidFill>
            </a:ln>
          </p:spPr>
        </p:pic>
        <p:pic>
          <p:nvPicPr>
            <p:cNvPr id="53" name="Picture 52">
              <a:extLst>
                <a:ext uri="{FF2B5EF4-FFF2-40B4-BE49-F238E27FC236}">
                  <a16:creationId xmlns:a16="http://schemas.microsoft.com/office/drawing/2014/main" id="{B908C8AA-8DE9-4D57-B418-17B6F10F00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16200000">
              <a:off x="4946950" y="3928281"/>
              <a:ext cx="897216" cy="784115"/>
            </a:xfrm>
            <a:prstGeom prst="triangle">
              <a:avLst/>
            </a:prstGeom>
            <a:ln w="12700">
              <a:solidFill>
                <a:schemeClr val="tx1">
                  <a:lumMod val="90000"/>
                  <a:lumOff val="10000"/>
                </a:schemeClr>
              </a:solidFill>
            </a:ln>
          </p:spPr>
        </p:pic>
        <p:pic>
          <p:nvPicPr>
            <p:cNvPr id="54" name="Picture 53">
              <a:extLst>
                <a:ext uri="{FF2B5EF4-FFF2-40B4-BE49-F238E27FC236}">
                  <a16:creationId xmlns:a16="http://schemas.microsoft.com/office/drawing/2014/main" id="{07C3416E-4CA0-43B3-A486-E7B3764F7C4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5400000">
              <a:off x="6635123" y="3928281"/>
              <a:ext cx="897216" cy="784115"/>
            </a:xfrm>
            <a:prstGeom prst="triangle">
              <a:avLst/>
            </a:prstGeom>
            <a:ln w="12700">
              <a:solidFill>
                <a:schemeClr val="tx1">
                  <a:lumMod val="90000"/>
                  <a:lumOff val="10000"/>
                </a:schemeClr>
              </a:solidFill>
            </a:ln>
          </p:spPr>
        </p:pic>
        <p:pic>
          <p:nvPicPr>
            <p:cNvPr id="55" name="Picture 54">
              <a:extLst>
                <a:ext uri="{FF2B5EF4-FFF2-40B4-BE49-F238E27FC236}">
                  <a16:creationId xmlns:a16="http://schemas.microsoft.com/office/drawing/2014/main" id="{FBF7D48E-2259-4B4A-838C-F86B2A801A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a:off x="5787616" y="3081265"/>
              <a:ext cx="897216" cy="784115"/>
            </a:xfrm>
            <a:prstGeom prst="triangle">
              <a:avLst/>
            </a:prstGeom>
            <a:ln w="12700">
              <a:solidFill>
                <a:schemeClr val="tx1">
                  <a:lumMod val="90000"/>
                  <a:lumOff val="10000"/>
                </a:schemeClr>
              </a:solidFill>
            </a:ln>
          </p:spPr>
        </p:pic>
        <p:pic>
          <p:nvPicPr>
            <p:cNvPr id="56" name="Picture 55">
              <a:extLst>
                <a:ext uri="{FF2B5EF4-FFF2-40B4-BE49-F238E27FC236}">
                  <a16:creationId xmlns:a16="http://schemas.microsoft.com/office/drawing/2014/main" id="{B4D13EB5-9FC1-408C-88B6-FD209FB60F5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357" t="59823" r="67993" b="9926"/>
            <a:stretch/>
          </p:blipFill>
          <p:spPr>
            <a:xfrm rot="18000000">
              <a:off x="5215594" y="2879909"/>
              <a:ext cx="897216" cy="784115"/>
            </a:xfrm>
            <a:prstGeom prst="triangle">
              <a:avLst/>
            </a:prstGeom>
            <a:ln w="12700">
              <a:solidFill>
                <a:schemeClr val="tx1">
                  <a:lumMod val="90000"/>
                  <a:lumOff val="10000"/>
                </a:schemeClr>
              </a:solidFill>
            </a:ln>
          </p:spPr>
        </p:pic>
      </p:grpSp>
      <p:grpSp>
        <p:nvGrpSpPr>
          <p:cNvPr id="57" name="Group 56">
            <a:extLst>
              <a:ext uri="{FF2B5EF4-FFF2-40B4-BE49-F238E27FC236}">
                <a16:creationId xmlns:a16="http://schemas.microsoft.com/office/drawing/2014/main" id="{0B364ADF-3A64-4330-9BF9-CFB716625FB6}"/>
              </a:ext>
            </a:extLst>
          </p:cNvPr>
          <p:cNvGrpSpPr/>
          <p:nvPr/>
        </p:nvGrpSpPr>
        <p:grpSpPr>
          <a:xfrm>
            <a:off x="1134159" y="3230694"/>
            <a:ext cx="1347804" cy="1336180"/>
            <a:chOff x="741614" y="2074492"/>
            <a:chExt cx="1698093" cy="1683449"/>
          </a:xfrm>
        </p:grpSpPr>
        <p:pic>
          <p:nvPicPr>
            <p:cNvPr id="58" name="Picture 57">
              <a:extLst>
                <a:ext uri="{FF2B5EF4-FFF2-40B4-BE49-F238E27FC236}">
                  <a16:creationId xmlns:a16="http://schemas.microsoft.com/office/drawing/2014/main" id="{DBC3A95B-B3A2-4864-9325-86C66BE8F3FA}"/>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10800000">
              <a:off x="1026684" y="2715577"/>
              <a:ext cx="897216" cy="784115"/>
            </a:xfrm>
            <a:prstGeom prst="triangle">
              <a:avLst/>
            </a:prstGeom>
            <a:ln w="12700">
              <a:solidFill>
                <a:schemeClr val="tx1">
                  <a:lumMod val="90000"/>
                  <a:lumOff val="10000"/>
                </a:schemeClr>
              </a:solidFill>
            </a:ln>
          </p:spPr>
        </p:pic>
        <p:pic>
          <p:nvPicPr>
            <p:cNvPr id="59" name="Picture 58">
              <a:extLst>
                <a:ext uri="{FF2B5EF4-FFF2-40B4-BE49-F238E27FC236}">
                  <a16:creationId xmlns:a16="http://schemas.microsoft.com/office/drawing/2014/main" id="{FCC324EB-BA54-45D8-A30E-3FBEFC9BBF7A}"/>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7200000">
              <a:off x="1599042" y="2917275"/>
              <a:ext cx="897216" cy="784115"/>
            </a:xfrm>
            <a:prstGeom prst="triangle">
              <a:avLst/>
            </a:prstGeom>
            <a:ln w="12700">
              <a:solidFill>
                <a:schemeClr val="tx1">
                  <a:lumMod val="90000"/>
                  <a:lumOff val="10000"/>
                </a:schemeClr>
              </a:solidFill>
            </a:ln>
          </p:spPr>
        </p:pic>
        <p:pic>
          <p:nvPicPr>
            <p:cNvPr id="60" name="Picture 59">
              <a:extLst>
                <a:ext uri="{FF2B5EF4-FFF2-40B4-BE49-F238E27FC236}">
                  <a16:creationId xmlns:a16="http://schemas.microsoft.com/office/drawing/2014/main" id="{063EB7C1-12C7-41C4-B05C-3206A3747C81}"/>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7200000">
              <a:off x="685064" y="2915538"/>
              <a:ext cx="897216" cy="784115"/>
            </a:xfrm>
            <a:prstGeom prst="triangle">
              <a:avLst/>
            </a:prstGeom>
            <a:ln w="12700">
              <a:solidFill>
                <a:schemeClr val="tx1">
                  <a:lumMod val="90000"/>
                  <a:lumOff val="10000"/>
                </a:schemeClr>
              </a:solidFill>
            </a:ln>
          </p:spPr>
        </p:pic>
        <p:pic>
          <p:nvPicPr>
            <p:cNvPr id="61" name="Picture 60">
              <a:extLst>
                <a:ext uri="{FF2B5EF4-FFF2-40B4-BE49-F238E27FC236}">
                  <a16:creationId xmlns:a16="http://schemas.microsoft.com/office/drawing/2014/main" id="{6601BB3E-1F7F-4468-8AD1-28EAF02EEB9E}"/>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7200000">
              <a:off x="1142053" y="2131042"/>
              <a:ext cx="897216" cy="784115"/>
            </a:xfrm>
            <a:prstGeom prst="triangle">
              <a:avLst/>
            </a:prstGeom>
            <a:ln w="12700">
              <a:solidFill>
                <a:schemeClr val="tx1">
                  <a:lumMod val="90000"/>
                  <a:lumOff val="10000"/>
                </a:schemeClr>
              </a:solidFill>
            </a:ln>
          </p:spPr>
        </p:pic>
      </p:grpSp>
      <p:grpSp>
        <p:nvGrpSpPr>
          <p:cNvPr id="62" name="Group 61">
            <a:extLst>
              <a:ext uri="{FF2B5EF4-FFF2-40B4-BE49-F238E27FC236}">
                <a16:creationId xmlns:a16="http://schemas.microsoft.com/office/drawing/2014/main" id="{BF2F694A-2A6B-41EF-BDF6-FBBE68C81287}"/>
              </a:ext>
            </a:extLst>
          </p:cNvPr>
          <p:cNvGrpSpPr/>
          <p:nvPr/>
        </p:nvGrpSpPr>
        <p:grpSpPr>
          <a:xfrm>
            <a:off x="4556548" y="3032781"/>
            <a:ext cx="1962292" cy="1544242"/>
            <a:chOff x="5003500" y="2823359"/>
            <a:chExt cx="2472288" cy="1945588"/>
          </a:xfrm>
        </p:grpSpPr>
        <p:pic>
          <p:nvPicPr>
            <p:cNvPr id="63" name="Picture 62">
              <a:extLst>
                <a:ext uri="{FF2B5EF4-FFF2-40B4-BE49-F238E27FC236}">
                  <a16:creationId xmlns:a16="http://schemas.microsoft.com/office/drawing/2014/main" id="{D2DD094D-6F58-465B-9C5B-1C97B5AFECCA}"/>
                </a:ext>
              </a:extLst>
            </p:cNvPr>
            <p:cNvPicPr>
              <a:picLocks noChangeAspect="1"/>
            </p:cNvPicPr>
            <p:nvPr/>
          </p:nvPicPr>
          <p:blipFill rotWithShape="1">
            <a:blip r:embed="rId5"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5400000">
              <a:off x="5791037" y="3875767"/>
              <a:ext cx="897216" cy="889144"/>
            </a:xfrm>
            <a:prstGeom prst="rect">
              <a:avLst/>
            </a:prstGeom>
            <a:ln w="12700">
              <a:solidFill>
                <a:schemeClr val="tx1">
                  <a:lumMod val="90000"/>
                  <a:lumOff val="10000"/>
                </a:schemeClr>
              </a:solidFill>
            </a:ln>
          </p:spPr>
        </p:pic>
        <p:pic>
          <p:nvPicPr>
            <p:cNvPr id="64" name="Picture 63">
              <a:extLst>
                <a:ext uri="{FF2B5EF4-FFF2-40B4-BE49-F238E27FC236}">
                  <a16:creationId xmlns:a16="http://schemas.microsoft.com/office/drawing/2014/main" id="{00B289D8-BBC5-4F46-B971-888DEA01C547}"/>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16200000">
              <a:off x="4946950" y="3928281"/>
              <a:ext cx="897216" cy="784115"/>
            </a:xfrm>
            <a:prstGeom prst="triangle">
              <a:avLst/>
            </a:prstGeom>
            <a:ln w="12700">
              <a:solidFill>
                <a:schemeClr val="tx1">
                  <a:lumMod val="90000"/>
                  <a:lumOff val="10000"/>
                </a:schemeClr>
              </a:solidFill>
            </a:ln>
          </p:spPr>
        </p:pic>
        <p:pic>
          <p:nvPicPr>
            <p:cNvPr id="65" name="Picture 64">
              <a:extLst>
                <a:ext uri="{FF2B5EF4-FFF2-40B4-BE49-F238E27FC236}">
                  <a16:creationId xmlns:a16="http://schemas.microsoft.com/office/drawing/2014/main" id="{79FF9DDE-0841-4EE8-848B-3A1B7C3BBC9A}"/>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5400000">
              <a:off x="6635123" y="3928281"/>
              <a:ext cx="897216" cy="784115"/>
            </a:xfrm>
            <a:prstGeom prst="triangle">
              <a:avLst/>
            </a:prstGeom>
            <a:ln w="12700">
              <a:solidFill>
                <a:schemeClr val="tx1">
                  <a:lumMod val="90000"/>
                  <a:lumOff val="10000"/>
                </a:schemeClr>
              </a:solidFill>
            </a:ln>
          </p:spPr>
        </p:pic>
        <p:pic>
          <p:nvPicPr>
            <p:cNvPr id="66" name="Picture 65">
              <a:extLst>
                <a:ext uri="{FF2B5EF4-FFF2-40B4-BE49-F238E27FC236}">
                  <a16:creationId xmlns:a16="http://schemas.microsoft.com/office/drawing/2014/main" id="{E2B92D3B-B799-48D8-A69D-5DCBE1B6069D}"/>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a:off x="5787616" y="3081265"/>
              <a:ext cx="897216" cy="784115"/>
            </a:xfrm>
            <a:prstGeom prst="triangle">
              <a:avLst/>
            </a:prstGeom>
            <a:ln w="12700">
              <a:solidFill>
                <a:schemeClr val="tx1">
                  <a:lumMod val="90000"/>
                  <a:lumOff val="10000"/>
                </a:schemeClr>
              </a:solidFill>
            </a:ln>
          </p:spPr>
        </p:pic>
        <p:pic>
          <p:nvPicPr>
            <p:cNvPr id="67" name="Picture 66">
              <a:extLst>
                <a:ext uri="{FF2B5EF4-FFF2-40B4-BE49-F238E27FC236}">
                  <a16:creationId xmlns:a16="http://schemas.microsoft.com/office/drawing/2014/main" id="{8CE89BA4-C25C-4D90-9028-5FF8D7CF6FB0}"/>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18000000">
              <a:off x="5215594" y="2879909"/>
              <a:ext cx="897216" cy="784115"/>
            </a:xfrm>
            <a:prstGeom prst="triangle">
              <a:avLst/>
            </a:prstGeom>
            <a:ln w="12700">
              <a:solidFill>
                <a:schemeClr val="tx1">
                  <a:lumMod val="90000"/>
                  <a:lumOff val="10000"/>
                </a:schemeClr>
              </a:solidFill>
            </a:ln>
          </p:spPr>
        </p:pic>
      </p:grpSp>
      <p:grpSp>
        <p:nvGrpSpPr>
          <p:cNvPr id="68" name="Group 67">
            <a:extLst>
              <a:ext uri="{FF2B5EF4-FFF2-40B4-BE49-F238E27FC236}">
                <a16:creationId xmlns:a16="http://schemas.microsoft.com/office/drawing/2014/main" id="{B35EAFFC-95DA-483E-A5F7-DEEE9461F6E9}"/>
              </a:ext>
            </a:extLst>
          </p:cNvPr>
          <p:cNvGrpSpPr/>
          <p:nvPr/>
        </p:nvGrpSpPr>
        <p:grpSpPr>
          <a:xfrm rot="5400000">
            <a:off x="6802319" y="3206212"/>
            <a:ext cx="1962292" cy="1544242"/>
            <a:chOff x="5003500" y="2823359"/>
            <a:chExt cx="2472288" cy="1945588"/>
          </a:xfrm>
        </p:grpSpPr>
        <p:pic>
          <p:nvPicPr>
            <p:cNvPr id="69" name="Picture 68">
              <a:extLst>
                <a:ext uri="{FF2B5EF4-FFF2-40B4-BE49-F238E27FC236}">
                  <a16:creationId xmlns:a16="http://schemas.microsoft.com/office/drawing/2014/main" id="{86764A1B-67F7-4E0F-8A7E-F08526D40FBD}"/>
                </a:ext>
              </a:extLst>
            </p:cNvPr>
            <p:cNvPicPr>
              <a:picLocks noChangeAspect="1"/>
            </p:cNvPicPr>
            <p:nvPr/>
          </p:nvPicPr>
          <p:blipFill rotWithShape="1">
            <a:blip r:embed="rId5"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5400000">
              <a:off x="5791037" y="3875767"/>
              <a:ext cx="897216" cy="889144"/>
            </a:xfrm>
            <a:prstGeom prst="rect">
              <a:avLst/>
            </a:prstGeom>
            <a:ln w="12700">
              <a:solidFill>
                <a:schemeClr val="tx1">
                  <a:lumMod val="90000"/>
                  <a:lumOff val="10000"/>
                </a:schemeClr>
              </a:solidFill>
            </a:ln>
          </p:spPr>
        </p:pic>
        <p:pic>
          <p:nvPicPr>
            <p:cNvPr id="70" name="Picture 69">
              <a:extLst>
                <a:ext uri="{FF2B5EF4-FFF2-40B4-BE49-F238E27FC236}">
                  <a16:creationId xmlns:a16="http://schemas.microsoft.com/office/drawing/2014/main" id="{119E2C81-F0A8-47B4-B6B3-FF0FA7F0E7A1}"/>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16200000">
              <a:off x="4946950" y="3928281"/>
              <a:ext cx="897216" cy="784115"/>
            </a:xfrm>
            <a:prstGeom prst="triangle">
              <a:avLst/>
            </a:prstGeom>
            <a:ln w="12700">
              <a:solidFill>
                <a:schemeClr val="tx1">
                  <a:lumMod val="90000"/>
                  <a:lumOff val="10000"/>
                </a:schemeClr>
              </a:solidFill>
            </a:ln>
          </p:spPr>
        </p:pic>
        <p:pic>
          <p:nvPicPr>
            <p:cNvPr id="71" name="Picture 70">
              <a:extLst>
                <a:ext uri="{FF2B5EF4-FFF2-40B4-BE49-F238E27FC236}">
                  <a16:creationId xmlns:a16="http://schemas.microsoft.com/office/drawing/2014/main" id="{80A79169-A770-408E-97AF-ADC43A4ABF76}"/>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5400000">
              <a:off x="6635123" y="3928281"/>
              <a:ext cx="897216" cy="784115"/>
            </a:xfrm>
            <a:prstGeom prst="triangle">
              <a:avLst/>
            </a:prstGeom>
            <a:ln w="12700">
              <a:solidFill>
                <a:schemeClr val="tx1">
                  <a:lumMod val="90000"/>
                  <a:lumOff val="10000"/>
                </a:schemeClr>
              </a:solidFill>
            </a:ln>
          </p:spPr>
        </p:pic>
        <p:pic>
          <p:nvPicPr>
            <p:cNvPr id="72" name="Picture 71">
              <a:extLst>
                <a:ext uri="{FF2B5EF4-FFF2-40B4-BE49-F238E27FC236}">
                  <a16:creationId xmlns:a16="http://schemas.microsoft.com/office/drawing/2014/main" id="{4D1759D9-9FC7-4AB4-A578-431F3B1BFAE7}"/>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a:off x="5787616" y="3081265"/>
              <a:ext cx="897216" cy="784115"/>
            </a:xfrm>
            <a:prstGeom prst="triangle">
              <a:avLst/>
            </a:prstGeom>
            <a:ln w="12700">
              <a:solidFill>
                <a:schemeClr val="tx1">
                  <a:lumMod val="90000"/>
                  <a:lumOff val="10000"/>
                </a:schemeClr>
              </a:solidFill>
            </a:ln>
          </p:spPr>
        </p:pic>
        <p:pic>
          <p:nvPicPr>
            <p:cNvPr id="73" name="Picture 72">
              <a:extLst>
                <a:ext uri="{FF2B5EF4-FFF2-40B4-BE49-F238E27FC236}">
                  <a16:creationId xmlns:a16="http://schemas.microsoft.com/office/drawing/2014/main" id="{29E22A2E-F0DE-4971-B8BA-FF324565DBE6}"/>
                </a:ext>
              </a:extLst>
            </p:cNvPr>
            <p:cNvPicPr>
              <a:picLocks noChangeAspect="1"/>
            </p:cNvPicPr>
            <p:nvPr/>
          </p:nvPicPr>
          <p:blipFill rotWithShape="1">
            <a:blip r:embed="rId4" cstate="print">
              <a:duotone>
                <a:prstClr val="black"/>
                <a:srgbClr val="FFC9C9">
                  <a:tint val="45000"/>
                  <a:satMod val="400000"/>
                </a:srgbClr>
              </a:duotone>
              <a:extLst>
                <a:ext uri="{28A0092B-C50C-407E-A947-70E740481C1C}">
                  <a14:useLocalDpi xmlns:a14="http://schemas.microsoft.com/office/drawing/2010/main" val="0"/>
                </a:ext>
              </a:extLst>
            </a:blip>
            <a:srcRect l="10357" t="59823" r="67993" b="9926"/>
            <a:stretch/>
          </p:blipFill>
          <p:spPr>
            <a:xfrm rot="18000000">
              <a:off x="5215594" y="2879909"/>
              <a:ext cx="897216" cy="784115"/>
            </a:xfrm>
            <a:prstGeom prst="triangle">
              <a:avLst/>
            </a:prstGeom>
            <a:ln w="12700">
              <a:solidFill>
                <a:schemeClr val="tx1">
                  <a:lumMod val="90000"/>
                  <a:lumOff val="10000"/>
                </a:schemeClr>
              </a:solidFill>
            </a:ln>
          </p:spPr>
        </p:pic>
      </p:grpSp>
      <p:grpSp>
        <p:nvGrpSpPr>
          <p:cNvPr id="74" name="Group 73">
            <a:extLst>
              <a:ext uri="{FF2B5EF4-FFF2-40B4-BE49-F238E27FC236}">
                <a16:creationId xmlns:a16="http://schemas.microsoft.com/office/drawing/2014/main" id="{EF77F600-645F-4FBF-871A-22983C00F85D}"/>
              </a:ext>
            </a:extLst>
          </p:cNvPr>
          <p:cNvGrpSpPr/>
          <p:nvPr/>
        </p:nvGrpSpPr>
        <p:grpSpPr>
          <a:xfrm>
            <a:off x="3060526" y="2798482"/>
            <a:ext cx="1283954" cy="2182306"/>
            <a:chOff x="3432201" y="2068126"/>
            <a:chExt cx="1617649" cy="2749481"/>
          </a:xfrm>
        </p:grpSpPr>
        <p:pic>
          <p:nvPicPr>
            <p:cNvPr id="75" name="Picture 74">
              <a:extLst>
                <a:ext uri="{FF2B5EF4-FFF2-40B4-BE49-F238E27FC236}">
                  <a16:creationId xmlns:a16="http://schemas.microsoft.com/office/drawing/2014/main" id="{0FA00BF6-A805-40B9-8D08-B94DF70B8579}"/>
                </a:ext>
              </a:extLst>
            </p:cNvPr>
            <p:cNvPicPr>
              <a:picLocks noChangeAspect="1"/>
            </p:cNvPicPr>
            <p:nvPr/>
          </p:nvPicPr>
          <p:blipFill rotWithShape="1">
            <a:blip r:embed="rId5"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9823" r="67993" b="9926"/>
            <a:stretch/>
          </p:blipFill>
          <p:spPr>
            <a:xfrm rot="5400000">
              <a:off x="3712664" y="2871564"/>
              <a:ext cx="897216" cy="889144"/>
            </a:xfrm>
            <a:prstGeom prst="rect">
              <a:avLst/>
            </a:prstGeom>
            <a:ln w="12700">
              <a:solidFill>
                <a:schemeClr val="tx1">
                  <a:lumMod val="90000"/>
                  <a:lumOff val="10000"/>
                </a:schemeClr>
              </a:solidFill>
            </a:ln>
          </p:spPr>
        </p:pic>
        <p:grpSp>
          <p:nvGrpSpPr>
            <p:cNvPr id="76" name="Group 75">
              <a:extLst>
                <a:ext uri="{FF2B5EF4-FFF2-40B4-BE49-F238E27FC236}">
                  <a16:creationId xmlns:a16="http://schemas.microsoft.com/office/drawing/2014/main" id="{C80B6019-F93C-48C0-80BA-82A56561CF1A}"/>
                </a:ext>
              </a:extLst>
            </p:cNvPr>
            <p:cNvGrpSpPr/>
            <p:nvPr/>
          </p:nvGrpSpPr>
          <p:grpSpPr>
            <a:xfrm>
              <a:off x="3432201" y="3782501"/>
              <a:ext cx="1176330" cy="1035106"/>
              <a:chOff x="3432201" y="3782501"/>
              <a:chExt cx="1176330" cy="1035106"/>
            </a:xfrm>
          </p:grpSpPr>
          <p:pic>
            <p:nvPicPr>
              <p:cNvPr id="80" name="Picture 79">
                <a:extLst>
                  <a:ext uri="{FF2B5EF4-FFF2-40B4-BE49-F238E27FC236}">
                    <a16:creationId xmlns:a16="http://schemas.microsoft.com/office/drawing/2014/main" id="{3C610B4C-693C-4CBA-8064-18A86979EF33}"/>
                  </a:ext>
                </a:extLst>
              </p:cNvPr>
              <p:cNvPicPr>
                <a:picLocks noChangeAspect="1"/>
              </p:cNvPicPr>
              <p:nvPr/>
            </p:nvPicPr>
            <p:blipFill rotWithShape="1">
              <a:blip r:embed="rId4"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9823" r="67993" b="9926"/>
              <a:stretch/>
            </p:blipFill>
            <p:spPr>
              <a:xfrm rot="10800000">
                <a:off x="3711315" y="3782501"/>
                <a:ext cx="897216" cy="784115"/>
              </a:xfrm>
              <a:prstGeom prst="triangle">
                <a:avLst/>
              </a:prstGeom>
              <a:ln w="12700">
                <a:solidFill>
                  <a:schemeClr val="tx1">
                    <a:lumMod val="90000"/>
                    <a:lumOff val="10000"/>
                  </a:schemeClr>
                </a:solidFill>
              </a:ln>
            </p:spPr>
          </p:pic>
          <p:pic>
            <p:nvPicPr>
              <p:cNvPr id="81" name="Picture 80">
                <a:extLst>
                  <a:ext uri="{FF2B5EF4-FFF2-40B4-BE49-F238E27FC236}">
                    <a16:creationId xmlns:a16="http://schemas.microsoft.com/office/drawing/2014/main" id="{B14E5BBB-7F36-468C-9748-367C313F7851}"/>
                  </a:ext>
                </a:extLst>
              </p:cNvPr>
              <p:cNvPicPr>
                <a:picLocks noChangeAspect="1"/>
              </p:cNvPicPr>
              <p:nvPr/>
            </p:nvPicPr>
            <p:blipFill rotWithShape="1">
              <a:blip r:embed="rId4"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9823" r="67993" b="9926"/>
              <a:stretch/>
            </p:blipFill>
            <p:spPr>
              <a:xfrm rot="7200000">
                <a:off x="3375651" y="3976941"/>
                <a:ext cx="897216" cy="784115"/>
              </a:xfrm>
              <a:prstGeom prst="triangle">
                <a:avLst/>
              </a:prstGeom>
              <a:ln w="12700">
                <a:solidFill>
                  <a:schemeClr val="tx1">
                    <a:lumMod val="90000"/>
                    <a:lumOff val="10000"/>
                  </a:schemeClr>
                </a:solidFill>
              </a:ln>
            </p:spPr>
          </p:pic>
        </p:grpSp>
        <p:grpSp>
          <p:nvGrpSpPr>
            <p:cNvPr id="77" name="Group 76">
              <a:extLst>
                <a:ext uri="{FF2B5EF4-FFF2-40B4-BE49-F238E27FC236}">
                  <a16:creationId xmlns:a16="http://schemas.microsoft.com/office/drawing/2014/main" id="{0646438D-52E8-42B8-9210-881E14068F2B}"/>
                </a:ext>
              </a:extLst>
            </p:cNvPr>
            <p:cNvGrpSpPr/>
            <p:nvPr/>
          </p:nvGrpSpPr>
          <p:grpSpPr>
            <a:xfrm>
              <a:off x="3873520" y="2068126"/>
              <a:ext cx="1176330" cy="1035106"/>
              <a:chOff x="3432201" y="3782501"/>
              <a:chExt cx="1176330" cy="1035106"/>
            </a:xfrm>
          </p:grpSpPr>
          <p:pic>
            <p:nvPicPr>
              <p:cNvPr id="78" name="Picture 77">
                <a:extLst>
                  <a:ext uri="{FF2B5EF4-FFF2-40B4-BE49-F238E27FC236}">
                    <a16:creationId xmlns:a16="http://schemas.microsoft.com/office/drawing/2014/main" id="{162E6573-443F-4FB5-B2BE-49E78A3811EB}"/>
                  </a:ext>
                </a:extLst>
              </p:cNvPr>
              <p:cNvPicPr>
                <a:picLocks noChangeAspect="1"/>
              </p:cNvPicPr>
              <p:nvPr/>
            </p:nvPicPr>
            <p:blipFill rotWithShape="1">
              <a:blip r:embed="rId4"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9823" r="67993" b="9926"/>
              <a:stretch/>
            </p:blipFill>
            <p:spPr>
              <a:xfrm rot="10800000">
                <a:off x="3711315" y="3782501"/>
                <a:ext cx="897216" cy="784115"/>
              </a:xfrm>
              <a:prstGeom prst="triangle">
                <a:avLst/>
              </a:prstGeom>
              <a:ln w="12700">
                <a:solidFill>
                  <a:schemeClr val="tx1">
                    <a:lumMod val="90000"/>
                    <a:lumOff val="10000"/>
                  </a:schemeClr>
                </a:solidFill>
              </a:ln>
            </p:spPr>
          </p:pic>
          <p:pic>
            <p:nvPicPr>
              <p:cNvPr id="79" name="Picture 78">
                <a:extLst>
                  <a:ext uri="{FF2B5EF4-FFF2-40B4-BE49-F238E27FC236}">
                    <a16:creationId xmlns:a16="http://schemas.microsoft.com/office/drawing/2014/main" id="{B22AE56B-16AE-480F-8ED6-3EF0C1E559C4}"/>
                  </a:ext>
                </a:extLst>
              </p:cNvPr>
              <p:cNvPicPr>
                <a:picLocks noChangeAspect="1"/>
              </p:cNvPicPr>
              <p:nvPr/>
            </p:nvPicPr>
            <p:blipFill rotWithShape="1">
              <a:blip r:embed="rId4"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10357" t="59823" r="67993" b="9926"/>
              <a:stretch/>
            </p:blipFill>
            <p:spPr>
              <a:xfrm rot="7200000">
                <a:off x="3375651" y="3976941"/>
                <a:ext cx="897216" cy="784115"/>
              </a:xfrm>
              <a:prstGeom prst="triangle">
                <a:avLst/>
              </a:prstGeom>
              <a:ln w="12700">
                <a:solidFill>
                  <a:schemeClr val="tx1">
                    <a:lumMod val="90000"/>
                    <a:lumOff val="10000"/>
                  </a:schemeClr>
                </a:solidFill>
              </a:ln>
            </p:spPr>
          </p:pic>
        </p:grpSp>
      </p:grpSp>
      <p:sp>
        <p:nvSpPr>
          <p:cNvPr id="3" name="Rectangle 2">
            <a:extLst>
              <a:ext uri="{FF2B5EF4-FFF2-40B4-BE49-F238E27FC236}">
                <a16:creationId xmlns:a16="http://schemas.microsoft.com/office/drawing/2014/main" id="{8C10292C-1731-427B-8430-458B81322AAD}"/>
              </a:ext>
            </a:extLst>
          </p:cNvPr>
          <p:cNvSpPr/>
          <p:nvPr/>
        </p:nvSpPr>
        <p:spPr>
          <a:xfrm>
            <a:off x="2776727" y="702863"/>
            <a:ext cx="976684" cy="355276"/>
          </a:xfrm>
          <a:prstGeom prst="rect">
            <a:avLst/>
          </a:prstGeom>
          <a:solidFill>
            <a:srgbClr val="4EB2E5"/>
          </a:solidFill>
        </p:spPr>
        <p:txBody>
          <a:bodyPr wrap="square" lIns="180000" tIns="36000" rIns="180000" bIns="72000" anchor="ctr">
            <a:spAutoFit/>
          </a:bodyPr>
          <a:lstStyle/>
          <a:p>
            <a:pPr algn="ctr"/>
            <a:r>
              <a:rPr lang="en-GB" altLang="en-US" sz="1600" b="1" dirty="0">
                <a:solidFill>
                  <a:schemeClr val="bg1"/>
                </a:solidFill>
              </a:rPr>
              <a:t>Diving</a:t>
            </a:r>
            <a:endParaRPr lang="en-GB" sz="1600" b="1" dirty="0">
              <a:solidFill>
                <a:schemeClr val="bg1"/>
              </a:solidFill>
            </a:endParaRPr>
          </a:p>
        </p:txBody>
      </p:sp>
      <p:cxnSp>
        <p:nvCxnSpPr>
          <p:cNvPr id="6" name="Straight Connector 5">
            <a:extLst>
              <a:ext uri="{FF2B5EF4-FFF2-40B4-BE49-F238E27FC236}">
                <a16:creationId xmlns:a16="http://schemas.microsoft.com/office/drawing/2014/main" id="{2844581F-59FE-4814-B3D6-89DE1C132F25}"/>
              </a:ext>
            </a:extLst>
          </p:cNvPr>
          <p:cNvCxnSpPr/>
          <p:nvPr/>
        </p:nvCxnSpPr>
        <p:spPr>
          <a:xfrm>
            <a:off x="2776727"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855637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childTnLst>
                          </p:cTn>
                        </p:par>
                      </p:childTnLst>
                    </p:cTn>
                  </p:par>
                </p:childTnLst>
              </p:cTn>
              <p:nextCondLst>
                <p:cond evt="onClick" delay="0">
                  <p:tgtEl>
                    <p:spTgt spid="8"/>
                  </p:tgtEl>
                </p:cond>
              </p:nextCondLst>
            </p:seq>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4"/>
                                        </p:tgtEl>
                                        <p:attrNameLst>
                                          <p:attrName>style.visibility</p:attrName>
                                        </p:attrNameLst>
                                      </p:cBhvr>
                                      <p:to>
                                        <p:strVal val="visible"/>
                                      </p:to>
                                    </p:set>
                                    <p:animEffect transition="in" filter="fade">
                                      <p:cBhvr>
                                        <p:cTn id="13" dur="500"/>
                                        <p:tgtEl>
                                          <p:spTgt spid="74"/>
                                        </p:tgtEl>
                                      </p:cBhvr>
                                    </p:animEffect>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2"/>
                                        </p:tgtEl>
                                        <p:attrNameLst>
                                          <p:attrName>style.visibility</p:attrName>
                                        </p:attrNameLst>
                                      </p:cBhvr>
                                      <p:to>
                                        <p:strVal val="visible"/>
                                      </p:to>
                                    </p:set>
                                    <p:animEffect transition="in" filter="fade">
                                      <p:cBhvr>
                                        <p:cTn id="19" dur="500"/>
                                        <p:tgtEl>
                                          <p:spTgt spid="62"/>
                                        </p:tgtEl>
                                      </p:cBhvr>
                                    </p:animEffect>
                                  </p:childTnLst>
                                </p:cTn>
                              </p:par>
                            </p:childTnLst>
                          </p:cTn>
                        </p:par>
                      </p:childTnLst>
                    </p:cTn>
                  </p:par>
                </p:childTnLst>
              </p:cTn>
              <p:nextCondLst>
                <p:cond evt="onClick" delay="0">
                  <p:tgtEl>
                    <p:spTgt spid="14"/>
                  </p:tgtEl>
                </p:cond>
              </p:nextCondLst>
            </p:seq>
            <p:seq concurrent="1" nextAc="seek">
              <p:cTn id="20" restart="whenNotActive" fill="hold" evtFilter="cancelBubble" nodeType="interactiveSeq">
                <p:stCondLst>
                  <p:cond evt="onClick" delay="0">
                    <p:tgtEl>
                      <p:spTgt spid="17"/>
                    </p:tgtEl>
                  </p:cond>
                </p:stCondLst>
                <p:endSync evt="end" delay="0">
                  <p:rtn val="all"/>
                </p:endSync>
                <p:childTnLst>
                  <p:par>
                    <p:cTn id="21" fill="hold">
                      <p:stCondLst>
                        <p:cond delay="0"/>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8"/>
                                        </p:tgtEl>
                                        <p:attrNameLst>
                                          <p:attrName>style.visibility</p:attrName>
                                        </p:attrNameLst>
                                      </p:cBhvr>
                                      <p:to>
                                        <p:strVal val="visible"/>
                                      </p:to>
                                    </p:set>
                                    <p:animEffect transition="in" filter="fade">
                                      <p:cBhvr>
                                        <p:cTn id="25" dur="500"/>
                                        <p:tgtEl>
                                          <p:spTgt spid="68"/>
                                        </p:tgtEl>
                                      </p:cBhvr>
                                    </p:animEffect>
                                  </p:childTnLst>
                                </p:cTn>
                              </p:par>
                            </p:childTnLst>
                          </p:cTn>
                        </p:par>
                      </p:childTnLst>
                    </p:cTn>
                  </p:par>
                </p:childTnLst>
              </p:cTn>
              <p:nextCondLst>
                <p:cond evt="onClick" delay="0">
                  <p:tgtEl>
                    <p:spTgt spid="17"/>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Insert White Rose Aim Here</a:t>
            </a:r>
          </a:p>
        </p:txBody>
      </p:sp>
      <p:pic>
        <p:nvPicPr>
          <p:cNvPr id="66" name="Picture 6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8" name="Rectangle 7"/>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pic>
        <p:nvPicPr>
          <p:cNvPr id="7" name="Picture 6">
            <a:extLst>
              <a:ext uri="{FF2B5EF4-FFF2-40B4-BE49-F238E27FC236}">
                <a16:creationId xmlns:a16="http://schemas.microsoft.com/office/drawing/2014/main" id="{59202DAB-8CAB-49A2-BD64-2C5F2360A2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84"/>
          <a:stretch/>
        </p:blipFill>
        <p:spPr>
          <a:xfrm>
            <a:off x="539750" y="1300294"/>
            <a:ext cx="8064500" cy="4973506"/>
          </a:xfrm>
          <a:prstGeom prst="rect">
            <a:avLst/>
          </a:prstGeom>
        </p:spPr>
      </p:pic>
      <p:pic>
        <p:nvPicPr>
          <p:cNvPr id="14" name="Picture 13">
            <a:extLst>
              <a:ext uri="{FF2B5EF4-FFF2-40B4-BE49-F238E27FC236}">
                <a16:creationId xmlns:a16="http://schemas.microsoft.com/office/drawing/2014/main" id="{17F46302-26E2-43F6-B231-FFCB30D2FF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3300"/>
          <a:stretch/>
        </p:blipFill>
        <p:spPr>
          <a:xfrm rot="241395">
            <a:off x="658954" y="5541083"/>
            <a:ext cx="2740262" cy="1052093"/>
          </a:xfrm>
          <a:prstGeom prst="rect">
            <a:avLst/>
          </a:prstGeom>
          <a:effectLst>
            <a:outerShdw blurRad="25400" dist="38100" dir="13680000" algn="ctr" rotWithShape="0">
              <a:srgbClr val="000000">
                <a:alpha val="20000"/>
              </a:srgbClr>
            </a:outerShdw>
          </a:effectLst>
        </p:spPr>
      </p:pic>
      <p:pic>
        <p:nvPicPr>
          <p:cNvPr id="15" name="Picture 14" descr="A picture containing knife&#10;&#10;Description automatically generated">
            <a:extLst>
              <a:ext uri="{FF2B5EF4-FFF2-40B4-BE49-F238E27FC236}">
                <a16:creationId xmlns:a16="http://schemas.microsoft.com/office/drawing/2014/main" id="{CEE5E507-6942-4FAA-945D-3D19A5343BE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65035" b="48700"/>
          <a:stretch/>
        </p:blipFill>
        <p:spPr>
          <a:xfrm>
            <a:off x="539750" y="4287707"/>
            <a:ext cx="843262" cy="1986094"/>
          </a:xfrm>
          <a:prstGeom prst="rect">
            <a:avLst/>
          </a:prstGeom>
          <a:effectLst>
            <a:outerShdw blurRad="25400" dist="38100" dir="13680000" algn="ctr" rotWithShape="0">
              <a:srgbClr val="000000">
                <a:alpha val="20000"/>
              </a:srgbClr>
            </a:outerShdw>
          </a:effectLst>
        </p:spPr>
      </p:pic>
      <p:pic>
        <p:nvPicPr>
          <p:cNvPr id="16" name="Picture 15">
            <a:extLst>
              <a:ext uri="{FF2B5EF4-FFF2-40B4-BE49-F238E27FC236}">
                <a16:creationId xmlns:a16="http://schemas.microsoft.com/office/drawing/2014/main" id="{D06594EC-8736-46A7-995B-1E78A46289B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77486"/>
          <a:stretch/>
        </p:blipFill>
        <p:spPr>
          <a:xfrm>
            <a:off x="1327719" y="5628799"/>
            <a:ext cx="2740262" cy="887155"/>
          </a:xfrm>
          <a:prstGeom prst="rect">
            <a:avLst/>
          </a:prstGeom>
          <a:effectLst>
            <a:outerShdw blurRad="25400" dist="38100" dir="13680000" algn="ctr" rotWithShape="0">
              <a:srgbClr val="000000">
                <a:alpha val="20000"/>
              </a:srgbClr>
            </a:outerShdw>
          </a:effectLst>
        </p:spPr>
      </p:pic>
      <p:pic>
        <p:nvPicPr>
          <p:cNvPr id="3" name="Picture 2" descr="A screenshot of a computer&#10;&#10;Description automatically generated">
            <a:extLst>
              <a:ext uri="{FF2B5EF4-FFF2-40B4-BE49-F238E27FC236}">
                <a16:creationId xmlns:a16="http://schemas.microsoft.com/office/drawing/2014/main" id="{A7490411-53C9-4641-94B3-CD06F2D30BB4}"/>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7064"/>
          <a:stretch/>
        </p:blipFill>
        <p:spPr>
          <a:xfrm>
            <a:off x="0" y="5970844"/>
            <a:ext cx="9144000" cy="887155"/>
          </a:xfrm>
          <a:prstGeom prst="rect">
            <a:avLst/>
          </a:prstGeom>
        </p:spPr>
      </p:pic>
      <p:grpSp>
        <p:nvGrpSpPr>
          <p:cNvPr id="4" name="Group 3">
            <a:extLst>
              <a:ext uri="{FF2B5EF4-FFF2-40B4-BE49-F238E27FC236}">
                <a16:creationId xmlns:a16="http://schemas.microsoft.com/office/drawing/2014/main" id="{884819E7-7D08-41BE-BBA3-EAF0B2D51ADE}"/>
              </a:ext>
            </a:extLst>
          </p:cNvPr>
          <p:cNvGrpSpPr/>
          <p:nvPr/>
        </p:nvGrpSpPr>
        <p:grpSpPr>
          <a:xfrm flipH="1">
            <a:off x="4876038" y="1997919"/>
            <a:ext cx="3236710" cy="3907430"/>
            <a:chOff x="1001928" y="1905558"/>
            <a:chExt cx="3236710" cy="3907430"/>
          </a:xfrm>
          <a:effectLst>
            <a:outerShdw blurRad="25400" dist="25400" dir="8280000" algn="ctr" rotWithShape="0">
              <a:srgbClr val="000000">
                <a:alpha val="22000"/>
              </a:srgbClr>
            </a:outerShdw>
          </a:effectLst>
        </p:grpSpPr>
        <p:pic>
          <p:nvPicPr>
            <p:cNvPr id="12" name="Picture 11">
              <a:extLst>
                <a:ext uri="{FF2B5EF4-FFF2-40B4-BE49-F238E27FC236}">
                  <a16:creationId xmlns:a16="http://schemas.microsoft.com/office/drawing/2014/main" id="{DD5EBBF8-8D8F-4667-A1CA-D00C7EF8A8D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529" t="4233" r="12535" b="10371"/>
            <a:stretch/>
          </p:blipFill>
          <p:spPr>
            <a:xfrm rot="5400000">
              <a:off x="2158743" y="2578942"/>
              <a:ext cx="2079895" cy="2079894"/>
            </a:xfrm>
            <a:prstGeom prst="octagon">
              <a:avLst/>
            </a:prstGeom>
            <a:ln w="12700">
              <a:solidFill>
                <a:schemeClr val="tx1">
                  <a:lumMod val="90000"/>
                  <a:lumOff val="10000"/>
                </a:schemeClr>
              </a:solidFill>
            </a:ln>
          </p:spPr>
        </p:pic>
        <p:pic>
          <p:nvPicPr>
            <p:cNvPr id="13" name="Picture 12">
              <a:extLst>
                <a:ext uri="{FF2B5EF4-FFF2-40B4-BE49-F238E27FC236}">
                  <a16:creationId xmlns:a16="http://schemas.microsoft.com/office/drawing/2014/main" id="{5CBB792B-0CA6-448D-B48D-3D7F038A74C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917" t="45668" r="36008" b="26288"/>
            <a:stretch/>
          </p:blipFill>
          <p:spPr>
            <a:xfrm rot="5400000">
              <a:off x="2628089" y="4817698"/>
              <a:ext cx="1141200" cy="849379"/>
            </a:xfrm>
            <a:prstGeom prst="rect">
              <a:avLst/>
            </a:prstGeom>
            <a:ln w="12700">
              <a:solidFill>
                <a:schemeClr val="tx1">
                  <a:lumMod val="90000"/>
                  <a:lumOff val="10000"/>
                </a:schemeClr>
              </a:solidFill>
            </a:ln>
          </p:spPr>
        </p:pic>
        <p:pic>
          <p:nvPicPr>
            <p:cNvPr id="17" name="Picture 16">
              <a:extLst>
                <a:ext uri="{FF2B5EF4-FFF2-40B4-BE49-F238E27FC236}">
                  <a16:creationId xmlns:a16="http://schemas.microsoft.com/office/drawing/2014/main" id="{8F3F3ABC-2B5E-4C8B-A383-5340FC8E35CF}"/>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917" t="45668" r="36008" b="26288"/>
            <a:stretch/>
          </p:blipFill>
          <p:spPr>
            <a:xfrm rot="10800000">
              <a:off x="1001928" y="3190619"/>
              <a:ext cx="1141200" cy="849379"/>
            </a:xfrm>
            <a:prstGeom prst="rect">
              <a:avLst/>
            </a:prstGeom>
            <a:ln w="12700">
              <a:solidFill>
                <a:schemeClr val="tx1">
                  <a:lumMod val="90000"/>
                  <a:lumOff val="10000"/>
                </a:schemeClr>
              </a:solidFill>
            </a:ln>
          </p:spPr>
        </p:pic>
        <p:pic>
          <p:nvPicPr>
            <p:cNvPr id="18" name="Picture 17">
              <a:extLst>
                <a:ext uri="{FF2B5EF4-FFF2-40B4-BE49-F238E27FC236}">
                  <a16:creationId xmlns:a16="http://schemas.microsoft.com/office/drawing/2014/main" id="{182AB92E-4ABA-444E-AF47-9CB05FDECB43}"/>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917" t="45668" r="36008" b="26288"/>
            <a:stretch/>
          </p:blipFill>
          <p:spPr>
            <a:xfrm rot="8100000">
              <a:off x="1484263" y="4339600"/>
              <a:ext cx="1141200" cy="849379"/>
            </a:xfrm>
            <a:prstGeom prst="rect">
              <a:avLst/>
            </a:prstGeom>
            <a:ln w="12700">
              <a:solidFill>
                <a:schemeClr val="tx1">
                  <a:lumMod val="90000"/>
                  <a:lumOff val="10000"/>
                </a:schemeClr>
              </a:solidFill>
            </a:ln>
          </p:spPr>
        </p:pic>
        <p:pic>
          <p:nvPicPr>
            <p:cNvPr id="19" name="Picture 18">
              <a:extLst>
                <a:ext uri="{FF2B5EF4-FFF2-40B4-BE49-F238E27FC236}">
                  <a16:creationId xmlns:a16="http://schemas.microsoft.com/office/drawing/2014/main" id="{1E8476FC-6B0B-4BE9-9DAF-3D741D1E977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1917" t="45668" r="36008" b="26288"/>
            <a:stretch/>
          </p:blipFill>
          <p:spPr>
            <a:xfrm rot="13500000">
              <a:off x="1484264" y="2051468"/>
              <a:ext cx="1141200" cy="849379"/>
            </a:xfrm>
            <a:prstGeom prst="rect">
              <a:avLst/>
            </a:prstGeom>
            <a:ln w="12700">
              <a:solidFill>
                <a:schemeClr val="tx1">
                  <a:lumMod val="90000"/>
                  <a:lumOff val="10000"/>
                </a:schemeClr>
              </a:solidFill>
            </a:ln>
          </p:spPr>
        </p:pic>
      </p:grpSp>
      <p:grpSp>
        <p:nvGrpSpPr>
          <p:cNvPr id="23" name="Group 22">
            <a:extLst>
              <a:ext uri="{FF2B5EF4-FFF2-40B4-BE49-F238E27FC236}">
                <a16:creationId xmlns:a16="http://schemas.microsoft.com/office/drawing/2014/main" id="{5C1A7744-7E52-4099-859D-6DAA67900E06}"/>
              </a:ext>
            </a:extLst>
          </p:cNvPr>
          <p:cNvGrpSpPr/>
          <p:nvPr/>
        </p:nvGrpSpPr>
        <p:grpSpPr>
          <a:xfrm>
            <a:off x="-215240" y="1422048"/>
            <a:ext cx="4485236" cy="666626"/>
            <a:chOff x="-215240" y="1422048"/>
            <a:chExt cx="4485236" cy="666626"/>
          </a:xfrm>
        </p:grpSpPr>
        <p:sp>
          <p:nvSpPr>
            <p:cNvPr id="5" name="Arrow: Pentagon 4">
              <a:extLst>
                <a:ext uri="{FF2B5EF4-FFF2-40B4-BE49-F238E27FC236}">
                  <a16:creationId xmlns:a16="http://schemas.microsoft.com/office/drawing/2014/main" id="{E6657608-D67D-462C-8479-520447404ECB}"/>
                </a:ext>
              </a:extLst>
            </p:cNvPr>
            <p:cNvSpPr/>
            <p:nvPr/>
          </p:nvSpPr>
          <p:spPr>
            <a:xfrm>
              <a:off x="-215240" y="1430660"/>
              <a:ext cx="4485236" cy="658014"/>
            </a:xfrm>
            <a:prstGeom prst="homePlate">
              <a:avLst>
                <a:gd name="adj" fmla="val 18128"/>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E6D9654D-17C6-48EA-988E-A926F36C718E}"/>
                </a:ext>
              </a:extLst>
            </p:cNvPr>
            <p:cNvSpPr/>
            <p:nvPr/>
          </p:nvSpPr>
          <p:spPr>
            <a:xfrm>
              <a:off x="539750" y="1422048"/>
              <a:ext cx="3612800" cy="646331"/>
            </a:xfrm>
            <a:prstGeom prst="rect">
              <a:avLst/>
            </a:prstGeom>
          </p:spPr>
          <p:txBody>
            <a:bodyPr wrap="square">
              <a:spAutoFit/>
            </a:bodyPr>
            <a:lstStyle/>
            <a:p>
              <a:r>
                <a:rPr lang="en-GB" dirty="0"/>
                <a:t>How many 2D shapes are needed to complete this net of a prism?</a:t>
              </a:r>
            </a:p>
          </p:txBody>
        </p:sp>
      </p:grpSp>
      <p:pic>
        <p:nvPicPr>
          <p:cNvPr id="25" name="Picture 24">
            <a:extLst>
              <a:ext uri="{FF2B5EF4-FFF2-40B4-BE49-F238E27FC236}">
                <a16:creationId xmlns:a16="http://schemas.microsoft.com/office/drawing/2014/main" id="{2A7F9B6D-3FDB-4520-80A8-E44EB57C0E19}"/>
              </a:ext>
            </a:extLst>
          </p:cNvPr>
          <p:cNvPicPr>
            <a:picLocks noChangeAspect="1"/>
          </p:cNvPicPr>
          <p:nvPr/>
        </p:nvPicPr>
        <p:blipFill rotWithShape="1">
          <a:blip r:embed="rId8"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31917" t="45668" r="36008" b="26288"/>
          <a:stretch/>
        </p:blipFill>
        <p:spPr>
          <a:xfrm rot="18900000" flipH="1">
            <a:off x="4201367" y="4435258"/>
            <a:ext cx="1141200" cy="849379"/>
          </a:xfrm>
          <a:prstGeom prst="rect">
            <a:avLst/>
          </a:prstGeom>
          <a:ln w="12700">
            <a:solidFill>
              <a:schemeClr val="tx1">
                <a:lumMod val="90000"/>
                <a:lumOff val="10000"/>
              </a:schemeClr>
            </a:solidFill>
          </a:ln>
        </p:spPr>
      </p:pic>
      <p:pic>
        <p:nvPicPr>
          <p:cNvPr id="26" name="Picture 25">
            <a:extLst>
              <a:ext uri="{FF2B5EF4-FFF2-40B4-BE49-F238E27FC236}">
                <a16:creationId xmlns:a16="http://schemas.microsoft.com/office/drawing/2014/main" id="{3FFCD312-F694-4F6D-A764-FC91FFB90651}"/>
              </a:ext>
            </a:extLst>
          </p:cNvPr>
          <p:cNvPicPr>
            <a:picLocks noChangeAspect="1"/>
          </p:cNvPicPr>
          <p:nvPr/>
        </p:nvPicPr>
        <p:blipFill rotWithShape="1">
          <a:blip r:embed="rId7"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2529" t="4233" r="12535" b="10371"/>
          <a:stretch/>
        </p:blipFill>
        <p:spPr>
          <a:xfrm rot="16200000" flipH="1">
            <a:off x="1630065" y="2671304"/>
            <a:ext cx="2079895" cy="2079894"/>
          </a:xfrm>
          <a:prstGeom prst="octagon">
            <a:avLst/>
          </a:prstGeom>
          <a:ln w="12700">
            <a:solidFill>
              <a:schemeClr val="tx1">
                <a:lumMod val="90000"/>
                <a:lumOff val="10000"/>
              </a:schemeClr>
            </a:solidFill>
          </a:ln>
        </p:spPr>
      </p:pic>
      <p:pic>
        <p:nvPicPr>
          <p:cNvPr id="27" name="Picture 26">
            <a:extLst>
              <a:ext uri="{FF2B5EF4-FFF2-40B4-BE49-F238E27FC236}">
                <a16:creationId xmlns:a16="http://schemas.microsoft.com/office/drawing/2014/main" id="{99221EFB-EDC3-43B2-AC76-496562655854}"/>
              </a:ext>
            </a:extLst>
          </p:cNvPr>
          <p:cNvPicPr>
            <a:picLocks noChangeAspect="1"/>
          </p:cNvPicPr>
          <p:nvPr/>
        </p:nvPicPr>
        <p:blipFill rotWithShape="1">
          <a:blip r:embed="rId8"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31917" t="45668" r="36008" b="26288"/>
          <a:stretch/>
        </p:blipFill>
        <p:spPr>
          <a:xfrm flipH="1">
            <a:off x="3725574" y="3286155"/>
            <a:ext cx="1141200" cy="849379"/>
          </a:xfrm>
          <a:prstGeom prst="rect">
            <a:avLst/>
          </a:prstGeom>
          <a:ln w="12700">
            <a:solidFill>
              <a:schemeClr val="tx1">
                <a:lumMod val="90000"/>
                <a:lumOff val="10000"/>
              </a:schemeClr>
            </a:solidFill>
          </a:ln>
        </p:spPr>
      </p:pic>
      <p:pic>
        <p:nvPicPr>
          <p:cNvPr id="28" name="Picture 27">
            <a:extLst>
              <a:ext uri="{FF2B5EF4-FFF2-40B4-BE49-F238E27FC236}">
                <a16:creationId xmlns:a16="http://schemas.microsoft.com/office/drawing/2014/main" id="{EDAB0917-A592-45EE-8FDA-DAF604B9F161}"/>
              </a:ext>
            </a:extLst>
          </p:cNvPr>
          <p:cNvPicPr>
            <a:picLocks noChangeAspect="1"/>
          </p:cNvPicPr>
          <p:nvPr/>
        </p:nvPicPr>
        <p:blipFill rotWithShape="1">
          <a:blip r:embed="rId8"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31917" t="45668" r="36008" b="26288"/>
          <a:stretch/>
        </p:blipFill>
        <p:spPr>
          <a:xfrm rot="2700000" flipH="1">
            <a:off x="4207508" y="2144212"/>
            <a:ext cx="1141200" cy="849379"/>
          </a:xfrm>
          <a:prstGeom prst="rect">
            <a:avLst/>
          </a:prstGeom>
          <a:ln w="12700">
            <a:solidFill>
              <a:schemeClr val="tx1">
                <a:lumMod val="90000"/>
                <a:lumOff val="10000"/>
              </a:schemeClr>
            </a:solidFill>
          </a:ln>
        </p:spPr>
      </p:pic>
      <p:pic>
        <p:nvPicPr>
          <p:cNvPr id="29" name="Picture 28">
            <a:extLst>
              <a:ext uri="{FF2B5EF4-FFF2-40B4-BE49-F238E27FC236}">
                <a16:creationId xmlns:a16="http://schemas.microsoft.com/office/drawing/2014/main" id="{C1603356-5F19-4AB0-8681-1985038DA065}"/>
              </a:ext>
            </a:extLst>
          </p:cNvPr>
          <p:cNvPicPr>
            <a:picLocks noChangeAspect="1"/>
          </p:cNvPicPr>
          <p:nvPr/>
        </p:nvPicPr>
        <p:blipFill rotWithShape="1">
          <a:blip r:embed="rId8" cstate="print">
            <a:duotone>
              <a:prstClr val="black"/>
              <a:schemeClr val="accent4">
                <a:lumMod val="40000"/>
                <a:lumOff val="60000"/>
                <a:tint val="45000"/>
                <a:satMod val="400000"/>
              </a:schemeClr>
            </a:duotone>
            <a:extLst>
              <a:ext uri="{28A0092B-C50C-407E-A947-70E740481C1C}">
                <a14:useLocalDpi xmlns:a14="http://schemas.microsoft.com/office/drawing/2010/main" val="0"/>
              </a:ext>
            </a:extLst>
          </a:blip>
          <a:srcRect l="31917" t="45668" r="36008" b="26288"/>
          <a:stretch/>
        </p:blipFill>
        <p:spPr>
          <a:xfrm rot="5400000" flipH="1">
            <a:off x="5345132" y="1667066"/>
            <a:ext cx="1141200" cy="849379"/>
          </a:xfrm>
          <a:prstGeom prst="rect">
            <a:avLst/>
          </a:prstGeom>
          <a:ln w="12700">
            <a:solidFill>
              <a:schemeClr val="tx1">
                <a:lumMod val="90000"/>
                <a:lumOff val="10000"/>
              </a:schemeClr>
            </a:solidFill>
          </a:ln>
        </p:spPr>
      </p:pic>
      <p:sp>
        <p:nvSpPr>
          <p:cNvPr id="24" name="Rectangle 23">
            <a:extLst>
              <a:ext uri="{FF2B5EF4-FFF2-40B4-BE49-F238E27FC236}">
                <a16:creationId xmlns:a16="http://schemas.microsoft.com/office/drawing/2014/main" id="{F205BB25-D482-45EC-9E73-22989941DFE8}"/>
              </a:ext>
            </a:extLst>
          </p:cNvPr>
          <p:cNvSpPr/>
          <p:nvPr/>
        </p:nvSpPr>
        <p:spPr>
          <a:xfrm>
            <a:off x="4876038" y="2921289"/>
            <a:ext cx="2079704" cy="1477328"/>
          </a:xfrm>
          <a:prstGeom prst="rect">
            <a:avLst/>
          </a:prstGeom>
        </p:spPr>
        <p:txBody>
          <a:bodyPr wrap="square">
            <a:spAutoFit/>
          </a:bodyPr>
          <a:lstStyle/>
          <a:p>
            <a:pPr algn="ctr"/>
            <a:r>
              <a:rPr lang="en-GB" dirty="0">
                <a:solidFill>
                  <a:srgbClr val="689429"/>
                </a:solidFill>
              </a:rPr>
              <a:t>5 2D shapes </a:t>
            </a:r>
            <a:br>
              <a:rPr lang="en-GB" dirty="0">
                <a:solidFill>
                  <a:srgbClr val="689429"/>
                </a:solidFill>
              </a:rPr>
            </a:br>
            <a:r>
              <a:rPr lang="en-GB" dirty="0">
                <a:solidFill>
                  <a:srgbClr val="689429"/>
                </a:solidFill>
              </a:rPr>
              <a:t>are needed to complete the net. 4 more rectangles and 1 octagon.</a:t>
            </a:r>
          </a:p>
        </p:txBody>
      </p:sp>
      <p:grpSp>
        <p:nvGrpSpPr>
          <p:cNvPr id="32" name="Group 31">
            <a:extLst>
              <a:ext uri="{FF2B5EF4-FFF2-40B4-BE49-F238E27FC236}">
                <a16:creationId xmlns:a16="http://schemas.microsoft.com/office/drawing/2014/main" id="{04F92154-BDAF-44F1-83F8-1227987F67F4}"/>
              </a:ext>
            </a:extLst>
          </p:cNvPr>
          <p:cNvGrpSpPr/>
          <p:nvPr/>
        </p:nvGrpSpPr>
        <p:grpSpPr>
          <a:xfrm>
            <a:off x="1311684" y="5134842"/>
            <a:ext cx="2619739" cy="1141201"/>
            <a:chOff x="1311684" y="5134842"/>
            <a:chExt cx="2619739" cy="1141201"/>
          </a:xfrm>
        </p:grpSpPr>
        <p:sp>
          <p:nvSpPr>
            <p:cNvPr id="31" name="Arrow: Pentagon 30">
              <a:extLst>
                <a:ext uri="{FF2B5EF4-FFF2-40B4-BE49-F238E27FC236}">
                  <a16:creationId xmlns:a16="http://schemas.microsoft.com/office/drawing/2014/main" id="{38230D91-4981-417D-A21B-2AF7E1ACD72B}"/>
                </a:ext>
              </a:extLst>
            </p:cNvPr>
            <p:cNvSpPr/>
            <p:nvPr/>
          </p:nvSpPr>
          <p:spPr>
            <a:xfrm rot="16200000">
              <a:off x="2051308" y="4395929"/>
              <a:ext cx="1141201" cy="2619028"/>
            </a:xfrm>
            <a:prstGeom prst="homePlate">
              <a:avLst>
                <a:gd name="adj" fmla="val 17081"/>
              </a:avLst>
            </a:prstGeom>
            <a:solidFill>
              <a:srgbClr val="AFDE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Rectangle 29">
              <a:extLst>
                <a:ext uri="{FF2B5EF4-FFF2-40B4-BE49-F238E27FC236}">
                  <a16:creationId xmlns:a16="http://schemas.microsoft.com/office/drawing/2014/main" id="{F9A5E74A-2CD2-4134-B805-D7AB376C31FD}"/>
                </a:ext>
              </a:extLst>
            </p:cNvPr>
            <p:cNvSpPr/>
            <p:nvPr/>
          </p:nvSpPr>
          <p:spPr>
            <a:xfrm>
              <a:off x="1311684" y="5315028"/>
              <a:ext cx="2619736" cy="923330"/>
            </a:xfrm>
            <a:prstGeom prst="rect">
              <a:avLst/>
            </a:prstGeom>
          </p:spPr>
          <p:txBody>
            <a:bodyPr wrap="square">
              <a:spAutoFit/>
            </a:bodyPr>
            <a:lstStyle/>
            <a:p>
              <a:pPr algn="ctr"/>
              <a:r>
                <a:rPr lang="en-GB" dirty="0"/>
                <a:t>What is the name </a:t>
              </a:r>
              <a:br>
                <a:rPr lang="en-GB" dirty="0"/>
              </a:br>
              <a:r>
                <a:rPr lang="en-GB" dirty="0"/>
                <a:t>of the 3D shape represented by the net?</a:t>
              </a:r>
            </a:p>
          </p:txBody>
        </p:sp>
      </p:grpSp>
      <p:sp>
        <p:nvSpPr>
          <p:cNvPr id="10" name="Rectangle 9"/>
          <p:cNvSpPr/>
          <p:nvPr/>
        </p:nvSpPr>
        <p:spPr>
          <a:xfrm>
            <a:off x="2698566"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11" name="Straight Connector 10"/>
          <p:cNvCxnSpPr/>
          <p:nvPr/>
        </p:nvCxnSpPr>
        <p:spPr>
          <a:xfrm>
            <a:off x="2698566"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7238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nodeType="withEffect">
                                  <p:stCondLst>
                                    <p:cond delay="25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nodeType="withEffect">
                                  <p:stCondLst>
                                    <p:cond delay="50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500"/>
                                        <p:tgtEl>
                                          <p:spTgt spid="28"/>
                                        </p:tgtEl>
                                      </p:cBhvr>
                                    </p:animEffect>
                                  </p:childTnLst>
                                </p:cTn>
                              </p:par>
                              <p:par>
                                <p:cTn id="14" presetID="10" presetClass="entr" presetSubtype="0" fill="hold" nodeType="withEffect">
                                  <p:stCondLst>
                                    <p:cond delay="75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par>
                                <p:cTn id="17" presetID="10" presetClass="entr" presetSubtype="0" fill="hold" nodeType="withEffect">
                                  <p:stCondLst>
                                    <p:cond delay="100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childTnLst>
                          </p:cTn>
                        </p:par>
                        <p:par>
                          <p:cTn id="20" fill="hold">
                            <p:stCondLst>
                              <p:cond delay="1500"/>
                            </p:stCondLst>
                            <p:childTnLst>
                              <p:par>
                                <p:cTn id="21" presetID="10"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wipe(down)">
                                      <p:cBhvr>
                                        <p:cTn id="2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412E0F4-8868-442A-942A-8FA85375A6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3150"/>
          <a:stretch/>
        </p:blipFill>
        <p:spPr>
          <a:xfrm rot="16200000">
            <a:off x="3236187" y="-1453011"/>
            <a:ext cx="2671625" cy="8064500"/>
          </a:xfrm>
          <a:prstGeom prst="rect">
            <a:avLst/>
          </a:prstGeom>
        </p:spPr>
      </p:pic>
      <p:pic>
        <p:nvPicPr>
          <p:cNvPr id="10" name="Picture 9">
            <a:extLst>
              <a:ext uri="{FF2B5EF4-FFF2-40B4-BE49-F238E27FC236}">
                <a16:creationId xmlns:a16="http://schemas.microsoft.com/office/drawing/2014/main" id="{80E8A3D2-15ED-459D-ACB5-6147FF3FFE1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7770"/>
          <a:stretch/>
        </p:blipFill>
        <p:spPr>
          <a:xfrm>
            <a:off x="539750" y="3429000"/>
            <a:ext cx="8064499" cy="2844799"/>
          </a:xfrm>
          <a:prstGeom prst="rect">
            <a:avLst/>
          </a:prstGeom>
          <a:effectLst>
            <a:outerShdw blurRad="12700" dist="50800" dir="15600000" algn="ctr" rotWithShape="0">
              <a:srgbClr val="000000">
                <a:alpha val="16000"/>
              </a:srgbClr>
            </a:outerShdw>
          </a:effectLst>
        </p:spPr>
      </p:pic>
      <p:sp>
        <p:nvSpPr>
          <p:cNvPr id="3" name="Rectangle 2">
            <a:extLst>
              <a:ext uri="{FF2B5EF4-FFF2-40B4-BE49-F238E27FC236}">
                <a16:creationId xmlns:a16="http://schemas.microsoft.com/office/drawing/2014/main" id="{6B838926-FE41-41C5-9EAA-02A4BED1EBFE}"/>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Insert White Rose Aim Here</a:t>
            </a:r>
          </a:p>
        </p:txBody>
      </p:sp>
      <p:pic>
        <p:nvPicPr>
          <p:cNvPr id="4" name="Picture 3">
            <a:extLst>
              <a:ext uri="{FF2B5EF4-FFF2-40B4-BE49-F238E27FC236}">
                <a16:creationId xmlns:a16="http://schemas.microsoft.com/office/drawing/2014/main" id="{571565F1-2B80-4496-B92D-1EF8265F82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5" name="Rectangle 4">
            <a:extLst>
              <a:ext uri="{FF2B5EF4-FFF2-40B4-BE49-F238E27FC236}">
                <a16:creationId xmlns:a16="http://schemas.microsoft.com/office/drawing/2014/main" id="{624E095F-3A03-437A-8D50-E8C686F42E59}"/>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sp>
        <p:nvSpPr>
          <p:cNvPr id="6" name="Rectangle 5">
            <a:extLst>
              <a:ext uri="{FF2B5EF4-FFF2-40B4-BE49-F238E27FC236}">
                <a16:creationId xmlns:a16="http://schemas.microsoft.com/office/drawing/2014/main" id="{994477AE-B6B8-402E-B25A-4BB3AA517263}"/>
              </a:ext>
            </a:extLst>
          </p:cNvPr>
          <p:cNvSpPr/>
          <p:nvPr/>
        </p:nvSpPr>
        <p:spPr>
          <a:xfrm>
            <a:off x="2823664"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7" name="Straight Connector 6">
            <a:extLst>
              <a:ext uri="{FF2B5EF4-FFF2-40B4-BE49-F238E27FC236}">
                <a16:creationId xmlns:a16="http://schemas.microsoft.com/office/drawing/2014/main" id="{EDD5A13E-EF52-4C5E-8359-F0604D9722CA}"/>
              </a:ext>
            </a:extLst>
          </p:cNvPr>
          <p:cNvCxnSpPr/>
          <p:nvPr/>
        </p:nvCxnSpPr>
        <p:spPr>
          <a:xfrm>
            <a:off x="2823664"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6F72AF34-B6FE-484E-81B4-9ED666936054}"/>
              </a:ext>
            </a:extLst>
          </p:cNvPr>
          <p:cNvCxnSpPr/>
          <p:nvPr/>
        </p:nvCxnSpPr>
        <p:spPr>
          <a:xfrm>
            <a:off x="539750" y="3429000"/>
            <a:ext cx="8064499" cy="0"/>
          </a:xfrm>
          <a:prstGeom prst="line">
            <a:avLst/>
          </a:prstGeom>
          <a:ln w="19050">
            <a:solidFill>
              <a:schemeClr val="tx1">
                <a:lumMod val="90000"/>
                <a:lumOff val="10000"/>
              </a:schemeClr>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7628DD4F-8130-4A4E-A4B7-212B9468934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3836">
            <a:off x="3773009" y="2991448"/>
            <a:ext cx="4676063" cy="2906820"/>
          </a:xfrm>
          <a:prstGeom prst="rect">
            <a:avLst/>
          </a:prstGeom>
          <a:effectLst>
            <a:outerShdw blurRad="25400" dist="88900" dir="5400000" algn="ctr" rotWithShape="0">
              <a:srgbClr val="000000">
                <a:alpha val="16000"/>
              </a:srgbClr>
            </a:outerShdw>
          </a:effectLst>
        </p:spPr>
      </p:pic>
      <p:pic>
        <p:nvPicPr>
          <p:cNvPr id="15" name="Picture 14">
            <a:extLst>
              <a:ext uri="{FF2B5EF4-FFF2-40B4-BE49-F238E27FC236}">
                <a16:creationId xmlns:a16="http://schemas.microsoft.com/office/drawing/2014/main" id="{D90CE38D-2D52-4DAF-A8EA-D2420378AB8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121" b="63745"/>
          <a:stretch/>
        </p:blipFill>
        <p:spPr>
          <a:xfrm rot="21309712">
            <a:off x="399049" y="5493419"/>
            <a:ext cx="3453697" cy="957340"/>
          </a:xfrm>
          <a:prstGeom prst="rect">
            <a:avLst/>
          </a:prstGeom>
          <a:effectLst>
            <a:outerShdw blurRad="25400" dist="38100" dir="1800000" algn="ctr" rotWithShape="0">
              <a:srgbClr val="000000">
                <a:alpha val="20000"/>
              </a:srgbClr>
            </a:outerShdw>
          </a:effectLst>
        </p:spPr>
      </p:pic>
      <p:pic>
        <p:nvPicPr>
          <p:cNvPr id="16" name="Picture 15" descr="A screenshot of a computer&#10;&#10;Description automatically generated">
            <a:extLst>
              <a:ext uri="{FF2B5EF4-FFF2-40B4-BE49-F238E27FC236}">
                <a16:creationId xmlns:a16="http://schemas.microsoft.com/office/drawing/2014/main" id="{513DDCA5-C38C-4941-86D6-4CBEF113D84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7064"/>
          <a:stretch/>
        </p:blipFill>
        <p:spPr>
          <a:xfrm>
            <a:off x="0" y="5970844"/>
            <a:ext cx="9144000" cy="887155"/>
          </a:xfrm>
          <a:prstGeom prst="rect">
            <a:avLst/>
          </a:prstGeom>
        </p:spPr>
      </p:pic>
      <p:pic>
        <p:nvPicPr>
          <p:cNvPr id="17" name="Picture 16" descr="A screenshot of a computer&#10;&#10;Description automatically generated">
            <a:extLst>
              <a:ext uri="{FF2B5EF4-FFF2-40B4-BE49-F238E27FC236}">
                <a16:creationId xmlns:a16="http://schemas.microsoft.com/office/drawing/2014/main" id="{66EBD1D0-1688-474E-9F4B-3817A0D7A85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34630" r="93255" b="5850"/>
          <a:stretch/>
        </p:blipFill>
        <p:spPr>
          <a:xfrm>
            <a:off x="0" y="2374901"/>
            <a:ext cx="616737" cy="4081994"/>
          </a:xfrm>
          <a:prstGeom prst="rect">
            <a:avLst/>
          </a:prstGeom>
        </p:spPr>
      </p:pic>
      <p:pic>
        <p:nvPicPr>
          <p:cNvPr id="19" name="Picture 18" descr="A piece of chocolate cake on a table&#10;&#10;Description automatically generated">
            <a:extLst>
              <a:ext uri="{FF2B5EF4-FFF2-40B4-BE49-F238E27FC236}">
                <a16:creationId xmlns:a16="http://schemas.microsoft.com/office/drawing/2014/main" id="{6299D180-8EFC-4838-9F99-8DACCD83C41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48663" y="4819478"/>
            <a:ext cx="1703132" cy="604118"/>
          </a:xfrm>
          <a:prstGeom prst="rect">
            <a:avLst/>
          </a:prstGeom>
          <a:effectLst>
            <a:outerShdw blurRad="25400" dist="38100" dir="5400000" algn="ctr" rotWithShape="0">
              <a:srgbClr val="000000">
                <a:alpha val="21000"/>
              </a:srgbClr>
            </a:outerShdw>
          </a:effectLst>
        </p:spPr>
      </p:pic>
      <p:grpSp>
        <p:nvGrpSpPr>
          <p:cNvPr id="21" name="Group 20">
            <a:extLst>
              <a:ext uri="{FF2B5EF4-FFF2-40B4-BE49-F238E27FC236}">
                <a16:creationId xmlns:a16="http://schemas.microsoft.com/office/drawing/2014/main" id="{E3C0DE58-5679-4C9E-9E26-1D5B2F6C54E1}"/>
              </a:ext>
            </a:extLst>
          </p:cNvPr>
          <p:cNvGrpSpPr/>
          <p:nvPr/>
        </p:nvGrpSpPr>
        <p:grpSpPr>
          <a:xfrm>
            <a:off x="5537200" y="1448734"/>
            <a:ext cx="3898550" cy="666626"/>
            <a:chOff x="371446" y="1422048"/>
            <a:chExt cx="3898550" cy="666626"/>
          </a:xfrm>
        </p:grpSpPr>
        <p:sp>
          <p:nvSpPr>
            <p:cNvPr id="22" name="Arrow: Pentagon 21">
              <a:extLst>
                <a:ext uri="{FF2B5EF4-FFF2-40B4-BE49-F238E27FC236}">
                  <a16:creationId xmlns:a16="http://schemas.microsoft.com/office/drawing/2014/main" id="{7AF4150F-BB36-4C83-AE42-96BBFC27B86F}"/>
                </a:ext>
              </a:extLst>
            </p:cNvPr>
            <p:cNvSpPr/>
            <p:nvPr/>
          </p:nvSpPr>
          <p:spPr>
            <a:xfrm rot="10800000">
              <a:off x="371446" y="1430660"/>
              <a:ext cx="3898550" cy="658014"/>
            </a:xfrm>
            <a:prstGeom prst="homePlate">
              <a:avLst>
                <a:gd name="adj" fmla="val 18128"/>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ectangle 22">
              <a:extLst>
                <a:ext uri="{FF2B5EF4-FFF2-40B4-BE49-F238E27FC236}">
                  <a16:creationId xmlns:a16="http://schemas.microsoft.com/office/drawing/2014/main" id="{E934B4C1-0FE5-4C21-BDD6-08AD62903E2D}"/>
                </a:ext>
              </a:extLst>
            </p:cNvPr>
            <p:cNvSpPr/>
            <p:nvPr/>
          </p:nvSpPr>
          <p:spPr>
            <a:xfrm>
              <a:off x="560061" y="1422048"/>
              <a:ext cx="2934633" cy="646331"/>
            </a:xfrm>
            <a:prstGeom prst="rect">
              <a:avLst/>
            </a:prstGeom>
          </p:spPr>
          <p:txBody>
            <a:bodyPr wrap="square">
              <a:spAutoFit/>
            </a:bodyPr>
            <a:lstStyle/>
            <a:p>
              <a:r>
                <a:rPr lang="en-GB" dirty="0">
                  <a:solidFill>
                    <a:schemeClr val="bg1"/>
                  </a:solidFill>
                </a:rPr>
                <a:t>Year 6 are discussing nets of real-life objects.</a:t>
              </a:r>
            </a:p>
          </p:txBody>
        </p:sp>
      </p:grpSp>
      <p:grpSp>
        <p:nvGrpSpPr>
          <p:cNvPr id="32" name="Group 31">
            <a:extLst>
              <a:ext uri="{FF2B5EF4-FFF2-40B4-BE49-F238E27FC236}">
                <a16:creationId xmlns:a16="http://schemas.microsoft.com/office/drawing/2014/main" id="{B3BD8F53-AB16-4B25-A8CD-11A6081D6F64}"/>
              </a:ext>
            </a:extLst>
          </p:cNvPr>
          <p:cNvGrpSpPr/>
          <p:nvPr/>
        </p:nvGrpSpPr>
        <p:grpSpPr>
          <a:xfrm>
            <a:off x="828248" y="1628465"/>
            <a:ext cx="4453132" cy="1719418"/>
            <a:chOff x="828248" y="1628465"/>
            <a:chExt cx="4453132" cy="1719418"/>
          </a:xfrm>
        </p:grpSpPr>
        <p:pic>
          <p:nvPicPr>
            <p:cNvPr id="26" name="Picture 25" descr="A close up of a sign&#10;&#10;Description automatically generated">
              <a:extLst>
                <a:ext uri="{FF2B5EF4-FFF2-40B4-BE49-F238E27FC236}">
                  <a16:creationId xmlns:a16="http://schemas.microsoft.com/office/drawing/2014/main" id="{B4D8020D-6D40-465A-9ABC-1AD04AED279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207" t="-769" r="-6421" b="69778"/>
            <a:stretch/>
          </p:blipFill>
          <p:spPr>
            <a:xfrm>
              <a:off x="828248" y="1628465"/>
              <a:ext cx="1638301" cy="1638301"/>
            </a:xfrm>
            <a:prstGeom prst="ellipse">
              <a:avLst/>
            </a:prstGeom>
            <a:solidFill>
              <a:srgbClr val="AFDEF9"/>
            </a:solidFill>
            <a:ln w="12700">
              <a:solidFill>
                <a:schemeClr val="tx1">
                  <a:lumMod val="90000"/>
                  <a:lumOff val="10000"/>
                </a:schemeClr>
              </a:solidFill>
            </a:ln>
          </p:spPr>
        </p:pic>
        <p:grpSp>
          <p:nvGrpSpPr>
            <p:cNvPr id="29" name="Group 28">
              <a:extLst>
                <a:ext uri="{FF2B5EF4-FFF2-40B4-BE49-F238E27FC236}">
                  <a16:creationId xmlns:a16="http://schemas.microsoft.com/office/drawing/2014/main" id="{D9F8BC86-E667-458F-8092-173399727069}"/>
                </a:ext>
              </a:extLst>
            </p:cNvPr>
            <p:cNvGrpSpPr/>
            <p:nvPr/>
          </p:nvGrpSpPr>
          <p:grpSpPr>
            <a:xfrm>
              <a:off x="2395976" y="1912827"/>
              <a:ext cx="2527090" cy="1435056"/>
              <a:chOff x="1178368" y="3141292"/>
              <a:chExt cx="2527090" cy="1435056"/>
            </a:xfrm>
          </p:grpSpPr>
          <p:sp>
            <p:nvSpPr>
              <p:cNvPr id="28" name="Speech Bubble: Rectangle 27">
                <a:extLst>
                  <a:ext uri="{FF2B5EF4-FFF2-40B4-BE49-F238E27FC236}">
                    <a16:creationId xmlns:a16="http://schemas.microsoft.com/office/drawing/2014/main" id="{FB631D94-96E0-454A-BEC5-F1983BADBBA9}"/>
                  </a:ext>
                </a:extLst>
              </p:cNvPr>
              <p:cNvSpPr/>
              <p:nvPr/>
            </p:nvSpPr>
            <p:spPr>
              <a:xfrm>
                <a:off x="1178368" y="3141292"/>
                <a:ext cx="2527090" cy="1435056"/>
              </a:xfrm>
              <a:prstGeom prst="wedgeRectCallout">
                <a:avLst>
                  <a:gd name="adj1" fmla="val -57720"/>
                  <a:gd name="adj2" fmla="val 12391"/>
                </a:avLst>
              </a:prstGeom>
              <a:solidFill>
                <a:srgbClr val="AFDEF9"/>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CAE0C4F3-A6BE-46C3-A93B-C6C14C2397FB}"/>
                  </a:ext>
                </a:extLst>
              </p:cNvPr>
              <p:cNvSpPr/>
              <p:nvPr/>
            </p:nvSpPr>
            <p:spPr>
              <a:xfrm>
                <a:off x="1205001" y="3237449"/>
                <a:ext cx="2457767" cy="1200329"/>
              </a:xfrm>
              <a:prstGeom prst="rect">
                <a:avLst/>
              </a:prstGeom>
            </p:spPr>
            <p:txBody>
              <a:bodyPr wrap="square">
                <a:spAutoFit/>
              </a:bodyPr>
              <a:lstStyle/>
              <a:p>
                <a:pPr algn="ctr"/>
                <a:r>
                  <a:rPr lang="en-GB" dirty="0"/>
                  <a:t>You cannot make a net of the chocolate box because there are too many sides.</a:t>
                </a:r>
              </a:p>
            </p:txBody>
          </p:sp>
        </p:grpSp>
        <p:sp>
          <p:nvSpPr>
            <p:cNvPr id="31" name="TextBox 30">
              <a:extLst>
                <a:ext uri="{FF2B5EF4-FFF2-40B4-BE49-F238E27FC236}">
                  <a16:creationId xmlns:a16="http://schemas.microsoft.com/office/drawing/2014/main" id="{B5919578-8080-47B1-9D35-B6EA8B3BA2F6}"/>
                </a:ext>
              </a:extLst>
            </p:cNvPr>
            <p:cNvSpPr txBox="1"/>
            <p:nvPr/>
          </p:nvSpPr>
          <p:spPr>
            <a:xfrm rot="2011113">
              <a:off x="1299093" y="2323610"/>
              <a:ext cx="3982287" cy="584613"/>
            </a:xfrm>
            <a:prstGeom prst="rect">
              <a:avLst/>
            </a:prstGeom>
            <a:noFill/>
          </p:spPr>
          <p:txBody>
            <a:bodyPr wrap="square" rtlCol="0">
              <a:prstTxWarp prst="textArchUp">
                <a:avLst/>
              </a:prstTxWarp>
              <a:spAutoFit/>
            </a:bodyPr>
            <a:lstStyle/>
            <a:p>
              <a:r>
                <a:rPr lang="en-GB" dirty="0"/>
                <a:t>Sophie</a:t>
              </a:r>
            </a:p>
          </p:txBody>
        </p:sp>
      </p:grpSp>
      <p:grpSp>
        <p:nvGrpSpPr>
          <p:cNvPr id="33" name="Group 32">
            <a:extLst>
              <a:ext uri="{FF2B5EF4-FFF2-40B4-BE49-F238E27FC236}">
                <a16:creationId xmlns:a16="http://schemas.microsoft.com/office/drawing/2014/main" id="{69BB0099-6CBA-48D5-B5F6-C77A3B8ECC4D}"/>
              </a:ext>
            </a:extLst>
          </p:cNvPr>
          <p:cNvGrpSpPr/>
          <p:nvPr/>
        </p:nvGrpSpPr>
        <p:grpSpPr>
          <a:xfrm>
            <a:off x="5537200" y="2235325"/>
            <a:ext cx="3898550" cy="666626"/>
            <a:chOff x="371446" y="1422048"/>
            <a:chExt cx="3898550" cy="666626"/>
          </a:xfrm>
        </p:grpSpPr>
        <p:sp>
          <p:nvSpPr>
            <p:cNvPr id="34" name="Arrow: Pentagon 33">
              <a:extLst>
                <a:ext uri="{FF2B5EF4-FFF2-40B4-BE49-F238E27FC236}">
                  <a16:creationId xmlns:a16="http://schemas.microsoft.com/office/drawing/2014/main" id="{70D8971B-1479-4A54-BFEA-AE3D90191C99}"/>
                </a:ext>
              </a:extLst>
            </p:cNvPr>
            <p:cNvSpPr/>
            <p:nvPr/>
          </p:nvSpPr>
          <p:spPr>
            <a:xfrm rot="10800000">
              <a:off x="371446" y="1430660"/>
              <a:ext cx="3898550" cy="658014"/>
            </a:xfrm>
            <a:prstGeom prst="homePlate">
              <a:avLst>
                <a:gd name="adj" fmla="val 18128"/>
              </a:avLst>
            </a:prstGeom>
            <a:solidFill>
              <a:srgbClr val="0076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34">
              <a:extLst>
                <a:ext uri="{FF2B5EF4-FFF2-40B4-BE49-F238E27FC236}">
                  <a16:creationId xmlns:a16="http://schemas.microsoft.com/office/drawing/2014/main" id="{9363FD56-0BD4-4B21-AEA2-46A3FE9DA04F}"/>
                </a:ext>
              </a:extLst>
            </p:cNvPr>
            <p:cNvSpPr/>
            <p:nvPr/>
          </p:nvSpPr>
          <p:spPr>
            <a:xfrm>
              <a:off x="560061" y="1422048"/>
              <a:ext cx="2934633" cy="646331"/>
            </a:xfrm>
            <a:prstGeom prst="rect">
              <a:avLst/>
            </a:prstGeom>
          </p:spPr>
          <p:txBody>
            <a:bodyPr wrap="square">
              <a:spAutoFit/>
            </a:bodyPr>
            <a:lstStyle/>
            <a:p>
              <a:r>
                <a:rPr lang="en-GB" dirty="0">
                  <a:solidFill>
                    <a:schemeClr val="bg1"/>
                  </a:solidFill>
                </a:rPr>
                <a:t>Do you agree with Sophie? Explain with reasoning.</a:t>
              </a:r>
            </a:p>
          </p:txBody>
        </p:sp>
      </p:grpSp>
      <p:grpSp>
        <p:nvGrpSpPr>
          <p:cNvPr id="50" name="Group 49">
            <a:extLst>
              <a:ext uri="{FF2B5EF4-FFF2-40B4-BE49-F238E27FC236}">
                <a16:creationId xmlns:a16="http://schemas.microsoft.com/office/drawing/2014/main" id="{3C52F210-0289-46D1-A01B-8B59A666618B}"/>
              </a:ext>
            </a:extLst>
          </p:cNvPr>
          <p:cNvGrpSpPr/>
          <p:nvPr/>
        </p:nvGrpSpPr>
        <p:grpSpPr>
          <a:xfrm>
            <a:off x="539750" y="4280639"/>
            <a:ext cx="8064500" cy="1993161"/>
            <a:chOff x="539750" y="4280639"/>
            <a:chExt cx="8064500" cy="1993161"/>
          </a:xfrm>
        </p:grpSpPr>
        <p:sp>
          <p:nvSpPr>
            <p:cNvPr id="36" name="Rectangle 35">
              <a:extLst>
                <a:ext uri="{FF2B5EF4-FFF2-40B4-BE49-F238E27FC236}">
                  <a16:creationId xmlns:a16="http://schemas.microsoft.com/office/drawing/2014/main" id="{7D404117-BDAA-49D5-9A96-CFCBD36E7F39}"/>
                </a:ext>
              </a:extLst>
            </p:cNvPr>
            <p:cNvSpPr/>
            <p:nvPr/>
          </p:nvSpPr>
          <p:spPr>
            <a:xfrm>
              <a:off x="539750" y="4280639"/>
              <a:ext cx="8064500" cy="1993161"/>
            </a:xfrm>
            <a:prstGeom prst="rect">
              <a:avLst/>
            </a:prstGeom>
            <a:solidFill>
              <a:srgbClr val="689429"/>
            </a:solidFill>
            <a:ln>
              <a:noFill/>
            </a:ln>
            <a:effectLst>
              <a:outerShdw blurRad="25400" dist="38100" dir="16800000" algn="ctr" rotWithShape="0">
                <a:srgbClr val="000000">
                  <a:alpha val="24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36">
              <a:extLst>
                <a:ext uri="{FF2B5EF4-FFF2-40B4-BE49-F238E27FC236}">
                  <a16:creationId xmlns:a16="http://schemas.microsoft.com/office/drawing/2014/main" id="{306B687A-4C39-42E5-A979-3DAEFDC318B6}"/>
                </a:ext>
              </a:extLst>
            </p:cNvPr>
            <p:cNvSpPr/>
            <p:nvPr/>
          </p:nvSpPr>
          <p:spPr>
            <a:xfrm>
              <a:off x="755650" y="4791421"/>
              <a:ext cx="3946809" cy="923330"/>
            </a:xfrm>
            <a:prstGeom prst="rect">
              <a:avLst/>
            </a:prstGeom>
          </p:spPr>
          <p:txBody>
            <a:bodyPr wrap="square">
              <a:spAutoFit/>
            </a:bodyPr>
            <a:lstStyle/>
            <a:p>
              <a:r>
                <a:rPr lang="en-GB" dirty="0">
                  <a:solidFill>
                    <a:schemeClr val="bg1"/>
                  </a:solidFill>
                </a:rPr>
                <a:t>Sophie is incorrect. It doesn’t matter how many sides a 3D shape has, a net can still be made.</a:t>
              </a:r>
            </a:p>
          </p:txBody>
        </p:sp>
        <p:grpSp>
          <p:nvGrpSpPr>
            <p:cNvPr id="49" name="Group 48">
              <a:extLst>
                <a:ext uri="{FF2B5EF4-FFF2-40B4-BE49-F238E27FC236}">
                  <a16:creationId xmlns:a16="http://schemas.microsoft.com/office/drawing/2014/main" id="{26D50C80-1421-4E6B-8FB2-3BB6ED65FC68}"/>
                </a:ext>
              </a:extLst>
            </p:cNvPr>
            <p:cNvGrpSpPr/>
            <p:nvPr/>
          </p:nvGrpSpPr>
          <p:grpSpPr>
            <a:xfrm>
              <a:off x="5033120" y="4500671"/>
              <a:ext cx="2646729" cy="1516912"/>
              <a:chOff x="3912214" y="4362802"/>
              <a:chExt cx="2646729" cy="1516912"/>
            </a:xfrm>
          </p:grpSpPr>
          <p:sp>
            <p:nvSpPr>
              <p:cNvPr id="41" name="Rectangle 40">
                <a:extLst>
                  <a:ext uri="{FF2B5EF4-FFF2-40B4-BE49-F238E27FC236}">
                    <a16:creationId xmlns:a16="http://schemas.microsoft.com/office/drawing/2014/main" id="{EDE4AA37-8B0B-4A21-B30D-D488D66FADB9}"/>
                  </a:ext>
                </a:extLst>
              </p:cNvPr>
              <p:cNvSpPr/>
              <p:nvPr/>
            </p:nvSpPr>
            <p:spPr>
              <a:xfrm rot="5400000">
                <a:off x="5183283" y="4918523"/>
                <a:ext cx="509307" cy="402609"/>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Hexagon 38">
                <a:extLst>
                  <a:ext uri="{FF2B5EF4-FFF2-40B4-BE49-F238E27FC236}">
                    <a16:creationId xmlns:a16="http://schemas.microsoft.com/office/drawing/2014/main" id="{C2033E40-2F51-4D61-8732-6526667298BC}"/>
                  </a:ext>
                </a:extLst>
              </p:cNvPr>
              <p:cNvSpPr/>
              <p:nvPr/>
            </p:nvSpPr>
            <p:spPr>
              <a:xfrm rot="5400000">
                <a:off x="4283361" y="4658267"/>
                <a:ext cx="987772" cy="924845"/>
              </a:xfrm>
              <a:prstGeom prst="hexagon">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0027B56A-DBB3-4529-82E1-E3E2D495C676}"/>
                  </a:ext>
                </a:extLst>
              </p:cNvPr>
              <p:cNvSpPr/>
              <p:nvPr/>
            </p:nvSpPr>
            <p:spPr>
              <a:xfrm rot="1584801">
                <a:off x="4842317" y="4368221"/>
                <a:ext cx="509307" cy="402609"/>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Rectangle 43">
                <a:extLst>
                  <a:ext uri="{FF2B5EF4-FFF2-40B4-BE49-F238E27FC236}">
                    <a16:creationId xmlns:a16="http://schemas.microsoft.com/office/drawing/2014/main" id="{7BF63BF3-169A-4DFC-B017-2558E9CCDB99}"/>
                  </a:ext>
                </a:extLst>
              </p:cNvPr>
              <p:cNvSpPr/>
              <p:nvPr/>
            </p:nvSpPr>
            <p:spPr>
              <a:xfrm rot="1584801">
                <a:off x="4204975" y="5477105"/>
                <a:ext cx="509307" cy="402609"/>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5" name="Rectangle 44">
                <a:extLst>
                  <a:ext uri="{FF2B5EF4-FFF2-40B4-BE49-F238E27FC236}">
                    <a16:creationId xmlns:a16="http://schemas.microsoft.com/office/drawing/2014/main" id="{698C18C9-D57D-4540-B77C-236EA7ED2BBB}"/>
                  </a:ext>
                </a:extLst>
              </p:cNvPr>
              <p:cNvSpPr/>
              <p:nvPr/>
            </p:nvSpPr>
            <p:spPr>
              <a:xfrm rot="5400000">
                <a:off x="3858865" y="4918523"/>
                <a:ext cx="509307" cy="402609"/>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ectangle 45">
                <a:extLst>
                  <a:ext uri="{FF2B5EF4-FFF2-40B4-BE49-F238E27FC236}">
                    <a16:creationId xmlns:a16="http://schemas.microsoft.com/office/drawing/2014/main" id="{0600841B-86AD-4A10-93CC-37DAD960082D}"/>
                  </a:ext>
                </a:extLst>
              </p:cNvPr>
              <p:cNvSpPr/>
              <p:nvPr/>
            </p:nvSpPr>
            <p:spPr>
              <a:xfrm rot="20015199" flipV="1">
                <a:off x="4842316" y="5475635"/>
                <a:ext cx="509307" cy="402609"/>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7" name="Rectangle 46">
                <a:extLst>
                  <a:ext uri="{FF2B5EF4-FFF2-40B4-BE49-F238E27FC236}">
                    <a16:creationId xmlns:a16="http://schemas.microsoft.com/office/drawing/2014/main" id="{89EE24A8-62BC-4C81-AAB6-DAD268C7EBCB}"/>
                  </a:ext>
                </a:extLst>
              </p:cNvPr>
              <p:cNvSpPr/>
              <p:nvPr/>
            </p:nvSpPr>
            <p:spPr>
              <a:xfrm rot="20015199" flipV="1">
                <a:off x="4199527" y="4362802"/>
                <a:ext cx="509307" cy="402609"/>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8" name="Hexagon 47">
                <a:extLst>
                  <a:ext uri="{FF2B5EF4-FFF2-40B4-BE49-F238E27FC236}">
                    <a16:creationId xmlns:a16="http://schemas.microsoft.com/office/drawing/2014/main" id="{AA3E5F0B-6C07-4130-84BF-646B216CEF81}"/>
                  </a:ext>
                </a:extLst>
              </p:cNvPr>
              <p:cNvSpPr/>
              <p:nvPr/>
            </p:nvSpPr>
            <p:spPr>
              <a:xfrm rot="5400000">
                <a:off x="5602635" y="4659086"/>
                <a:ext cx="987772" cy="924845"/>
              </a:xfrm>
              <a:prstGeom prst="hexagon">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pic>
        <p:nvPicPr>
          <p:cNvPr id="53" name="Picture 52" descr="A screenshot of a computer&#10;&#10;Description automatically generated">
            <a:extLst>
              <a:ext uri="{FF2B5EF4-FFF2-40B4-BE49-F238E27FC236}">
                <a16:creationId xmlns:a16="http://schemas.microsoft.com/office/drawing/2014/main" id="{D5500174-94DE-49ED-BB6D-9A0C2C6980D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t="89439"/>
          <a:stretch/>
        </p:blipFill>
        <p:spPr>
          <a:xfrm>
            <a:off x="0" y="6133714"/>
            <a:ext cx="9144000" cy="724286"/>
          </a:xfrm>
          <a:prstGeom prst="rect">
            <a:avLst/>
          </a:prstGeom>
        </p:spPr>
      </p:pic>
    </p:spTree>
    <p:extLst>
      <p:ext uri="{BB962C8B-B14F-4D97-AF65-F5344CB8AC3E}">
        <p14:creationId xmlns:p14="http://schemas.microsoft.com/office/powerpoint/2010/main" val="36650519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additive="base">
                                        <p:cTn id="12" dur="500" fill="hold"/>
                                        <p:tgtEl>
                                          <p:spTgt spid="33"/>
                                        </p:tgtEl>
                                        <p:attrNameLst>
                                          <p:attrName>ppt_x</p:attrName>
                                        </p:attrNameLst>
                                      </p:cBhvr>
                                      <p:tavLst>
                                        <p:tav tm="0">
                                          <p:val>
                                            <p:strVal val="1+#ppt_w/2"/>
                                          </p:val>
                                        </p:tav>
                                        <p:tav tm="100000">
                                          <p:val>
                                            <p:strVal val="#ppt_x"/>
                                          </p:val>
                                        </p:tav>
                                      </p:tavLst>
                                    </p:anim>
                                    <p:anim calcmode="lin" valueType="num">
                                      <p:cBhvr additive="base">
                                        <p:cTn id="13"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50"/>
                                        </p:tgtEl>
                                        <p:attrNameLst>
                                          <p:attrName>style.visibility</p:attrName>
                                        </p:attrNameLst>
                                      </p:cBhvr>
                                      <p:to>
                                        <p:strVal val="visible"/>
                                      </p:to>
                                    </p:set>
                                    <p:animEffect transition="in" filter="fade">
                                      <p:cBhvr>
                                        <p:cTn id="18" dur="1000"/>
                                        <p:tgtEl>
                                          <p:spTgt spid="50"/>
                                        </p:tgtEl>
                                      </p:cBhvr>
                                    </p:animEffect>
                                    <p:anim calcmode="lin" valueType="num">
                                      <p:cBhvr>
                                        <p:cTn id="19" dur="1000" fill="hold"/>
                                        <p:tgtEl>
                                          <p:spTgt spid="50"/>
                                        </p:tgtEl>
                                        <p:attrNameLst>
                                          <p:attrName>ppt_x</p:attrName>
                                        </p:attrNameLst>
                                      </p:cBhvr>
                                      <p:tavLst>
                                        <p:tav tm="0">
                                          <p:val>
                                            <p:strVal val="#ppt_x"/>
                                          </p:val>
                                        </p:tav>
                                        <p:tav tm="100000">
                                          <p:val>
                                            <p:strVal val="#ppt_x"/>
                                          </p:val>
                                        </p:tav>
                                      </p:tavLst>
                                    </p:anim>
                                    <p:anim calcmode="lin" valueType="num">
                                      <p:cBhvr>
                                        <p:cTn id="2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A25D6F08-1EB2-4E2C-BC62-36566F4DC3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669" t="15261" r="39374" b="36798"/>
          <a:stretch/>
        </p:blipFill>
        <p:spPr>
          <a:xfrm>
            <a:off x="539750" y="1303655"/>
            <a:ext cx="8064500" cy="4970146"/>
          </a:xfrm>
          <a:prstGeom prst="rect">
            <a:avLst/>
          </a:prstGeom>
        </p:spPr>
      </p:pic>
      <p:pic>
        <p:nvPicPr>
          <p:cNvPr id="10" name="Picture 9" descr="A picture containing table, computer&#10;&#10;Description automatically generated">
            <a:extLst>
              <a:ext uri="{FF2B5EF4-FFF2-40B4-BE49-F238E27FC236}">
                <a16:creationId xmlns:a16="http://schemas.microsoft.com/office/drawing/2014/main" id="{C6EFD877-77B8-43B7-9D7A-424527BEBBF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5932"/>
          <a:stretch/>
        </p:blipFill>
        <p:spPr>
          <a:xfrm>
            <a:off x="3695699" y="2351043"/>
            <a:ext cx="4908551" cy="3922758"/>
          </a:xfrm>
          <a:prstGeom prst="rect">
            <a:avLst/>
          </a:prstGeom>
          <a:effectLst>
            <a:outerShdw blurRad="25400" dist="76200" dir="21540000" algn="ctr" rotWithShape="0">
              <a:srgbClr val="000000">
                <a:alpha val="0"/>
              </a:srgbClr>
            </a:outerShdw>
          </a:effectLst>
        </p:spPr>
      </p:pic>
      <p:sp>
        <p:nvSpPr>
          <p:cNvPr id="2" name="Rectangle 1">
            <a:extLst>
              <a:ext uri="{FF2B5EF4-FFF2-40B4-BE49-F238E27FC236}">
                <a16:creationId xmlns:a16="http://schemas.microsoft.com/office/drawing/2014/main" id="{63EF0FF0-3B97-44A1-B8E8-65F1FC31E718}"/>
              </a:ext>
            </a:extLst>
          </p:cNvPr>
          <p:cNvSpPr/>
          <p:nvPr/>
        </p:nvSpPr>
        <p:spPr>
          <a:xfrm>
            <a:off x="539750" y="1303655"/>
            <a:ext cx="3556000" cy="4970145"/>
          </a:xfrm>
          <a:prstGeom prst="rect">
            <a:avLst/>
          </a:prstGeom>
          <a:solidFill>
            <a:srgbClr val="AFDEF9"/>
          </a:solidFill>
          <a:ln>
            <a:noFill/>
          </a:ln>
          <a:effectLst>
            <a:outerShdw blurRad="25400" dist="50800" algn="ctr" rotWithShape="0">
              <a:srgbClr val="000000">
                <a:alpha val="1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E6E75C49-BC2C-4E5A-954D-47A3C2F20EB1}"/>
              </a:ext>
            </a:extLst>
          </p:cNvPr>
          <p:cNvSpPr/>
          <p:nvPr/>
        </p:nvSpPr>
        <p:spPr>
          <a:xfrm>
            <a:off x="755650" y="1427713"/>
            <a:ext cx="3060700" cy="923330"/>
          </a:xfrm>
          <a:prstGeom prst="rect">
            <a:avLst/>
          </a:prstGeom>
        </p:spPr>
        <p:txBody>
          <a:bodyPr wrap="square">
            <a:spAutoFit/>
          </a:bodyPr>
          <a:lstStyle/>
          <a:p>
            <a:pPr algn="ctr"/>
            <a:r>
              <a:rPr lang="en-GB" dirty="0"/>
              <a:t>Tariq is discussing the possibility of constructing 3D shapes from nets.</a:t>
            </a:r>
          </a:p>
        </p:txBody>
      </p:sp>
      <p:grpSp>
        <p:nvGrpSpPr>
          <p:cNvPr id="14" name="Group 13">
            <a:extLst>
              <a:ext uri="{FF2B5EF4-FFF2-40B4-BE49-F238E27FC236}">
                <a16:creationId xmlns:a16="http://schemas.microsoft.com/office/drawing/2014/main" id="{CFB2B1E6-35AC-4B4D-BFFD-C25C891131D8}"/>
              </a:ext>
            </a:extLst>
          </p:cNvPr>
          <p:cNvGrpSpPr/>
          <p:nvPr/>
        </p:nvGrpSpPr>
        <p:grpSpPr>
          <a:xfrm>
            <a:off x="4373562" y="1462648"/>
            <a:ext cx="4014788" cy="784911"/>
            <a:chOff x="4352501" y="4368114"/>
            <a:chExt cx="4104204" cy="784911"/>
          </a:xfrm>
        </p:grpSpPr>
        <p:sp>
          <p:nvSpPr>
            <p:cNvPr id="12" name="Speech Bubble: Rectangle 11">
              <a:extLst>
                <a:ext uri="{FF2B5EF4-FFF2-40B4-BE49-F238E27FC236}">
                  <a16:creationId xmlns:a16="http://schemas.microsoft.com/office/drawing/2014/main" id="{A93A5CFB-0AD5-488B-9E26-86396E16BAEA}"/>
                </a:ext>
              </a:extLst>
            </p:cNvPr>
            <p:cNvSpPr/>
            <p:nvPr/>
          </p:nvSpPr>
          <p:spPr>
            <a:xfrm>
              <a:off x="4352501" y="4368114"/>
              <a:ext cx="4104204" cy="784911"/>
            </a:xfrm>
            <a:prstGeom prst="wedgeRectCallout">
              <a:avLst>
                <a:gd name="adj1" fmla="val -15147"/>
                <a:gd name="adj2" fmla="val 76604"/>
              </a:avLst>
            </a:prstGeom>
            <a:solidFill>
              <a:srgbClr val="AFDEF9"/>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E9C0790F-7681-4B43-AB2F-640415C61148}"/>
                </a:ext>
              </a:extLst>
            </p:cNvPr>
            <p:cNvSpPr/>
            <p:nvPr/>
          </p:nvSpPr>
          <p:spPr>
            <a:xfrm>
              <a:off x="4448173" y="4423072"/>
              <a:ext cx="3873501" cy="646331"/>
            </a:xfrm>
            <a:prstGeom prst="rect">
              <a:avLst/>
            </a:prstGeom>
          </p:spPr>
          <p:txBody>
            <a:bodyPr wrap="square">
              <a:spAutoFit/>
            </a:bodyPr>
            <a:lstStyle/>
            <a:p>
              <a:pPr algn="ctr"/>
              <a:r>
                <a:rPr lang="en-GB" dirty="0"/>
                <a:t>It is impossible to make a net for a 3D shape using the shapes I have.</a:t>
              </a:r>
            </a:p>
          </p:txBody>
        </p:sp>
      </p:grpSp>
      <p:sp>
        <p:nvSpPr>
          <p:cNvPr id="15" name="Rectangle 14">
            <a:extLst>
              <a:ext uri="{FF2B5EF4-FFF2-40B4-BE49-F238E27FC236}">
                <a16:creationId xmlns:a16="http://schemas.microsoft.com/office/drawing/2014/main" id="{E8AC85AA-E1CF-44A5-85D5-3C41085BEDD0}"/>
              </a:ext>
            </a:extLst>
          </p:cNvPr>
          <p:cNvSpPr/>
          <p:nvPr/>
        </p:nvSpPr>
        <p:spPr>
          <a:xfrm>
            <a:off x="933134" y="2715704"/>
            <a:ext cx="676908" cy="1419060"/>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5B1E7526-9554-4213-BD1F-D2F486DFD2D5}"/>
              </a:ext>
            </a:extLst>
          </p:cNvPr>
          <p:cNvSpPr/>
          <p:nvPr/>
        </p:nvSpPr>
        <p:spPr>
          <a:xfrm rot="5400000">
            <a:off x="2577761" y="4178316"/>
            <a:ext cx="676914" cy="1419070"/>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Isosceles Triangle 18">
            <a:extLst>
              <a:ext uri="{FF2B5EF4-FFF2-40B4-BE49-F238E27FC236}">
                <a16:creationId xmlns:a16="http://schemas.microsoft.com/office/drawing/2014/main" id="{886EB21E-B5FC-452B-BCBC-03F321975938}"/>
              </a:ext>
            </a:extLst>
          </p:cNvPr>
          <p:cNvSpPr/>
          <p:nvPr/>
        </p:nvSpPr>
        <p:spPr>
          <a:xfrm>
            <a:off x="1091335" y="4334658"/>
            <a:ext cx="765940" cy="790576"/>
          </a:xfrm>
          <a:prstGeom prst="triangle">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0" name="Isosceles Triangle 19">
            <a:extLst>
              <a:ext uri="{FF2B5EF4-FFF2-40B4-BE49-F238E27FC236}">
                <a16:creationId xmlns:a16="http://schemas.microsoft.com/office/drawing/2014/main" id="{D1D4A867-3062-47D2-AF2E-B2FC4F97ED3E}"/>
              </a:ext>
            </a:extLst>
          </p:cNvPr>
          <p:cNvSpPr/>
          <p:nvPr/>
        </p:nvSpPr>
        <p:spPr>
          <a:xfrm rot="10800000">
            <a:off x="1842583" y="3650307"/>
            <a:ext cx="765940" cy="790576"/>
          </a:xfrm>
          <a:prstGeom prst="triangle">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Isosceles Triangle 20">
            <a:extLst>
              <a:ext uri="{FF2B5EF4-FFF2-40B4-BE49-F238E27FC236}">
                <a16:creationId xmlns:a16="http://schemas.microsoft.com/office/drawing/2014/main" id="{B084D20C-DDCE-437B-A504-9A30B62763C5}"/>
              </a:ext>
            </a:extLst>
          </p:cNvPr>
          <p:cNvSpPr/>
          <p:nvPr/>
        </p:nvSpPr>
        <p:spPr>
          <a:xfrm rot="10800000">
            <a:off x="1903030" y="2678877"/>
            <a:ext cx="765940" cy="790576"/>
          </a:xfrm>
          <a:prstGeom prst="triangle">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6" name="Oval 15">
            <a:extLst>
              <a:ext uri="{FF2B5EF4-FFF2-40B4-BE49-F238E27FC236}">
                <a16:creationId xmlns:a16="http://schemas.microsoft.com/office/drawing/2014/main" id="{15D6EAC3-FC4B-4782-AD50-3402CBAB69A4}"/>
              </a:ext>
            </a:extLst>
          </p:cNvPr>
          <p:cNvSpPr/>
          <p:nvPr/>
        </p:nvSpPr>
        <p:spPr>
          <a:xfrm>
            <a:off x="2987719" y="2404339"/>
            <a:ext cx="886836" cy="886836"/>
          </a:xfrm>
          <a:prstGeom prst="ellipse">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Oval 22">
            <a:extLst>
              <a:ext uri="{FF2B5EF4-FFF2-40B4-BE49-F238E27FC236}">
                <a16:creationId xmlns:a16="http://schemas.microsoft.com/office/drawing/2014/main" id="{9AB8747D-3ACD-4766-B1CD-398836A0B10D}"/>
              </a:ext>
            </a:extLst>
          </p:cNvPr>
          <p:cNvSpPr/>
          <p:nvPr/>
        </p:nvSpPr>
        <p:spPr>
          <a:xfrm>
            <a:off x="2738917" y="3524262"/>
            <a:ext cx="886836" cy="886836"/>
          </a:xfrm>
          <a:prstGeom prst="ellipse">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25" name="Group 24">
            <a:extLst>
              <a:ext uri="{FF2B5EF4-FFF2-40B4-BE49-F238E27FC236}">
                <a16:creationId xmlns:a16="http://schemas.microsoft.com/office/drawing/2014/main" id="{22B4E3E5-160A-4B97-B15B-61D22DCBCF3A}"/>
              </a:ext>
            </a:extLst>
          </p:cNvPr>
          <p:cNvGrpSpPr/>
          <p:nvPr/>
        </p:nvGrpSpPr>
        <p:grpSpPr>
          <a:xfrm>
            <a:off x="4373562" y="4019550"/>
            <a:ext cx="4014788" cy="2073275"/>
            <a:chOff x="4373562" y="4019550"/>
            <a:chExt cx="4014788" cy="2073275"/>
          </a:xfrm>
        </p:grpSpPr>
        <p:sp>
          <p:nvSpPr>
            <p:cNvPr id="17" name="Rectangle 16">
              <a:extLst>
                <a:ext uri="{FF2B5EF4-FFF2-40B4-BE49-F238E27FC236}">
                  <a16:creationId xmlns:a16="http://schemas.microsoft.com/office/drawing/2014/main" id="{A61BB643-2B88-4911-85CF-B51FE36D2ED3}"/>
                </a:ext>
              </a:extLst>
            </p:cNvPr>
            <p:cNvSpPr/>
            <p:nvPr/>
          </p:nvSpPr>
          <p:spPr>
            <a:xfrm>
              <a:off x="4373562" y="4019550"/>
              <a:ext cx="4014788" cy="2073275"/>
            </a:xfrm>
            <a:prstGeom prst="rect">
              <a:avLst/>
            </a:prstGeom>
            <a:solidFill>
              <a:srgbClr val="68942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Rectangle 21">
              <a:extLst>
                <a:ext uri="{FF2B5EF4-FFF2-40B4-BE49-F238E27FC236}">
                  <a16:creationId xmlns:a16="http://schemas.microsoft.com/office/drawing/2014/main" id="{C30F5BF3-5592-4CBB-A31E-9680F2656AFE}"/>
                </a:ext>
              </a:extLst>
            </p:cNvPr>
            <p:cNvSpPr/>
            <p:nvPr/>
          </p:nvSpPr>
          <p:spPr>
            <a:xfrm>
              <a:off x="4654489" y="4045595"/>
              <a:ext cx="3414431" cy="923330"/>
            </a:xfrm>
            <a:prstGeom prst="rect">
              <a:avLst/>
            </a:prstGeom>
          </p:spPr>
          <p:txBody>
            <a:bodyPr wrap="square">
              <a:spAutoFit/>
            </a:bodyPr>
            <a:lstStyle/>
            <a:p>
              <a:pPr algn="ctr"/>
              <a:r>
                <a:rPr lang="en-GB" dirty="0">
                  <a:solidFill>
                    <a:schemeClr val="bg1"/>
                  </a:solidFill>
                </a:rPr>
                <a:t>Tariq is incorrect. You can use 1 rectangle and 2 circles to create a net of a cylinder.</a:t>
              </a:r>
            </a:p>
          </p:txBody>
        </p:sp>
        <p:grpSp>
          <p:nvGrpSpPr>
            <p:cNvPr id="24" name="Group 23">
              <a:extLst>
                <a:ext uri="{FF2B5EF4-FFF2-40B4-BE49-F238E27FC236}">
                  <a16:creationId xmlns:a16="http://schemas.microsoft.com/office/drawing/2014/main" id="{7718AAF1-9347-4C06-ABB5-B81A106F0A02}"/>
                </a:ext>
              </a:extLst>
            </p:cNvPr>
            <p:cNvGrpSpPr/>
            <p:nvPr/>
          </p:nvGrpSpPr>
          <p:grpSpPr>
            <a:xfrm>
              <a:off x="5061192" y="5093950"/>
              <a:ext cx="2706048" cy="790575"/>
              <a:chOff x="5061192" y="5093950"/>
              <a:chExt cx="2706048" cy="790575"/>
            </a:xfrm>
          </p:grpSpPr>
          <p:sp>
            <p:nvSpPr>
              <p:cNvPr id="26" name="Rectangle 25">
                <a:extLst>
                  <a:ext uri="{FF2B5EF4-FFF2-40B4-BE49-F238E27FC236}">
                    <a16:creationId xmlns:a16="http://schemas.microsoft.com/office/drawing/2014/main" id="{819F1BF2-EBC3-41F3-8E38-270AD9F201C0}"/>
                  </a:ext>
                </a:extLst>
              </p:cNvPr>
              <p:cNvSpPr/>
              <p:nvPr/>
            </p:nvSpPr>
            <p:spPr>
              <a:xfrm rot="5400000">
                <a:off x="6017417" y="4660563"/>
                <a:ext cx="790575" cy="1657350"/>
              </a:xfrm>
              <a:prstGeom prst="rect">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Oval 26">
                <a:extLst>
                  <a:ext uri="{FF2B5EF4-FFF2-40B4-BE49-F238E27FC236}">
                    <a16:creationId xmlns:a16="http://schemas.microsoft.com/office/drawing/2014/main" id="{E886D54C-1283-4854-9864-9CB87BC2F13E}"/>
                  </a:ext>
                </a:extLst>
              </p:cNvPr>
              <p:cNvSpPr/>
              <p:nvPr/>
            </p:nvSpPr>
            <p:spPr>
              <a:xfrm>
                <a:off x="5061192" y="5226308"/>
                <a:ext cx="525860" cy="525860"/>
              </a:xfrm>
              <a:prstGeom prst="ellipse">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Oval 27">
                <a:extLst>
                  <a:ext uri="{FF2B5EF4-FFF2-40B4-BE49-F238E27FC236}">
                    <a16:creationId xmlns:a16="http://schemas.microsoft.com/office/drawing/2014/main" id="{F30F6991-19DC-4F9D-B6A0-236E25F423C4}"/>
                  </a:ext>
                </a:extLst>
              </p:cNvPr>
              <p:cNvSpPr/>
              <p:nvPr/>
            </p:nvSpPr>
            <p:spPr>
              <a:xfrm>
                <a:off x="7241380" y="5226308"/>
                <a:ext cx="525860" cy="525860"/>
              </a:xfrm>
              <a:prstGeom prst="ellipse">
                <a:avLst/>
              </a:prstGeom>
              <a:solidFill>
                <a:schemeClr val="bg1"/>
              </a:solidFill>
              <a:ln w="19050">
                <a:solidFill>
                  <a:schemeClr val="tx1">
                    <a:lumMod val="90000"/>
                    <a:lumOff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sp>
        <p:nvSpPr>
          <p:cNvPr id="29" name="Rectangle 28">
            <a:extLst>
              <a:ext uri="{FF2B5EF4-FFF2-40B4-BE49-F238E27FC236}">
                <a16:creationId xmlns:a16="http://schemas.microsoft.com/office/drawing/2014/main" id="{4ECC55FF-6E2E-4853-9E9F-3685E9B87FD7}"/>
              </a:ext>
            </a:extLst>
          </p:cNvPr>
          <p:cNvSpPr/>
          <p:nvPr/>
        </p:nvSpPr>
        <p:spPr>
          <a:xfrm>
            <a:off x="741006" y="5460159"/>
            <a:ext cx="3088968" cy="646331"/>
          </a:xfrm>
          <a:prstGeom prst="rect">
            <a:avLst/>
          </a:prstGeom>
        </p:spPr>
        <p:txBody>
          <a:bodyPr wrap="square">
            <a:spAutoFit/>
          </a:bodyPr>
          <a:lstStyle/>
          <a:p>
            <a:pPr algn="ctr"/>
            <a:r>
              <a:rPr lang="en-GB" dirty="0"/>
              <a:t>Do you agree with Tariq? Explain with reasoning.</a:t>
            </a:r>
          </a:p>
        </p:txBody>
      </p:sp>
      <p:sp>
        <p:nvSpPr>
          <p:cNvPr id="32" name="Rectangle 31">
            <a:extLst>
              <a:ext uri="{FF2B5EF4-FFF2-40B4-BE49-F238E27FC236}">
                <a16:creationId xmlns:a16="http://schemas.microsoft.com/office/drawing/2014/main" id="{7D8F3DFF-F61B-47AD-96ED-36A16F726476}"/>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Insert White Rose Aim Here</a:t>
            </a:r>
          </a:p>
        </p:txBody>
      </p:sp>
      <p:pic>
        <p:nvPicPr>
          <p:cNvPr id="33" name="Picture 32">
            <a:extLst>
              <a:ext uri="{FF2B5EF4-FFF2-40B4-BE49-F238E27FC236}">
                <a16:creationId xmlns:a16="http://schemas.microsoft.com/office/drawing/2014/main" id="{215279D1-CE09-45A1-8F5D-648EE7897C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02250" y="532799"/>
            <a:ext cx="702000" cy="702000"/>
          </a:xfrm>
          <a:prstGeom prst="rect">
            <a:avLst/>
          </a:prstGeom>
        </p:spPr>
      </p:pic>
      <p:sp>
        <p:nvSpPr>
          <p:cNvPr id="34" name="Rectangle 33">
            <a:extLst>
              <a:ext uri="{FF2B5EF4-FFF2-40B4-BE49-F238E27FC236}">
                <a16:creationId xmlns:a16="http://schemas.microsoft.com/office/drawing/2014/main" id="{65F4E5C8-0D84-42BD-861C-D21F19F46760}"/>
              </a:ext>
            </a:extLst>
          </p:cNvPr>
          <p:cNvSpPr/>
          <p:nvPr/>
        </p:nvSpPr>
        <p:spPr>
          <a:xfrm>
            <a:off x="445574" y="702863"/>
            <a:ext cx="2956653" cy="355276"/>
          </a:xfrm>
          <a:prstGeom prst="rect">
            <a:avLst/>
          </a:prstGeom>
          <a:solidFill>
            <a:srgbClr val="072F54"/>
          </a:solidFill>
        </p:spPr>
        <p:txBody>
          <a:bodyPr wrap="square" lIns="180000" tIns="36000" rIns="180000" bIns="72000" anchor="ctr">
            <a:spAutoFit/>
          </a:bodyPr>
          <a:lstStyle/>
          <a:p>
            <a:r>
              <a:rPr lang="en-GB" sz="1600" b="1" dirty="0">
                <a:solidFill>
                  <a:schemeClr val="bg1"/>
                </a:solidFill>
              </a:rPr>
              <a:t>Nets of 3D Shapes</a:t>
            </a:r>
          </a:p>
        </p:txBody>
      </p:sp>
      <p:sp>
        <p:nvSpPr>
          <p:cNvPr id="35" name="Rectangle 34">
            <a:extLst>
              <a:ext uri="{FF2B5EF4-FFF2-40B4-BE49-F238E27FC236}">
                <a16:creationId xmlns:a16="http://schemas.microsoft.com/office/drawing/2014/main" id="{3FE98093-7759-402F-B0C2-A8BDC821D977}"/>
              </a:ext>
            </a:extLst>
          </p:cNvPr>
          <p:cNvSpPr/>
          <p:nvPr/>
        </p:nvSpPr>
        <p:spPr>
          <a:xfrm>
            <a:off x="2766673" y="702863"/>
            <a:ext cx="1063301" cy="355276"/>
          </a:xfrm>
          <a:prstGeom prst="rect">
            <a:avLst/>
          </a:prstGeom>
          <a:solidFill>
            <a:srgbClr val="007AC3"/>
          </a:solidFill>
        </p:spPr>
        <p:txBody>
          <a:bodyPr wrap="square" lIns="180000" tIns="36000" rIns="180000" bIns="72000" anchor="ctr">
            <a:spAutoFit/>
          </a:bodyPr>
          <a:lstStyle/>
          <a:p>
            <a:pPr algn="ctr"/>
            <a:r>
              <a:rPr lang="en-GB" altLang="en-US" sz="1600" b="1" dirty="0">
                <a:solidFill>
                  <a:schemeClr val="bg1"/>
                </a:solidFill>
              </a:rPr>
              <a:t>Deeper</a:t>
            </a:r>
            <a:endParaRPr lang="en-GB" sz="1600" b="1" dirty="0">
              <a:solidFill>
                <a:schemeClr val="bg1"/>
              </a:solidFill>
            </a:endParaRPr>
          </a:p>
        </p:txBody>
      </p:sp>
      <p:cxnSp>
        <p:nvCxnSpPr>
          <p:cNvPr id="36" name="Straight Connector 35">
            <a:extLst>
              <a:ext uri="{FF2B5EF4-FFF2-40B4-BE49-F238E27FC236}">
                <a16:creationId xmlns:a16="http://schemas.microsoft.com/office/drawing/2014/main" id="{F10714C7-F22F-4CA6-9609-7BADE041AC27}"/>
              </a:ext>
            </a:extLst>
          </p:cNvPr>
          <p:cNvCxnSpPr/>
          <p:nvPr/>
        </p:nvCxnSpPr>
        <p:spPr>
          <a:xfrm>
            <a:off x="2766673" y="701739"/>
            <a:ext cx="0" cy="35640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136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9" presetClass="emph" presetSubtype="0" grpId="0" nodeType="withEffect">
                                  <p:stCondLst>
                                    <p:cond delay="0"/>
                                  </p:stCondLst>
                                  <p:childTnLst>
                                    <p:set>
                                      <p:cBhvr>
                                        <p:cTn id="14" dur="indefinite"/>
                                        <p:tgtEl>
                                          <p:spTgt spid="20"/>
                                        </p:tgtEl>
                                        <p:attrNameLst>
                                          <p:attrName>style.opacity</p:attrName>
                                        </p:attrNameLst>
                                      </p:cBhvr>
                                      <p:to>
                                        <p:strVal val="0.25"/>
                                      </p:to>
                                    </p:set>
                                    <p:animEffect filter="image" prLst="opacity: 0.25">
                                      <p:cBhvr rctx="IE">
                                        <p:cTn id="15" dur="indefinite"/>
                                        <p:tgtEl>
                                          <p:spTgt spid="20"/>
                                        </p:tgtEl>
                                      </p:cBhvr>
                                    </p:animEffect>
                                  </p:childTnLst>
                                </p:cTn>
                              </p:par>
                              <p:par>
                                <p:cTn id="16" presetID="9" presetClass="emph" presetSubtype="0" grpId="0" nodeType="withEffect">
                                  <p:stCondLst>
                                    <p:cond delay="0"/>
                                  </p:stCondLst>
                                  <p:childTnLst>
                                    <p:set>
                                      <p:cBhvr>
                                        <p:cTn id="17" dur="indefinite"/>
                                        <p:tgtEl>
                                          <p:spTgt spid="19"/>
                                        </p:tgtEl>
                                        <p:attrNameLst>
                                          <p:attrName>style.opacity</p:attrName>
                                        </p:attrNameLst>
                                      </p:cBhvr>
                                      <p:to>
                                        <p:strVal val="0.25"/>
                                      </p:to>
                                    </p:set>
                                    <p:animEffect filter="image" prLst="opacity: 0.25">
                                      <p:cBhvr rctx="IE">
                                        <p:cTn id="18" dur="indefinite"/>
                                        <p:tgtEl>
                                          <p:spTgt spid="19"/>
                                        </p:tgtEl>
                                      </p:cBhvr>
                                    </p:animEffect>
                                  </p:childTnLst>
                                </p:cTn>
                              </p:par>
                              <p:par>
                                <p:cTn id="19" presetID="9" presetClass="emph" presetSubtype="0" grpId="0" nodeType="withEffect">
                                  <p:stCondLst>
                                    <p:cond delay="0"/>
                                  </p:stCondLst>
                                  <p:childTnLst>
                                    <p:set>
                                      <p:cBhvr>
                                        <p:cTn id="20" dur="indefinite"/>
                                        <p:tgtEl>
                                          <p:spTgt spid="21"/>
                                        </p:tgtEl>
                                        <p:attrNameLst>
                                          <p:attrName>style.opacity</p:attrName>
                                        </p:attrNameLst>
                                      </p:cBhvr>
                                      <p:to>
                                        <p:strVal val="0.25"/>
                                      </p:to>
                                    </p:set>
                                    <p:animEffect filter="image" prLst="opacity: 0.25">
                                      <p:cBhvr rctx="IE">
                                        <p:cTn id="21" dur="indefinite"/>
                                        <p:tgtEl>
                                          <p:spTgt spid="21"/>
                                        </p:tgtEl>
                                      </p:cBhvr>
                                    </p:animEffect>
                                  </p:childTnLst>
                                </p:cTn>
                              </p:par>
                              <p:par>
                                <p:cTn id="22" presetID="9" presetClass="emph" presetSubtype="0" grpId="0" nodeType="withEffect">
                                  <p:stCondLst>
                                    <p:cond delay="0"/>
                                  </p:stCondLst>
                                  <p:childTnLst>
                                    <p:set>
                                      <p:cBhvr>
                                        <p:cTn id="23" dur="indefinite"/>
                                        <p:tgtEl>
                                          <p:spTgt spid="18"/>
                                        </p:tgtEl>
                                        <p:attrNameLst>
                                          <p:attrName>style.opacity</p:attrName>
                                        </p:attrNameLst>
                                      </p:cBhvr>
                                      <p:to>
                                        <p:strVal val="0.25"/>
                                      </p:to>
                                    </p:set>
                                    <p:animEffect filter="image" prLst="opacity: 0.25">
                                      <p:cBhvr rctx="IE">
                                        <p:cTn id="24" dur="indefinite"/>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9"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Mastery PowerPoint Template.pptx" id="{3BD20C4A-250B-4648-9FC8-9A06643C064F}" vid="{8A1EB70A-12F0-4EA0-89BA-7AF8BF1D2EC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Mastery PowerPoint Template</Template>
  <TotalTime>482</TotalTime>
  <Words>622</Words>
  <Application>Microsoft Office PowerPoint</Application>
  <PresentationFormat>On-screen Show (4:3)</PresentationFormat>
  <Paragraphs>99</Paragraphs>
  <Slides>14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Kalam</vt:lpstr>
      <vt:lpstr>Arial</vt:lpstr>
      <vt:lpstr>Roboto</vt:lpstr>
      <vt:lpstr>Calibri</vt:lpstr>
      <vt:lpstr>Twinkl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Tinkler</dc:creator>
  <cp:lastModifiedBy>PPP</cp:lastModifiedBy>
  <cp:revision>32</cp:revision>
  <dcterms:created xsi:type="dcterms:W3CDTF">2020-04-14T07:48:36Z</dcterms:created>
  <dcterms:modified xsi:type="dcterms:W3CDTF">2020-04-30T11:33:40Z</dcterms:modified>
</cp:coreProperties>
</file>