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76" r:id="rId2"/>
    <p:sldId id="334" r:id="rId3"/>
    <p:sldId id="292" r:id="rId4"/>
    <p:sldId id="263" r:id="rId5"/>
    <p:sldId id="317" r:id="rId6"/>
    <p:sldId id="352" r:id="rId7"/>
    <p:sldId id="336" r:id="rId8"/>
    <p:sldId id="329" r:id="rId9"/>
    <p:sldId id="320" r:id="rId10"/>
    <p:sldId id="367" r:id="rId11"/>
    <p:sldId id="368" r:id="rId12"/>
    <p:sldId id="369" r:id="rId13"/>
    <p:sldId id="363" r:id="rId14"/>
    <p:sldId id="358" r:id="rId15"/>
    <p:sldId id="370" r:id="rId16"/>
    <p:sldId id="371" r:id="rId17"/>
    <p:sldId id="355" r:id="rId18"/>
    <p:sldId id="372" r:id="rId19"/>
    <p:sldId id="383" r:id="rId20"/>
    <p:sldId id="373" r:id="rId21"/>
    <p:sldId id="374" r:id="rId22"/>
    <p:sldId id="375" r:id="rId23"/>
    <p:sldId id="299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284" r:id="rId32"/>
  </p:sldIdLst>
  <p:sldSz cx="10691813" cy="7559675"/>
  <p:notesSz cx="9144000" cy="6858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winkl" panose="02000000000000000000" pitchFamily="2" charset="0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429" userDrawn="1">
          <p15:clr>
            <a:srgbClr val="A4A3A4"/>
          </p15:clr>
        </p15:guide>
        <p15:guide id="5" orient="horz" pos="4331" userDrawn="1">
          <p15:clr>
            <a:srgbClr val="A4A3A4"/>
          </p15:clr>
        </p15:guide>
        <p15:guide id="6" pos="6300" userDrawn="1">
          <p15:clr>
            <a:srgbClr val="A4A3A4"/>
          </p15:clr>
        </p15:guide>
        <p15:guide id="7" orient="horz" pos="408" userDrawn="1">
          <p15:clr>
            <a:srgbClr val="A4A3A4"/>
          </p15:clr>
        </p15:guide>
        <p15:guide id="8" pos="568" userDrawn="1">
          <p15:clr>
            <a:srgbClr val="A4A3A4"/>
          </p15:clr>
        </p15:guide>
        <p15:guide id="9" orient="horz" pos="567" userDrawn="1">
          <p15:clr>
            <a:srgbClr val="A4A3A4"/>
          </p15:clr>
        </p15:guide>
        <p15:guide id="10" orient="horz" pos="4195" userDrawn="1">
          <p15:clr>
            <a:srgbClr val="A4A3A4"/>
          </p15:clr>
        </p15:guide>
        <p15:guide id="11" pos="6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9D72"/>
    <a:srgbClr val="9DDCFB"/>
    <a:srgbClr val="EEBDDA"/>
    <a:srgbClr val="02A7E6"/>
    <a:srgbClr val="5B8230"/>
    <a:srgbClr val="CD4794"/>
    <a:srgbClr val="FBFFF8"/>
    <a:srgbClr val="9DDBFA"/>
    <a:srgbClr val="086533"/>
    <a:srgbClr val="6A9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99" autoAdjust="0"/>
    <p:restoredTop sz="95775"/>
  </p:normalViewPr>
  <p:slideViewPr>
    <p:cSldViewPr snapToGrid="0" showGuides="1">
      <p:cViewPr varScale="1">
        <p:scale>
          <a:sx n="68" d="100"/>
          <a:sy n="68" d="100"/>
        </p:scale>
        <p:origin x="474" y="60"/>
      </p:cViewPr>
      <p:guideLst>
        <p:guide orient="horz" pos="2381"/>
        <p:guide pos="3368"/>
        <p:guide pos="429"/>
        <p:guide orient="horz" pos="4331"/>
        <p:guide pos="6300"/>
        <p:guide orient="horz" pos="408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7" y="6320907"/>
            <a:ext cx="67407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</p:cNvPr>
          <p:cNvSpPr/>
          <p:nvPr userDrawn="1"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tif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tiff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science-primary-teaching-resources/planit-science-primary-teaching-resources-y2/planit-science-primary-teaching-resources-y2-plants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27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80.png"/><Relationship Id="rId4" Type="http://schemas.openxmlformats.org/officeDocument/2006/relationships/image" Target="../media/image79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science-primary-teaching-resources/planit-science-primary-teaching-resources-y1/planit-science-primary-teaching-resources-y1-plants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23.xml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0"/>
            <a:ext cx="9143999" cy="6881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1665514" cy="6948516"/>
          </a:xfrm>
          <a:prstGeom prst="rect">
            <a:avLst/>
          </a:prstGeom>
          <a:solidFill>
            <a:srgbClr val="EB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4898E-E4BF-D145-A135-C05CB238EB9F}"/>
              </a:ext>
            </a:extLst>
          </p:cNvPr>
          <p:cNvSpPr/>
          <p:nvPr/>
        </p:nvSpPr>
        <p:spPr>
          <a:xfrm>
            <a:off x="1" y="6881348"/>
            <a:ext cx="10691812" cy="678326"/>
          </a:xfrm>
          <a:prstGeom prst="rect">
            <a:avLst/>
          </a:prstGeom>
          <a:solidFill>
            <a:srgbClr val="E62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0737" y="7150503"/>
            <a:ext cx="3650338" cy="198562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Science | Plants | How Do Plants Grow in Hot, Dry or Cold Places? | Lesson 6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2428875" y="3090994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Plants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1313656" y="2401692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32" y="1025269"/>
            <a:ext cx="1614353" cy="10713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881348"/>
            <a:ext cx="106918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Plants Grow Almost Everywhere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1476494" y="1527453"/>
            <a:ext cx="7423688" cy="987147"/>
          </a:xfrm>
          <a:prstGeom prst="roundRect">
            <a:avLst>
              <a:gd name="adj" fmla="val 50000"/>
            </a:avLst>
          </a:prstGeom>
          <a:solidFill>
            <a:srgbClr val="ED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These plants all grow in hot, dry places such as deserts. Look at them carefully.</a:t>
            </a:r>
          </a:p>
        </p:txBody>
      </p:sp>
      <p:pic>
        <p:nvPicPr>
          <p:cNvPr id="4" name="Picture 3" descr="A picture containing plant, mountain, cactus, outdoor&#10;&#10;Description automatically generated">
            <a:extLst>
              <a:ext uri="{FF2B5EF4-FFF2-40B4-BE49-F238E27FC236}">
                <a16:creationId xmlns:a16="http://schemas.microsoft.com/office/drawing/2014/main" id="{74809C18-FC93-4145-8A3B-7CC6B2852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37829" r="22843"/>
          <a:stretch/>
        </p:blipFill>
        <p:spPr>
          <a:xfrm>
            <a:off x="3651448" y="4358376"/>
            <a:ext cx="3213067" cy="2447930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pic>
        <p:nvPicPr>
          <p:cNvPr id="7" name="Picture 6" descr="A picture containing sky, outdoor, ground, plant&#10;&#10;Description automatically generated">
            <a:extLst>
              <a:ext uri="{FF2B5EF4-FFF2-40B4-BE49-F238E27FC236}">
                <a16:creationId xmlns:a16="http://schemas.microsoft.com/office/drawing/2014/main" id="{ADFCA140-EB0C-714D-8525-60735CFF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35831" b="3631"/>
          <a:stretch/>
        </p:blipFill>
        <p:spPr>
          <a:xfrm>
            <a:off x="7132577" y="3312554"/>
            <a:ext cx="2732390" cy="3497741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pic>
        <p:nvPicPr>
          <p:cNvPr id="9" name="Picture 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93B67B0-8FB1-B141-B881-CCF7B10468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7"/>
          <a:stretch/>
        </p:blipFill>
        <p:spPr>
          <a:xfrm>
            <a:off x="812702" y="3309947"/>
            <a:ext cx="2570685" cy="3496359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sp>
        <p:nvSpPr>
          <p:cNvPr id="15" name="text">
            <a:extLst>
              <a:ext uri="{FF2B5EF4-FFF2-40B4-BE49-F238E27FC236}">
                <a16:creationId xmlns:a16="http://schemas.microsoft.com/office/drawing/2014/main" id="{864E672F-8C59-C84D-AE60-0E8351B953FB}"/>
              </a:ext>
            </a:extLst>
          </p:cNvPr>
          <p:cNvSpPr/>
          <p:nvPr/>
        </p:nvSpPr>
        <p:spPr>
          <a:xfrm>
            <a:off x="3709392" y="2814339"/>
            <a:ext cx="2917187" cy="1209127"/>
          </a:xfrm>
          <a:prstGeom prst="roundRect">
            <a:avLst>
              <a:gd name="adj" fmla="val 9545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Can you explain to your partner how they are </a:t>
            </a:r>
            <a:r>
              <a:rPr lang="en-GB" b="1" dirty="0">
                <a:solidFill>
                  <a:schemeClr val="bg1"/>
                </a:solidFill>
              </a:rPr>
              <a:t>similar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AFF615D6-5152-F746-81A2-3566B0758780}"/>
              </a:ext>
            </a:extLst>
          </p:cNvPr>
          <p:cNvSpPr/>
          <p:nvPr/>
        </p:nvSpPr>
        <p:spPr>
          <a:xfrm>
            <a:off x="2490907" y="1612105"/>
            <a:ext cx="5534148" cy="1093548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that grow in hot, dry places usually have small, fleshy leaves that hold water.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8A91E081-FB06-014E-A941-C3D98C665BDA}"/>
              </a:ext>
            </a:extLst>
          </p:cNvPr>
          <p:cNvSpPr/>
          <p:nvPr/>
        </p:nvSpPr>
        <p:spPr>
          <a:xfrm>
            <a:off x="2098044" y="2888523"/>
            <a:ext cx="6452699" cy="1093548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leaves often have prickles or spikes to stop animals from eating the leaves and taking the water.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4F3736BD-1BDE-CE44-90DE-A123A2F32EDE}"/>
              </a:ext>
            </a:extLst>
          </p:cNvPr>
          <p:cNvSpPr/>
          <p:nvPr/>
        </p:nvSpPr>
        <p:spPr>
          <a:xfrm>
            <a:off x="1960674" y="1793184"/>
            <a:ext cx="6770464" cy="1093548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also have roots that are close to the surface. This means they can soak up rainwater as soon as it falls.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68B771-710C-634E-B0BE-EA9F96C9E714}"/>
              </a:ext>
            </a:extLst>
          </p:cNvPr>
          <p:cNvSpPr/>
          <p:nvPr/>
        </p:nvSpPr>
        <p:spPr>
          <a:xfrm>
            <a:off x="1116784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succulents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D579B94-A7E9-B342-B045-0CC6E6744173}"/>
              </a:ext>
            </a:extLst>
          </p:cNvPr>
          <p:cNvSpPr/>
          <p:nvPr/>
        </p:nvSpPr>
        <p:spPr>
          <a:xfrm>
            <a:off x="3902891" y="6556889"/>
            <a:ext cx="2732390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prickly pear cactus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E76346-A7E7-0049-A582-D36FA04E988F}"/>
              </a:ext>
            </a:extLst>
          </p:cNvPr>
          <p:cNvSpPr/>
          <p:nvPr/>
        </p:nvSpPr>
        <p:spPr>
          <a:xfrm>
            <a:off x="7553154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Joshua tree</a:t>
            </a:r>
          </a:p>
        </p:txBody>
      </p:sp>
    </p:spTree>
    <p:extLst>
      <p:ext uri="{BB962C8B-B14F-4D97-AF65-F5344CB8AC3E}">
        <p14:creationId xmlns:p14="http://schemas.microsoft.com/office/powerpoint/2010/main" val="84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Plants Grow Almost Everywhere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1064892" y="1544767"/>
            <a:ext cx="8562028" cy="894955"/>
          </a:xfrm>
          <a:prstGeom prst="roundRect">
            <a:avLst>
              <a:gd name="adj" fmla="val 50000"/>
            </a:avLst>
          </a:prstGeom>
          <a:solidFill>
            <a:srgbClr val="ED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These plants all grow in cold, windy places. Look at them carefully.</a:t>
            </a:r>
          </a:p>
        </p:txBody>
      </p:sp>
      <p:pic>
        <p:nvPicPr>
          <p:cNvPr id="5" name="Picture 4" descr="A group of dandelions&#10;&#10;Description automatically generated with low confidence">
            <a:extLst>
              <a:ext uri="{FF2B5EF4-FFF2-40B4-BE49-F238E27FC236}">
                <a16:creationId xmlns:a16="http://schemas.microsoft.com/office/drawing/2014/main" id="{FF4F1CC4-34A2-D945-946B-E2D0D99D4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9"/>
          <a:stretch/>
        </p:blipFill>
        <p:spPr>
          <a:xfrm>
            <a:off x="831482" y="4500471"/>
            <a:ext cx="2896540" cy="2369861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pic>
        <p:nvPicPr>
          <p:cNvPr id="8" name="Picture 7" descr="A picture containing hay, grass, plant, aerie&#10;&#10;Description automatically generated">
            <a:extLst>
              <a:ext uri="{FF2B5EF4-FFF2-40B4-BE49-F238E27FC236}">
                <a16:creationId xmlns:a16="http://schemas.microsoft.com/office/drawing/2014/main" id="{2F54844E-CDB5-5943-9DFC-9B70EE43B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9"/>
          <a:stretch/>
        </p:blipFill>
        <p:spPr>
          <a:xfrm>
            <a:off x="3956344" y="4500471"/>
            <a:ext cx="2373688" cy="2369861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157CC-19FD-0744-9876-090AA1547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10813"/>
          <a:stretch/>
        </p:blipFill>
        <p:spPr>
          <a:xfrm>
            <a:off x="6558354" y="4500472"/>
            <a:ext cx="3301976" cy="2369861"/>
          </a:xfrm>
          <a:prstGeom prst="roundRect">
            <a:avLst>
              <a:gd name="adj" fmla="val 7817"/>
            </a:avLst>
          </a:prstGeom>
          <a:ln w="38100">
            <a:solidFill>
              <a:srgbClr val="6C9D72"/>
            </a:solidFill>
          </a:ln>
        </p:spPr>
      </p:pic>
      <p:sp>
        <p:nvSpPr>
          <p:cNvPr id="14" name="text">
            <a:extLst>
              <a:ext uri="{FF2B5EF4-FFF2-40B4-BE49-F238E27FC236}">
                <a16:creationId xmlns:a16="http://schemas.microsoft.com/office/drawing/2014/main" id="{F0DF907D-55A6-1140-9F02-B3BA01EE573A}"/>
              </a:ext>
            </a:extLst>
          </p:cNvPr>
          <p:cNvSpPr/>
          <p:nvPr/>
        </p:nvSpPr>
        <p:spPr>
          <a:xfrm>
            <a:off x="1932135" y="2794343"/>
            <a:ext cx="6827542" cy="764522"/>
          </a:xfrm>
          <a:prstGeom prst="roundRect">
            <a:avLst>
              <a:gd name="adj" fmla="val 19369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Can you explain to your partner how they are </a:t>
            </a:r>
            <a:r>
              <a:rPr lang="en-GB" b="1" dirty="0">
                <a:solidFill>
                  <a:schemeClr val="bg1"/>
                </a:solidFill>
              </a:rPr>
              <a:t>similar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745683A8-E0C5-A244-A875-BACB7E020FBC}"/>
              </a:ext>
            </a:extLst>
          </p:cNvPr>
          <p:cNvSpPr/>
          <p:nvPr/>
        </p:nvSpPr>
        <p:spPr>
          <a:xfrm>
            <a:off x="1989213" y="1544768"/>
            <a:ext cx="6770464" cy="894954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These plants are all small and grow close to the ground. This helps them to stay out of the cold wind. 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0E8530BF-F813-F64C-806A-30FA374292FE}"/>
              </a:ext>
            </a:extLst>
          </p:cNvPr>
          <p:cNvSpPr/>
          <p:nvPr/>
        </p:nvSpPr>
        <p:spPr>
          <a:xfrm>
            <a:off x="1099345" y="2566753"/>
            <a:ext cx="8550200" cy="974528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often grow close together, which helps them to keep warm. They sometimes also have hairy stems to help them to keep warmth in.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8E343F6F-71F1-664E-915E-F58B7883536B}"/>
              </a:ext>
            </a:extLst>
          </p:cNvPr>
          <p:cNvSpPr/>
          <p:nvPr/>
        </p:nvSpPr>
        <p:spPr>
          <a:xfrm>
            <a:off x="1932135" y="3683543"/>
            <a:ext cx="6827542" cy="974528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that grow in cold places move to follow the sun with their flowers, so that they get enough sunlight.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9C7C92-9C14-DF40-82A4-A769498DFC27}"/>
              </a:ext>
            </a:extLst>
          </p:cNvPr>
          <p:cNvSpPr/>
          <p:nvPr/>
        </p:nvSpPr>
        <p:spPr>
          <a:xfrm>
            <a:off x="1298492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cotton grass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31134B-8CBA-A344-9D81-ED3CE6E21B17}"/>
              </a:ext>
            </a:extLst>
          </p:cNvPr>
          <p:cNvSpPr/>
          <p:nvPr/>
        </p:nvSpPr>
        <p:spPr>
          <a:xfrm>
            <a:off x="4178703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prairie crocus</a:t>
            </a:r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940359A-85FC-9A40-A7D8-341038BD0517}"/>
              </a:ext>
            </a:extLst>
          </p:cNvPr>
          <p:cNvSpPr/>
          <p:nvPr/>
        </p:nvSpPr>
        <p:spPr>
          <a:xfrm>
            <a:off x="7247724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cushion 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DCE332B-D7F8-0E48-8A54-19EF38FBD7B5}"/>
              </a:ext>
            </a:extLst>
          </p:cNvPr>
          <p:cNvSpPr/>
          <p:nvPr/>
        </p:nvSpPr>
        <p:spPr>
          <a:xfrm>
            <a:off x="1064892" y="1544767"/>
            <a:ext cx="8562028" cy="894955"/>
          </a:xfrm>
          <a:prstGeom prst="roundRect">
            <a:avLst>
              <a:gd name="adj" fmla="val 50000"/>
            </a:avLst>
          </a:prstGeom>
          <a:solidFill>
            <a:srgbClr val="ED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These plants all grow in wet, warm places. Look at them carefully.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Plants Grow Almost Everywhere</a:t>
            </a:r>
          </a:p>
        </p:txBody>
      </p:sp>
      <p:pic>
        <p:nvPicPr>
          <p:cNvPr id="4" name="Picture 3" descr="A picture containing outdoor, tree, plant, garden&#10;&#10;Description automatically generated">
            <a:extLst>
              <a:ext uri="{FF2B5EF4-FFF2-40B4-BE49-F238E27FC236}">
                <a16:creationId xmlns:a16="http://schemas.microsoft.com/office/drawing/2014/main" id="{2E6DD0E9-47DB-F440-B8BE-4DB8EE79E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15247" b="9286"/>
          <a:stretch/>
        </p:blipFill>
        <p:spPr>
          <a:xfrm>
            <a:off x="4261895" y="4335718"/>
            <a:ext cx="3341917" cy="2464905"/>
          </a:xfrm>
          <a:prstGeom prst="roundRect">
            <a:avLst>
              <a:gd name="adj" fmla="val 5449"/>
            </a:avLst>
          </a:prstGeom>
          <a:ln w="38100">
            <a:solidFill>
              <a:srgbClr val="6C9D72"/>
            </a:solidFill>
          </a:ln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71499BF0-1F5E-C547-A359-27E93FB36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729"/>
          <a:stretch/>
        </p:blipFill>
        <p:spPr>
          <a:xfrm>
            <a:off x="752742" y="4335718"/>
            <a:ext cx="3341917" cy="2464905"/>
          </a:xfrm>
          <a:prstGeom prst="roundRect">
            <a:avLst>
              <a:gd name="adj" fmla="val 6452"/>
            </a:avLst>
          </a:prstGeom>
          <a:ln w="38100">
            <a:solidFill>
              <a:srgbClr val="6C9D72"/>
            </a:solidFill>
          </a:ln>
        </p:spPr>
      </p:pic>
      <p:pic>
        <p:nvPicPr>
          <p:cNvPr id="8" name="Picture 7" descr="A picture containing tree, outdoor, plant, vegetable&#10;&#10;Description automatically generated">
            <a:extLst>
              <a:ext uri="{FF2B5EF4-FFF2-40B4-BE49-F238E27FC236}">
                <a16:creationId xmlns:a16="http://schemas.microsoft.com/office/drawing/2014/main" id="{893033E6-5154-414C-B151-B54402071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857"/>
          <a:stretch/>
        </p:blipFill>
        <p:spPr>
          <a:xfrm>
            <a:off x="7771048" y="4335718"/>
            <a:ext cx="2168023" cy="2464906"/>
          </a:xfrm>
          <a:prstGeom prst="roundRect">
            <a:avLst>
              <a:gd name="adj" fmla="val 6436"/>
            </a:avLst>
          </a:prstGeom>
          <a:ln w="38100">
            <a:solidFill>
              <a:srgbClr val="6C9D72"/>
            </a:solidFill>
          </a:ln>
        </p:spPr>
      </p:pic>
      <p:sp>
        <p:nvSpPr>
          <p:cNvPr id="13" name="text">
            <a:extLst>
              <a:ext uri="{FF2B5EF4-FFF2-40B4-BE49-F238E27FC236}">
                <a16:creationId xmlns:a16="http://schemas.microsoft.com/office/drawing/2014/main" id="{36BF8AE9-CF83-7448-8D2C-7B9BF576B6A3}"/>
              </a:ext>
            </a:extLst>
          </p:cNvPr>
          <p:cNvSpPr/>
          <p:nvPr/>
        </p:nvSpPr>
        <p:spPr>
          <a:xfrm>
            <a:off x="1932135" y="2963698"/>
            <a:ext cx="6827542" cy="764522"/>
          </a:xfrm>
          <a:prstGeom prst="roundRect">
            <a:avLst>
              <a:gd name="adj" fmla="val 19369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Can you explain to your partner how they are </a:t>
            </a:r>
            <a:r>
              <a:rPr lang="en-GB" b="1" dirty="0">
                <a:solidFill>
                  <a:schemeClr val="bg1"/>
                </a:solidFill>
              </a:rPr>
              <a:t>similar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8A8F6E02-7917-554A-88F4-6883060813C2}"/>
              </a:ext>
            </a:extLst>
          </p:cNvPr>
          <p:cNvSpPr/>
          <p:nvPr/>
        </p:nvSpPr>
        <p:spPr>
          <a:xfrm>
            <a:off x="1165538" y="1444393"/>
            <a:ext cx="8360735" cy="894954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that grow in very wet, warm places (such as rainforests) have large, waxy leaves with pointy tips that the rain can easily run off. 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4DB4D19-90B5-3D4A-B4B7-BF570A120E83}"/>
              </a:ext>
            </a:extLst>
          </p:cNvPr>
          <p:cNvSpPr/>
          <p:nvPr/>
        </p:nvSpPr>
        <p:spPr>
          <a:xfrm>
            <a:off x="1165538" y="2449557"/>
            <a:ext cx="8360735" cy="894954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soil in a rainforest can be quite poor, so plants sometimes have shallow roots to help them to get </a:t>
            </a:r>
            <a:r>
              <a:rPr lang="en-GB" b="1" dirty="0">
                <a:solidFill>
                  <a:schemeClr val="tx1"/>
                </a:solidFill>
              </a:rPr>
              <a:t>nutrients</a:t>
            </a:r>
            <a:r>
              <a:rPr lang="en-GB" dirty="0">
                <a:solidFill>
                  <a:schemeClr val="tx1"/>
                </a:solidFill>
              </a:rPr>
              <a:t> from the top of the soil.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ECC1A46A-4E35-3548-AC9A-FE0972002574}"/>
              </a:ext>
            </a:extLst>
          </p:cNvPr>
          <p:cNvSpPr/>
          <p:nvPr/>
        </p:nvSpPr>
        <p:spPr>
          <a:xfrm>
            <a:off x="1848026" y="3454721"/>
            <a:ext cx="7242966" cy="894954"/>
          </a:xfrm>
          <a:prstGeom prst="roundRect">
            <a:avLst>
              <a:gd name="adj" fmla="val 9545"/>
            </a:avLst>
          </a:prstGeom>
          <a:solidFill>
            <a:schemeClr val="bg1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Some plants even catch insects and small mammals to ‘eat’! This is how they get their </a:t>
            </a:r>
            <a:r>
              <a:rPr lang="en-GB" b="1" dirty="0">
                <a:solidFill>
                  <a:schemeClr val="tx1"/>
                </a:solidFill>
              </a:rPr>
              <a:t>nutrients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94E6703-33F7-1A4A-A5CB-FA559C31ECF3}"/>
              </a:ext>
            </a:extLst>
          </p:cNvPr>
          <p:cNvSpPr/>
          <p:nvPr/>
        </p:nvSpPr>
        <p:spPr>
          <a:xfrm>
            <a:off x="1442440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Venus flytrap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5252BC-8857-0346-853B-B91D5BB00F70}"/>
              </a:ext>
            </a:extLst>
          </p:cNvPr>
          <p:cNvSpPr/>
          <p:nvPr/>
        </p:nvSpPr>
        <p:spPr>
          <a:xfrm>
            <a:off x="4951593" y="6556889"/>
            <a:ext cx="1962519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banana tree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AFA68B-AAF6-3D4C-AD63-9509338F3818}"/>
              </a:ext>
            </a:extLst>
          </p:cNvPr>
          <p:cNvSpPr/>
          <p:nvPr/>
        </p:nvSpPr>
        <p:spPr>
          <a:xfrm>
            <a:off x="7771046" y="6556889"/>
            <a:ext cx="2168023" cy="438484"/>
          </a:xfrm>
          <a:prstGeom prst="roundRect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heliconia flower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636BFD25-2EFC-EF41-A918-792807ABD5EB}"/>
              </a:ext>
            </a:extLst>
          </p:cNvPr>
          <p:cNvSpPr/>
          <p:nvPr/>
        </p:nvSpPr>
        <p:spPr>
          <a:xfrm>
            <a:off x="4045018" y="3948880"/>
            <a:ext cx="2561264" cy="2561264"/>
          </a:xfrm>
          <a:prstGeom prst="ellipse">
            <a:avLst/>
          </a:prstGeom>
          <a:solidFill>
            <a:srgbClr val="EEBD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C12B3E4-DAA5-E846-ADCA-C9913D230D36}"/>
              </a:ext>
            </a:extLst>
          </p:cNvPr>
          <p:cNvSpPr/>
          <p:nvPr/>
        </p:nvSpPr>
        <p:spPr>
          <a:xfrm>
            <a:off x="7154302" y="3836029"/>
            <a:ext cx="2561264" cy="2561264"/>
          </a:xfrm>
          <a:prstGeom prst="ellipse">
            <a:avLst/>
          </a:prstGeom>
          <a:solidFill>
            <a:srgbClr val="EEBD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136CD5-4E6B-9341-A64B-229EF61F245B}"/>
              </a:ext>
            </a:extLst>
          </p:cNvPr>
          <p:cNvSpPr/>
          <p:nvPr/>
        </p:nvSpPr>
        <p:spPr>
          <a:xfrm>
            <a:off x="976247" y="3789854"/>
            <a:ext cx="2561264" cy="2561264"/>
          </a:xfrm>
          <a:prstGeom prst="ellipse">
            <a:avLst/>
          </a:prstGeom>
          <a:solidFill>
            <a:srgbClr val="EEBD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FA6C464-974B-804B-8737-C53A4695B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58" y="3353140"/>
            <a:ext cx="2447117" cy="3269855"/>
          </a:xfrm>
          <a:prstGeom prst="rect">
            <a:avLst/>
          </a:prstGeom>
        </p:spPr>
      </p:pic>
      <p:pic>
        <p:nvPicPr>
          <p:cNvPr id="11" name="Picture 10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1D0DA9D4-F0D6-DA45-9370-DB91A09BC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7" y="3530396"/>
            <a:ext cx="2447116" cy="3038520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0B7369-95D8-314B-B852-77F170FF3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66" y="3836029"/>
            <a:ext cx="2572260" cy="2786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Does It Live?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1653346" y="1400138"/>
            <a:ext cx="7385119" cy="9398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Use what you know about how plants are suited to their habitats to decide where you think these plants might live.</a:t>
            </a:r>
          </a:p>
        </p:txBody>
      </p:sp>
      <p:sp>
        <p:nvSpPr>
          <p:cNvPr id="29" name="strawb text">
            <a:extLst>
              <a:ext uri="{FF2B5EF4-FFF2-40B4-BE49-F238E27FC236}">
                <a16:creationId xmlns:a16="http://schemas.microsoft.com/office/drawing/2014/main" id="{2B193640-1DFB-A74B-993A-EE77490A4E53}"/>
              </a:ext>
            </a:extLst>
          </p:cNvPr>
          <p:cNvSpPr/>
          <p:nvPr/>
        </p:nvSpPr>
        <p:spPr>
          <a:xfrm>
            <a:off x="3311018" y="2501772"/>
            <a:ext cx="4069774" cy="625666"/>
          </a:xfrm>
          <a:prstGeom prst="roundRect">
            <a:avLst>
              <a:gd name="adj" fmla="val 13616"/>
            </a:avLst>
          </a:prstGeom>
          <a:solidFill>
            <a:srgbClr val="6C9D72"/>
          </a:solidFill>
          <a:ln w="38100">
            <a:solidFill>
              <a:srgbClr val="5B8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Explain why to your partner.</a:t>
            </a:r>
          </a:p>
        </p:txBody>
      </p:sp>
    </p:spTree>
    <p:extLst>
      <p:ext uri="{BB962C8B-B14F-4D97-AF65-F5344CB8AC3E}">
        <p14:creationId xmlns:p14="http://schemas.microsoft.com/office/powerpoint/2010/main" val="269228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Do Plants Live?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2064887" y="1496574"/>
            <a:ext cx="6562037" cy="66529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Complete the </a:t>
            </a:r>
            <a:r>
              <a:rPr lang="en-GB" b="1" dirty="0">
                <a:solidFill>
                  <a:srgbClr val="02A7E6"/>
                </a:solidFill>
              </a:rPr>
              <a:t>Where Do Plants Live? Activity Sheet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FA4E32E-0643-B041-9F29-1210B7B0F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3" y="2507809"/>
            <a:ext cx="3944943" cy="2791012"/>
          </a:xfrm>
          <a:prstGeom prst="roundRect">
            <a:avLst>
              <a:gd name="adj" fmla="val 3373"/>
            </a:avLst>
          </a:prstGeom>
          <a:ln w="38100">
            <a:solidFill>
              <a:srgbClr val="6C9D72"/>
            </a:solidFill>
          </a:ln>
          <a:effectLst>
            <a:glow rad="75579">
              <a:schemeClr val="bg1">
                <a:lumMod val="75000"/>
                <a:alpha val="40000"/>
              </a:schemeClr>
            </a:glow>
            <a:outerShdw blurRad="50800" dist="50800" dir="1560000" sx="1000" sy="1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0FD47CF-04C7-EA4B-A703-65314BAF4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1" y="2507809"/>
            <a:ext cx="3944943" cy="2791012"/>
          </a:xfrm>
          <a:prstGeom prst="roundRect">
            <a:avLst>
              <a:gd name="adj" fmla="val 3373"/>
            </a:avLst>
          </a:prstGeom>
          <a:ln w="38100">
            <a:solidFill>
              <a:srgbClr val="6C9D72"/>
            </a:solidFill>
          </a:ln>
          <a:effectLst>
            <a:glow rad="75579">
              <a:schemeClr val="bg1">
                <a:lumMod val="75000"/>
                <a:alpha val="40000"/>
              </a:schemeClr>
            </a:glow>
            <a:outerShdw blurRad="50800" dist="50800" dir="1560000" sx="1000" sy="1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E5246-A11B-E04A-8BDA-76B05ED6A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3433" y="3888727"/>
            <a:ext cx="3944944" cy="2791012"/>
          </a:xfrm>
          <a:prstGeom prst="roundRect">
            <a:avLst>
              <a:gd name="adj" fmla="val 3373"/>
            </a:avLst>
          </a:prstGeom>
          <a:ln w="38100">
            <a:solidFill>
              <a:srgbClr val="6C9D72"/>
            </a:solidFill>
          </a:ln>
          <a:effectLst>
            <a:glow rad="75579">
              <a:schemeClr val="bg1">
                <a:lumMod val="75000"/>
                <a:alpha val="40000"/>
              </a:schemeClr>
            </a:glow>
            <a:outerShdw blurRad="50800" dist="50800" dir="1560000" sx="1000" sy="1000" algn="ctr" rotWithShape="0">
              <a:schemeClr val="bg1">
                <a:lumMod val="8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88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595027" y="1449963"/>
            <a:ext cx="9501758" cy="5847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find out how much we have learnt about plants during all of our lessons.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0D4237-8895-D246-B9C8-39D1AF0CCD49}"/>
              </a:ext>
            </a:extLst>
          </p:cNvPr>
          <p:cNvSpPr/>
          <p:nvPr/>
        </p:nvSpPr>
        <p:spPr>
          <a:xfrm>
            <a:off x="977213" y="2118836"/>
            <a:ext cx="8737385" cy="2228418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y again">
            <a:extLst>
              <a:ext uri="{FF2B5EF4-FFF2-40B4-BE49-F238E27FC236}">
                <a16:creationId xmlns:a16="http://schemas.microsoft.com/office/drawing/2014/main" id="{B43C17DA-C481-1E41-A3D5-8B940BDA8876}"/>
              </a:ext>
            </a:extLst>
          </p:cNvPr>
          <p:cNvSpPr/>
          <p:nvPr/>
        </p:nvSpPr>
        <p:spPr>
          <a:xfrm>
            <a:off x="5324177" y="3168200"/>
            <a:ext cx="1744522" cy="935037"/>
          </a:xfrm>
          <a:prstGeom prst="roundRect">
            <a:avLst>
              <a:gd name="adj" fmla="val 11752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9D8DB7B-313F-2E4C-B393-ADBAA67CC4CE}"/>
              </a:ext>
            </a:extLst>
          </p:cNvPr>
          <p:cNvSpPr/>
          <p:nvPr/>
        </p:nvSpPr>
        <p:spPr>
          <a:xfrm>
            <a:off x="5314996" y="3168200"/>
            <a:ext cx="1762884" cy="935037"/>
          </a:xfrm>
          <a:prstGeom prst="roundRect">
            <a:avLst>
              <a:gd name="adj" fmla="val 10021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lots of water and light</a:t>
            </a:r>
          </a:p>
        </p:txBody>
      </p:sp>
      <p:sp>
        <p:nvSpPr>
          <p:cNvPr id="9" name="correct">
            <a:extLst>
              <a:ext uri="{FF2B5EF4-FFF2-40B4-BE49-F238E27FC236}">
                <a16:creationId xmlns:a16="http://schemas.microsoft.com/office/drawing/2014/main" id="{19AE9A42-96B2-3446-B7CC-0CCA77FA40EF}"/>
              </a:ext>
            </a:extLst>
          </p:cNvPr>
          <p:cNvSpPr/>
          <p:nvPr/>
        </p:nvSpPr>
        <p:spPr>
          <a:xfrm>
            <a:off x="1209667" y="3150058"/>
            <a:ext cx="3806604" cy="953180"/>
          </a:xfrm>
          <a:prstGeom prst="roundRect">
            <a:avLst>
              <a:gd name="adj" fmla="val 11133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Great job!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91C15F7A-FA29-2241-86DD-AE3D9B5198E6}"/>
              </a:ext>
            </a:extLst>
          </p:cNvPr>
          <p:cNvSpPr/>
          <p:nvPr/>
        </p:nvSpPr>
        <p:spPr>
          <a:xfrm>
            <a:off x="1209667" y="3148679"/>
            <a:ext cx="3806604" cy="954559"/>
          </a:xfrm>
          <a:prstGeom prst="roundRect">
            <a:avLst>
              <a:gd name="adj" fmla="val 10384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right amount of water, the right temperature and light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question 1">
            <a:extLst>
              <a:ext uri="{FF2B5EF4-FFF2-40B4-BE49-F238E27FC236}">
                <a16:creationId xmlns:a16="http://schemas.microsoft.com/office/drawing/2014/main" id="{606E83A6-9509-4A48-965F-03630BE0071A}"/>
              </a:ext>
            </a:extLst>
          </p:cNvPr>
          <p:cNvSpPr/>
          <p:nvPr/>
        </p:nvSpPr>
        <p:spPr>
          <a:xfrm>
            <a:off x="1155075" y="2277555"/>
            <a:ext cx="5137179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all plants need to stay healthy? </a:t>
            </a:r>
          </a:p>
        </p:txBody>
      </p:sp>
      <p:sp>
        <p:nvSpPr>
          <p:cNvPr id="14" name="Try again">
            <a:extLst>
              <a:ext uri="{FF2B5EF4-FFF2-40B4-BE49-F238E27FC236}">
                <a16:creationId xmlns:a16="http://schemas.microsoft.com/office/drawing/2014/main" id="{0E1BDCCB-EDB1-1044-AF80-50BCDFA9CD10}"/>
              </a:ext>
            </a:extLst>
          </p:cNvPr>
          <p:cNvSpPr/>
          <p:nvPr/>
        </p:nvSpPr>
        <p:spPr>
          <a:xfrm>
            <a:off x="7376604" y="3168200"/>
            <a:ext cx="2062829" cy="930726"/>
          </a:xfrm>
          <a:prstGeom prst="roundRect">
            <a:avLst>
              <a:gd name="adj" fmla="val 9335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71C3A15A-D3E2-1543-878B-AF0181A46523}"/>
              </a:ext>
            </a:extLst>
          </p:cNvPr>
          <p:cNvSpPr/>
          <p:nvPr/>
        </p:nvSpPr>
        <p:spPr>
          <a:xfrm>
            <a:off x="7376605" y="3172511"/>
            <a:ext cx="2062830" cy="930726"/>
          </a:xfrm>
          <a:prstGeom prst="roundRect">
            <a:avLst>
              <a:gd name="adj" fmla="val 7869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soil, lots of water and heat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A3CBD31-93C7-9B44-9886-56084D7C6C26}"/>
              </a:ext>
            </a:extLst>
          </p:cNvPr>
          <p:cNvSpPr/>
          <p:nvPr/>
        </p:nvSpPr>
        <p:spPr>
          <a:xfrm>
            <a:off x="977213" y="4668779"/>
            <a:ext cx="8737385" cy="2228418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2">
            <a:extLst>
              <a:ext uri="{FF2B5EF4-FFF2-40B4-BE49-F238E27FC236}">
                <a16:creationId xmlns:a16="http://schemas.microsoft.com/office/drawing/2014/main" id="{88B507C4-F0EE-7346-9807-22C5F9541086}"/>
              </a:ext>
            </a:extLst>
          </p:cNvPr>
          <p:cNvSpPr/>
          <p:nvPr/>
        </p:nvSpPr>
        <p:spPr>
          <a:xfrm>
            <a:off x="1155075" y="4826616"/>
            <a:ext cx="2977159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is inside a seed?</a:t>
            </a:r>
          </a:p>
        </p:txBody>
      </p:sp>
      <p:sp>
        <p:nvSpPr>
          <p:cNvPr id="19" name="Try again">
            <a:extLst>
              <a:ext uri="{FF2B5EF4-FFF2-40B4-BE49-F238E27FC236}">
                <a16:creationId xmlns:a16="http://schemas.microsoft.com/office/drawing/2014/main" id="{57DC5095-ED57-6F42-9618-B55D7E15AC6B}"/>
              </a:ext>
            </a:extLst>
          </p:cNvPr>
          <p:cNvSpPr/>
          <p:nvPr/>
        </p:nvSpPr>
        <p:spPr>
          <a:xfrm>
            <a:off x="1734193" y="5701141"/>
            <a:ext cx="2062829" cy="930726"/>
          </a:xfrm>
          <a:prstGeom prst="roundRect">
            <a:avLst>
              <a:gd name="adj" fmla="val 9335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68F3A0F3-361C-4141-9CB4-BCBFFF8719B3}"/>
              </a:ext>
            </a:extLst>
          </p:cNvPr>
          <p:cNvSpPr/>
          <p:nvPr/>
        </p:nvSpPr>
        <p:spPr>
          <a:xfrm>
            <a:off x="1734194" y="5705452"/>
            <a:ext cx="2062830" cy="930726"/>
          </a:xfrm>
          <a:prstGeom prst="roundRect">
            <a:avLst>
              <a:gd name="adj" fmla="val 7869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seed coat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correct">
            <a:extLst>
              <a:ext uri="{FF2B5EF4-FFF2-40B4-BE49-F238E27FC236}">
                <a16:creationId xmlns:a16="http://schemas.microsoft.com/office/drawing/2014/main" id="{E0CB4BFB-D641-9B41-B256-D0D87F3A90C1}"/>
              </a:ext>
            </a:extLst>
          </p:cNvPr>
          <p:cNvSpPr/>
          <p:nvPr/>
        </p:nvSpPr>
        <p:spPr>
          <a:xfrm>
            <a:off x="4242218" y="5708944"/>
            <a:ext cx="2254739" cy="922923"/>
          </a:xfrm>
          <a:prstGeom prst="roundRect">
            <a:avLst>
              <a:gd name="adj" fmla="val 11133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Great job!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E8BD2429-CA0D-8548-8138-EBDB57864AAE}"/>
              </a:ext>
            </a:extLst>
          </p:cNvPr>
          <p:cNvSpPr/>
          <p:nvPr/>
        </p:nvSpPr>
        <p:spPr>
          <a:xfrm>
            <a:off x="4242218" y="5731398"/>
            <a:ext cx="2254739" cy="890728"/>
          </a:xfrm>
          <a:prstGeom prst="roundRect">
            <a:avLst>
              <a:gd name="adj" fmla="val 10384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a baby plant and a store of food</a:t>
            </a:r>
          </a:p>
        </p:txBody>
      </p:sp>
      <p:sp>
        <p:nvSpPr>
          <p:cNvPr id="24" name="Try again">
            <a:extLst>
              <a:ext uri="{FF2B5EF4-FFF2-40B4-BE49-F238E27FC236}">
                <a16:creationId xmlns:a16="http://schemas.microsoft.com/office/drawing/2014/main" id="{CF60D8FF-94C1-A449-B7D1-1B89D1032CF5}"/>
              </a:ext>
            </a:extLst>
          </p:cNvPr>
          <p:cNvSpPr/>
          <p:nvPr/>
        </p:nvSpPr>
        <p:spPr>
          <a:xfrm>
            <a:off x="6928502" y="5691400"/>
            <a:ext cx="2062829" cy="930726"/>
          </a:xfrm>
          <a:prstGeom prst="roundRect">
            <a:avLst>
              <a:gd name="adj" fmla="val 9335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A612E03B-5476-B44D-9D46-B00BD6CAB86D}"/>
              </a:ext>
            </a:extLst>
          </p:cNvPr>
          <p:cNvSpPr/>
          <p:nvPr/>
        </p:nvSpPr>
        <p:spPr>
          <a:xfrm>
            <a:off x="6928503" y="5695711"/>
            <a:ext cx="2062830" cy="930726"/>
          </a:xfrm>
          <a:prstGeom prst="roundRect">
            <a:avLst>
              <a:gd name="adj" fmla="val 7869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soil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5" grpId="0" animBg="1"/>
      <p:bldP spid="15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595027" y="1449963"/>
            <a:ext cx="9501758" cy="5847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find out how much we have learnt about plants during all of our lessons.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0D4237-8895-D246-B9C8-39D1AF0CCD49}"/>
              </a:ext>
            </a:extLst>
          </p:cNvPr>
          <p:cNvSpPr/>
          <p:nvPr/>
        </p:nvSpPr>
        <p:spPr>
          <a:xfrm>
            <a:off x="977213" y="2118836"/>
            <a:ext cx="8737385" cy="4718692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question 3">
            <a:extLst>
              <a:ext uri="{FF2B5EF4-FFF2-40B4-BE49-F238E27FC236}">
                <a16:creationId xmlns:a16="http://schemas.microsoft.com/office/drawing/2014/main" id="{606E83A6-9509-4A48-965F-03630BE0071A}"/>
              </a:ext>
            </a:extLst>
          </p:cNvPr>
          <p:cNvSpPr/>
          <p:nvPr/>
        </p:nvSpPr>
        <p:spPr>
          <a:xfrm>
            <a:off x="1191010" y="2291203"/>
            <a:ext cx="4273697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of these plants is healthy?</a:t>
            </a:r>
          </a:p>
        </p:txBody>
      </p:sp>
      <p:pic>
        <p:nvPicPr>
          <p:cNvPr id="4" name="healthy" descr="A picture containing plant, leaf&#10;&#10;Description automatically generated">
            <a:extLst>
              <a:ext uri="{FF2B5EF4-FFF2-40B4-BE49-F238E27FC236}">
                <a16:creationId xmlns:a16="http://schemas.microsoft.com/office/drawing/2014/main" id="{BB7A2ABB-8FF7-5747-B7CE-23FE80316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6" t="-6092" r="-10074" b="-6361"/>
          <a:stretch/>
        </p:blipFill>
        <p:spPr>
          <a:xfrm>
            <a:off x="1989930" y="3398672"/>
            <a:ext cx="2561994" cy="2875193"/>
          </a:xfrm>
          <a:prstGeom prst="roundRect">
            <a:avLst>
              <a:gd name="adj" fmla="val 4530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6" name="unhealthy" descr="A picture containing cup, dark&#10;&#10;Description automatically generated">
            <a:extLst>
              <a:ext uri="{FF2B5EF4-FFF2-40B4-BE49-F238E27FC236}">
                <a16:creationId xmlns:a16="http://schemas.microsoft.com/office/drawing/2014/main" id="{49BA50CA-B424-304F-B14D-7931C73E82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03" t="-6707" r="-7938" b="-7128"/>
          <a:stretch/>
        </p:blipFill>
        <p:spPr>
          <a:xfrm>
            <a:off x="5495133" y="3398672"/>
            <a:ext cx="3176878" cy="2935943"/>
          </a:xfrm>
          <a:prstGeom prst="roundRect">
            <a:avLst>
              <a:gd name="adj" fmla="val 4971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6401FC7-C9BE-CC4D-BB50-8D46C684206A}"/>
              </a:ext>
            </a:extLst>
          </p:cNvPr>
          <p:cNvSpPr/>
          <p:nvPr/>
        </p:nvSpPr>
        <p:spPr>
          <a:xfrm>
            <a:off x="1760979" y="5405363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FEA6440-24D5-EA49-A0D6-4250B8601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47" y="5650984"/>
            <a:ext cx="1020607" cy="89136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DFDDD4E-5ADA-5341-8604-C7C5797CF003}"/>
              </a:ext>
            </a:extLst>
          </p:cNvPr>
          <p:cNvSpPr/>
          <p:nvPr/>
        </p:nvSpPr>
        <p:spPr>
          <a:xfrm>
            <a:off x="5216495" y="5405363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81781DB6-DC07-A54C-8978-E32786441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03" y="5489564"/>
            <a:ext cx="683424" cy="10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595027" y="1449963"/>
            <a:ext cx="9501758" cy="5847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put the life cycle of the bean plant into the correct order?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CD5B64B-BE4C-2043-9AC4-5BD765FA8701}"/>
              </a:ext>
            </a:extLst>
          </p:cNvPr>
          <p:cNvSpPr/>
          <p:nvPr/>
        </p:nvSpPr>
        <p:spPr>
          <a:xfrm>
            <a:off x="739351" y="2428470"/>
            <a:ext cx="9205034" cy="4415094"/>
          </a:xfrm>
          <a:prstGeom prst="roundRect">
            <a:avLst>
              <a:gd name="adj" fmla="val 2966"/>
            </a:avLst>
          </a:prstGeom>
          <a:solidFill>
            <a:srgbClr val="6C9D7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aves">
            <a:extLst>
              <a:ext uri="{FF2B5EF4-FFF2-40B4-BE49-F238E27FC236}">
                <a16:creationId xmlns:a16="http://schemas.microsoft.com/office/drawing/2014/main" id="{56E55939-62F5-1D46-99F6-6DB29436E4E6}"/>
              </a:ext>
            </a:extLst>
          </p:cNvPr>
          <p:cNvSpPr/>
          <p:nvPr/>
        </p:nvSpPr>
        <p:spPr>
          <a:xfrm>
            <a:off x="7163448" y="5069238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 dirty="0">
                <a:solidFill>
                  <a:schemeClr val="bg1"/>
                </a:solidFill>
              </a:rPr>
              <a:t>Leaves</a:t>
            </a:r>
          </a:p>
        </p:txBody>
      </p:sp>
      <p:sp>
        <p:nvSpPr>
          <p:cNvPr id="25" name="fruit">
            <a:extLst>
              <a:ext uri="{FF2B5EF4-FFF2-40B4-BE49-F238E27FC236}">
                <a16:creationId xmlns:a16="http://schemas.microsoft.com/office/drawing/2014/main" id="{302C4366-5F6F-6245-B2AC-2291B2A5DF95}"/>
              </a:ext>
            </a:extLst>
          </p:cNvPr>
          <p:cNvSpPr/>
          <p:nvPr/>
        </p:nvSpPr>
        <p:spPr>
          <a:xfrm>
            <a:off x="3375429" y="6008221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Fruit</a:t>
            </a:r>
          </a:p>
        </p:txBody>
      </p:sp>
      <p:sp>
        <p:nvSpPr>
          <p:cNvPr id="27" name="germination text">
            <a:extLst>
              <a:ext uri="{FF2B5EF4-FFF2-40B4-BE49-F238E27FC236}">
                <a16:creationId xmlns:a16="http://schemas.microsoft.com/office/drawing/2014/main" id="{9C56E32C-5422-3D49-9A56-E2245D8E7BB6}"/>
              </a:ext>
            </a:extLst>
          </p:cNvPr>
          <p:cNvSpPr/>
          <p:nvPr/>
        </p:nvSpPr>
        <p:spPr>
          <a:xfrm>
            <a:off x="1764112" y="5082301"/>
            <a:ext cx="1883458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Germination</a:t>
            </a:r>
          </a:p>
        </p:txBody>
      </p:sp>
      <p:sp>
        <p:nvSpPr>
          <p:cNvPr id="28" name="roots text">
            <a:extLst>
              <a:ext uri="{FF2B5EF4-FFF2-40B4-BE49-F238E27FC236}">
                <a16:creationId xmlns:a16="http://schemas.microsoft.com/office/drawing/2014/main" id="{354F7D20-D8E2-4F48-899F-C9310C4B6F24}"/>
              </a:ext>
            </a:extLst>
          </p:cNvPr>
          <p:cNvSpPr/>
          <p:nvPr/>
        </p:nvSpPr>
        <p:spPr>
          <a:xfrm>
            <a:off x="2524324" y="3825011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Roots</a:t>
            </a:r>
          </a:p>
        </p:txBody>
      </p:sp>
      <p:sp>
        <p:nvSpPr>
          <p:cNvPr id="29" name="flowers text">
            <a:extLst>
              <a:ext uri="{FF2B5EF4-FFF2-40B4-BE49-F238E27FC236}">
                <a16:creationId xmlns:a16="http://schemas.microsoft.com/office/drawing/2014/main" id="{DCF29440-A12C-334E-99B3-164C19183B00}"/>
              </a:ext>
            </a:extLst>
          </p:cNvPr>
          <p:cNvSpPr/>
          <p:nvPr/>
        </p:nvSpPr>
        <p:spPr>
          <a:xfrm>
            <a:off x="6289660" y="6008221"/>
            <a:ext cx="1253394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 dirty="0">
                <a:solidFill>
                  <a:schemeClr val="bg1"/>
                </a:solidFill>
              </a:rPr>
              <a:t>Flowers</a:t>
            </a:r>
          </a:p>
        </p:txBody>
      </p:sp>
      <p:sp>
        <p:nvSpPr>
          <p:cNvPr id="30" name="seed dis text">
            <a:extLst>
              <a:ext uri="{FF2B5EF4-FFF2-40B4-BE49-F238E27FC236}">
                <a16:creationId xmlns:a16="http://schemas.microsoft.com/office/drawing/2014/main" id="{03F61D80-6C49-0144-B154-5751087AFBE8}"/>
              </a:ext>
            </a:extLst>
          </p:cNvPr>
          <p:cNvSpPr/>
          <p:nvPr/>
        </p:nvSpPr>
        <p:spPr>
          <a:xfrm>
            <a:off x="6200516" y="2835935"/>
            <a:ext cx="2028590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 dirty="0">
                <a:solidFill>
                  <a:schemeClr val="bg1"/>
                </a:solidFill>
              </a:rPr>
              <a:t>Seed Dispersal</a:t>
            </a:r>
          </a:p>
        </p:txBody>
      </p:sp>
      <p:sp>
        <p:nvSpPr>
          <p:cNvPr id="31" name="dies text">
            <a:extLst>
              <a:ext uri="{FF2B5EF4-FFF2-40B4-BE49-F238E27FC236}">
                <a16:creationId xmlns:a16="http://schemas.microsoft.com/office/drawing/2014/main" id="{AAF0D834-C35B-D645-8C23-A3220CBE8D6B}"/>
              </a:ext>
            </a:extLst>
          </p:cNvPr>
          <p:cNvSpPr/>
          <p:nvPr/>
        </p:nvSpPr>
        <p:spPr>
          <a:xfrm>
            <a:off x="6999159" y="3825011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 dirty="0">
                <a:solidFill>
                  <a:schemeClr val="bg1"/>
                </a:solidFill>
              </a:rPr>
              <a:t>Dies</a:t>
            </a:r>
          </a:p>
        </p:txBody>
      </p:sp>
      <p:sp>
        <p:nvSpPr>
          <p:cNvPr id="32" name="bean text">
            <a:extLst>
              <a:ext uri="{FF2B5EF4-FFF2-40B4-BE49-F238E27FC236}">
                <a16:creationId xmlns:a16="http://schemas.microsoft.com/office/drawing/2014/main" id="{0545544B-2515-3645-87B5-B2F8ECAA2A2C}"/>
              </a:ext>
            </a:extLst>
          </p:cNvPr>
          <p:cNvSpPr/>
          <p:nvPr/>
        </p:nvSpPr>
        <p:spPr>
          <a:xfrm>
            <a:off x="3396530" y="2832056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Bean</a:t>
            </a:r>
          </a:p>
        </p:txBody>
      </p:sp>
      <p:pic>
        <p:nvPicPr>
          <p:cNvPr id="34" name="Picture 33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BABEB988-270F-1946-9039-51349CC93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39" y="2373975"/>
            <a:ext cx="4662039" cy="45076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E71050-C236-4F4A-8E52-1FAEC2BC2E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14354" r="20845" b="15926"/>
          <a:stretch/>
        </p:blipFill>
        <p:spPr>
          <a:xfrm>
            <a:off x="3276999" y="4759477"/>
            <a:ext cx="1072888" cy="1034690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4582CB-0AF7-A94B-ACEC-166929EB1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14354" r="20845" b="15926"/>
          <a:stretch/>
        </p:blipFill>
        <p:spPr>
          <a:xfrm>
            <a:off x="4112882" y="2596752"/>
            <a:ext cx="1072888" cy="1034690"/>
          </a:xfrm>
          <a:prstGeom prst="ellipse">
            <a:avLst/>
          </a:prstGeom>
        </p:spPr>
      </p:pic>
      <p:pic>
        <p:nvPicPr>
          <p:cNvPr id="37" name="bean">
            <a:extLst>
              <a:ext uri="{FF2B5EF4-FFF2-40B4-BE49-F238E27FC236}">
                <a16:creationId xmlns:a16="http://schemas.microsoft.com/office/drawing/2014/main" id="{4DC16B47-CFAF-0A45-A31D-21978A5C6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95" y="2687095"/>
            <a:ext cx="493460" cy="805418"/>
          </a:xfrm>
          <a:prstGeom prst="rect">
            <a:avLst/>
          </a:prstGeom>
        </p:spPr>
      </p:pic>
      <p:pic>
        <p:nvPicPr>
          <p:cNvPr id="38" name="germination">
            <a:extLst>
              <a:ext uri="{FF2B5EF4-FFF2-40B4-BE49-F238E27FC236}">
                <a16:creationId xmlns:a16="http://schemas.microsoft.com/office/drawing/2014/main" id="{1C3C8226-FFFA-BC44-ACF2-F3B9540A6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28" y="4847270"/>
            <a:ext cx="479802" cy="79049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1C3E2F55-833C-F244-BD11-3E843179CC26}"/>
              </a:ext>
            </a:extLst>
          </p:cNvPr>
          <p:cNvSpPr/>
          <p:nvPr/>
        </p:nvSpPr>
        <p:spPr>
          <a:xfrm>
            <a:off x="3269119" y="3538024"/>
            <a:ext cx="1061792" cy="103469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D7E43D9-715E-5A4B-A78A-A5DE8AAD48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t="-15877" r="23474" b="15877"/>
          <a:stretch/>
        </p:blipFill>
        <p:spPr>
          <a:xfrm>
            <a:off x="3263259" y="3530321"/>
            <a:ext cx="1072888" cy="1041953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271E30-5179-E948-A65C-D4BEACD21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00" t="4136" r="-41811" b="12634"/>
          <a:stretch/>
        </p:blipFill>
        <p:spPr>
          <a:xfrm>
            <a:off x="3293514" y="3537584"/>
            <a:ext cx="1018771" cy="1034690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49D962-9C6E-634C-9358-3CCA70E33C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3296" r="3268" b="28018"/>
          <a:stretch/>
        </p:blipFill>
        <p:spPr>
          <a:xfrm>
            <a:off x="6391695" y="3522778"/>
            <a:ext cx="1065899" cy="1034690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A3F9C1-C211-054C-84DA-0D2C1D2C84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3296" r="3268" b="28018"/>
          <a:stretch/>
        </p:blipFill>
        <p:spPr>
          <a:xfrm>
            <a:off x="5493183" y="2605865"/>
            <a:ext cx="1065899" cy="1034690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3286D37-F4B7-7C40-8F5C-509D3001C5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3296" r="3268" b="28018"/>
          <a:stretch/>
        </p:blipFill>
        <p:spPr>
          <a:xfrm>
            <a:off x="4149616" y="5648002"/>
            <a:ext cx="1065899" cy="1034690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5876A7-4C5D-324E-A4F4-B7FDFEBB93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7"/>
          <a:stretch/>
        </p:blipFill>
        <p:spPr>
          <a:xfrm>
            <a:off x="6610695" y="3547524"/>
            <a:ext cx="699927" cy="1009943"/>
          </a:xfrm>
          <a:prstGeom prst="rect">
            <a:avLst/>
          </a:prstGeom>
        </p:spPr>
      </p:pic>
      <p:pic>
        <p:nvPicPr>
          <p:cNvPr id="46" name="fruit">
            <a:extLst>
              <a:ext uri="{FF2B5EF4-FFF2-40B4-BE49-F238E27FC236}">
                <a16:creationId xmlns:a16="http://schemas.microsoft.com/office/drawing/2014/main" id="{F7E96A23-577C-2342-A426-653E25910F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9"/>
          <a:stretch/>
        </p:blipFill>
        <p:spPr>
          <a:xfrm>
            <a:off x="4341921" y="5687297"/>
            <a:ext cx="742718" cy="9953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BE079DB-EA16-184B-8923-1316EDB0FB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3296" r="3268" b="28018"/>
          <a:stretch/>
        </p:blipFill>
        <p:spPr>
          <a:xfrm>
            <a:off x="5486162" y="5641608"/>
            <a:ext cx="1065899" cy="1034690"/>
          </a:xfrm>
          <a:prstGeom prst="ellipse">
            <a:avLst/>
          </a:prstGeom>
        </p:spPr>
      </p:pic>
      <p:pic>
        <p:nvPicPr>
          <p:cNvPr id="48" name="flowers">
            <a:extLst>
              <a:ext uri="{FF2B5EF4-FFF2-40B4-BE49-F238E27FC236}">
                <a16:creationId xmlns:a16="http://schemas.microsoft.com/office/drawing/2014/main" id="{6A597761-3C20-AF4B-AC81-2A169E2D76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576"/>
          <a:stretch/>
        </p:blipFill>
        <p:spPr>
          <a:xfrm>
            <a:off x="5683870" y="5707527"/>
            <a:ext cx="742069" cy="968771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F7C550E6-0D60-B24C-B313-BA391E180734}"/>
              </a:ext>
            </a:extLst>
          </p:cNvPr>
          <p:cNvSpPr/>
          <p:nvPr/>
        </p:nvSpPr>
        <p:spPr>
          <a:xfrm>
            <a:off x="6367919" y="4736891"/>
            <a:ext cx="1061792" cy="103469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052103-68AA-3B49-92ED-14EF70F409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-63836" r="22285" b="63836"/>
          <a:stretch/>
        </p:blipFill>
        <p:spPr>
          <a:xfrm>
            <a:off x="6362371" y="4729854"/>
            <a:ext cx="1072888" cy="1041953"/>
          </a:xfrm>
          <a:prstGeom prst="ellipse">
            <a:avLst/>
          </a:prstGeom>
        </p:spPr>
      </p:pic>
      <p:pic>
        <p:nvPicPr>
          <p:cNvPr id="51" name="leaves">
            <a:extLst>
              <a:ext uri="{FF2B5EF4-FFF2-40B4-BE49-F238E27FC236}">
                <a16:creationId xmlns:a16="http://schemas.microsoft.com/office/drawing/2014/main" id="{849A2E82-338A-FE46-930E-AF871C39DF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60"/>
          <a:stretch/>
        </p:blipFill>
        <p:spPr>
          <a:xfrm>
            <a:off x="6455769" y="4859137"/>
            <a:ext cx="858221" cy="912444"/>
          </a:xfrm>
          <a:prstGeom prst="rect">
            <a:avLst/>
          </a:prstGeom>
        </p:spPr>
      </p:pic>
      <p:pic>
        <p:nvPicPr>
          <p:cNvPr id="52" name="seed dis">
            <a:extLst>
              <a:ext uri="{FF2B5EF4-FFF2-40B4-BE49-F238E27FC236}">
                <a16:creationId xmlns:a16="http://schemas.microsoft.com/office/drawing/2014/main" id="{7ABC0A36-0385-DD4E-B196-F0FE906E31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12"/>
          <a:stretch/>
        </p:blipFill>
        <p:spPr>
          <a:xfrm>
            <a:off x="5700353" y="2662466"/>
            <a:ext cx="735606" cy="9780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E4C3AE5-6B5B-9E46-B458-3A48B9CC7FA5}"/>
              </a:ext>
            </a:extLst>
          </p:cNvPr>
          <p:cNvGrpSpPr/>
          <p:nvPr/>
        </p:nvGrpSpPr>
        <p:grpSpPr>
          <a:xfrm>
            <a:off x="3396530" y="2593455"/>
            <a:ext cx="1789240" cy="1034690"/>
            <a:chOff x="3383277" y="2659244"/>
            <a:chExt cx="1789240" cy="1034690"/>
          </a:xfrm>
        </p:grpSpPr>
        <p:sp>
          <p:nvSpPr>
            <p:cNvPr id="79" name="bean text">
              <a:extLst>
                <a:ext uri="{FF2B5EF4-FFF2-40B4-BE49-F238E27FC236}">
                  <a16:creationId xmlns:a16="http://schemas.microsoft.com/office/drawing/2014/main" id="{3CEB25BE-078E-4C4C-8163-85FC3350E417}"/>
                </a:ext>
              </a:extLst>
            </p:cNvPr>
            <p:cNvSpPr/>
            <p:nvPr/>
          </p:nvSpPr>
          <p:spPr>
            <a:xfrm>
              <a:off x="3383277" y="2894548"/>
              <a:ext cx="1134979" cy="439412"/>
            </a:xfrm>
            <a:prstGeom prst="roundRect">
              <a:avLst/>
            </a:prstGeom>
            <a:solidFill>
              <a:srgbClr val="6C9D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800" dirty="0">
                  <a:solidFill>
                    <a:schemeClr val="bg1"/>
                  </a:solidFill>
                </a:rPr>
                <a:t>Bean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F1E77C2-3F86-EF4A-A75D-5F5FCD44C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6" t="14354" r="20845" b="15926"/>
            <a:stretch/>
          </p:blipFill>
          <p:spPr>
            <a:xfrm>
              <a:off x="4099629" y="2659244"/>
              <a:ext cx="1072888" cy="1034690"/>
            </a:xfrm>
            <a:prstGeom prst="ellipse">
              <a:avLst/>
            </a:prstGeom>
          </p:spPr>
        </p:pic>
        <p:pic>
          <p:nvPicPr>
            <p:cNvPr id="81" name="bean">
              <a:extLst>
                <a:ext uri="{FF2B5EF4-FFF2-40B4-BE49-F238E27FC236}">
                  <a16:creationId xmlns:a16="http://schemas.microsoft.com/office/drawing/2014/main" id="{FF8751C8-BE5D-5843-867A-8642D96D7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042" y="2749587"/>
              <a:ext cx="493460" cy="80541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B826CD-60F4-9D4F-B24C-D474F45CC12F}"/>
              </a:ext>
            </a:extLst>
          </p:cNvPr>
          <p:cNvGrpSpPr/>
          <p:nvPr/>
        </p:nvGrpSpPr>
        <p:grpSpPr>
          <a:xfrm>
            <a:off x="5493183" y="2605234"/>
            <a:ext cx="2554815" cy="1034690"/>
            <a:chOff x="5497394" y="2604477"/>
            <a:chExt cx="2554815" cy="1034690"/>
          </a:xfrm>
        </p:grpSpPr>
        <p:sp>
          <p:nvSpPr>
            <p:cNvPr id="82" name="germination text">
              <a:extLst>
                <a:ext uri="{FF2B5EF4-FFF2-40B4-BE49-F238E27FC236}">
                  <a16:creationId xmlns:a16="http://schemas.microsoft.com/office/drawing/2014/main" id="{F6677CEC-FE17-B647-B891-B32C9BDAA80F}"/>
                </a:ext>
              </a:extLst>
            </p:cNvPr>
            <p:cNvSpPr/>
            <p:nvPr/>
          </p:nvSpPr>
          <p:spPr>
            <a:xfrm>
              <a:off x="6403798" y="2837604"/>
              <a:ext cx="1648411" cy="439412"/>
            </a:xfrm>
            <a:prstGeom prst="roundRect">
              <a:avLst/>
            </a:prstGeom>
            <a:solidFill>
              <a:srgbClr val="6C9D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800" dirty="0">
                  <a:solidFill>
                    <a:schemeClr val="bg1"/>
                  </a:solidFill>
                </a:rPr>
                <a:t>Germination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E5D5232-2F87-7E46-9A2B-9BE43A84D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6" t="14354" r="20845" b="15926"/>
            <a:stretch/>
          </p:blipFill>
          <p:spPr>
            <a:xfrm>
              <a:off x="5497394" y="2604477"/>
              <a:ext cx="1072888" cy="1034690"/>
            </a:xfrm>
            <a:prstGeom prst="ellipse">
              <a:avLst/>
            </a:prstGeom>
          </p:spPr>
        </p:pic>
        <p:pic>
          <p:nvPicPr>
            <p:cNvPr id="84" name="germination">
              <a:extLst>
                <a:ext uri="{FF2B5EF4-FFF2-40B4-BE49-F238E27FC236}">
                  <a16:creationId xmlns:a16="http://schemas.microsoft.com/office/drawing/2014/main" id="{6725F0C5-9076-ED4B-965B-30489844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223" y="2700816"/>
              <a:ext cx="479802" cy="7904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9B92EC-0599-5441-BCCB-7B96AB99BF7A}"/>
              </a:ext>
            </a:extLst>
          </p:cNvPr>
          <p:cNvGrpSpPr/>
          <p:nvPr/>
        </p:nvGrpSpPr>
        <p:grpSpPr>
          <a:xfrm>
            <a:off x="6387921" y="3513200"/>
            <a:ext cx="1840766" cy="1041953"/>
            <a:chOff x="6375655" y="3579605"/>
            <a:chExt cx="1840766" cy="1041953"/>
          </a:xfrm>
        </p:grpSpPr>
        <p:sp>
          <p:nvSpPr>
            <p:cNvPr id="89" name="roots text">
              <a:extLst>
                <a:ext uri="{FF2B5EF4-FFF2-40B4-BE49-F238E27FC236}">
                  <a16:creationId xmlns:a16="http://schemas.microsoft.com/office/drawing/2014/main" id="{37BDA897-9986-0848-AA98-2386F485DD4D}"/>
                </a:ext>
              </a:extLst>
            </p:cNvPr>
            <p:cNvSpPr/>
            <p:nvPr/>
          </p:nvSpPr>
          <p:spPr>
            <a:xfrm>
              <a:off x="7081442" y="3887503"/>
              <a:ext cx="1134979" cy="439412"/>
            </a:xfrm>
            <a:prstGeom prst="roundRect">
              <a:avLst/>
            </a:prstGeom>
            <a:solidFill>
              <a:srgbClr val="6C9D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800" dirty="0">
                  <a:solidFill>
                    <a:schemeClr val="bg1"/>
                  </a:solidFill>
                </a:rPr>
                <a:t>Roots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34A4FA5-EB95-F044-81E4-A29F365A678B}"/>
                </a:ext>
              </a:extLst>
            </p:cNvPr>
            <p:cNvSpPr/>
            <p:nvPr/>
          </p:nvSpPr>
          <p:spPr>
            <a:xfrm>
              <a:off x="6381203" y="3586868"/>
              <a:ext cx="1061792" cy="103469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901FD2B-68A9-6C42-AEDF-B325F24D1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3" t="-15877" r="23474" b="15877"/>
            <a:stretch/>
          </p:blipFill>
          <p:spPr>
            <a:xfrm>
              <a:off x="6375655" y="3579605"/>
              <a:ext cx="1072888" cy="1041953"/>
            </a:xfrm>
            <a:prstGeom prst="ellipse">
              <a:avLst/>
            </a:prstGeom>
          </p:spPr>
        </p:pic>
        <p:pic>
          <p:nvPicPr>
            <p:cNvPr id="92" name="roots">
              <a:extLst>
                <a:ext uri="{FF2B5EF4-FFF2-40B4-BE49-F238E27FC236}">
                  <a16:creationId xmlns:a16="http://schemas.microsoft.com/office/drawing/2014/main" id="{C927CE2D-C497-0746-8376-1E89D929C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00" t="4136" r="-41811" b="12634"/>
            <a:stretch/>
          </p:blipFill>
          <p:spPr>
            <a:xfrm>
              <a:off x="6407217" y="3586303"/>
              <a:ext cx="1018771" cy="1034690"/>
            </a:xfrm>
            <a:prstGeom prst="ellipse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C2D152-71F1-0B4E-BEE0-9B6BB51387F3}"/>
              </a:ext>
            </a:extLst>
          </p:cNvPr>
          <p:cNvGrpSpPr/>
          <p:nvPr/>
        </p:nvGrpSpPr>
        <p:grpSpPr>
          <a:xfrm>
            <a:off x="6362371" y="4726974"/>
            <a:ext cx="1936056" cy="1041953"/>
            <a:chOff x="6349118" y="4792346"/>
            <a:chExt cx="1936056" cy="1041953"/>
          </a:xfrm>
        </p:grpSpPr>
        <p:sp>
          <p:nvSpPr>
            <p:cNvPr id="97" name="leaves text">
              <a:extLst>
                <a:ext uri="{FF2B5EF4-FFF2-40B4-BE49-F238E27FC236}">
                  <a16:creationId xmlns:a16="http://schemas.microsoft.com/office/drawing/2014/main" id="{200F8C86-727A-714B-B234-A544AEAB9792}"/>
                </a:ext>
              </a:extLst>
            </p:cNvPr>
            <p:cNvSpPr/>
            <p:nvPr/>
          </p:nvSpPr>
          <p:spPr>
            <a:xfrm>
              <a:off x="7150195" y="5131730"/>
              <a:ext cx="1134979" cy="439412"/>
            </a:xfrm>
            <a:prstGeom prst="roundRect">
              <a:avLst/>
            </a:prstGeom>
            <a:solidFill>
              <a:srgbClr val="6C9D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800" dirty="0">
                  <a:solidFill>
                    <a:schemeClr val="bg1"/>
                  </a:solidFill>
                </a:rPr>
                <a:t>Leaves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09F97B2-380B-D94E-A806-F9DAF8323274}"/>
                </a:ext>
              </a:extLst>
            </p:cNvPr>
            <p:cNvSpPr/>
            <p:nvPr/>
          </p:nvSpPr>
          <p:spPr>
            <a:xfrm>
              <a:off x="6354666" y="4799383"/>
              <a:ext cx="1061792" cy="103469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790ACF6-D854-5242-B23A-6BDC7CA49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2" t="-63836" r="22285" b="63836"/>
            <a:stretch/>
          </p:blipFill>
          <p:spPr>
            <a:xfrm>
              <a:off x="6349118" y="4792346"/>
              <a:ext cx="1072888" cy="1041953"/>
            </a:xfrm>
            <a:prstGeom prst="ellipse">
              <a:avLst/>
            </a:prstGeom>
          </p:spPr>
        </p:pic>
        <p:pic>
          <p:nvPicPr>
            <p:cNvPr id="100" name="leaves">
              <a:extLst>
                <a:ext uri="{FF2B5EF4-FFF2-40B4-BE49-F238E27FC236}">
                  <a16:creationId xmlns:a16="http://schemas.microsoft.com/office/drawing/2014/main" id="{80BC27BA-3263-DF47-AE1E-6FA994C16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860"/>
            <a:stretch/>
          </p:blipFill>
          <p:spPr>
            <a:xfrm>
              <a:off x="6442516" y="4921629"/>
              <a:ext cx="858221" cy="91244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519EE4-4284-7343-8392-63C4DA2C2EA9}"/>
              </a:ext>
            </a:extLst>
          </p:cNvPr>
          <p:cNvGrpSpPr/>
          <p:nvPr/>
        </p:nvGrpSpPr>
        <p:grpSpPr>
          <a:xfrm>
            <a:off x="5493183" y="5645765"/>
            <a:ext cx="2056892" cy="1034690"/>
            <a:chOff x="5472909" y="5704100"/>
            <a:chExt cx="2056892" cy="1034690"/>
          </a:xfrm>
        </p:grpSpPr>
        <p:sp>
          <p:nvSpPr>
            <p:cNvPr id="102" name="flowers text">
              <a:extLst>
                <a:ext uri="{FF2B5EF4-FFF2-40B4-BE49-F238E27FC236}">
                  <a16:creationId xmlns:a16="http://schemas.microsoft.com/office/drawing/2014/main" id="{C1CE93B2-5DE7-694B-B286-C8008591A0CB}"/>
                </a:ext>
              </a:extLst>
            </p:cNvPr>
            <p:cNvSpPr/>
            <p:nvPr/>
          </p:nvSpPr>
          <p:spPr>
            <a:xfrm>
              <a:off x="6276407" y="6070713"/>
              <a:ext cx="1253394" cy="439412"/>
            </a:xfrm>
            <a:prstGeom prst="roundRect">
              <a:avLst/>
            </a:prstGeom>
            <a:solidFill>
              <a:srgbClr val="6C9D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800" dirty="0">
                  <a:solidFill>
                    <a:schemeClr val="bg1"/>
                  </a:solidFill>
                </a:rPr>
                <a:t>Flowers</a:t>
              </a: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7B68C9F-957A-454E-A2FC-A43C8B6A2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2" t="3296" r="3268" b="28018"/>
            <a:stretch/>
          </p:blipFill>
          <p:spPr>
            <a:xfrm>
              <a:off x="5472909" y="5704100"/>
              <a:ext cx="1065899" cy="1034690"/>
            </a:xfrm>
            <a:prstGeom prst="ellipse">
              <a:avLst/>
            </a:prstGeom>
          </p:spPr>
        </p:pic>
        <p:pic>
          <p:nvPicPr>
            <p:cNvPr id="104" name="flowers">
              <a:extLst>
                <a:ext uri="{FF2B5EF4-FFF2-40B4-BE49-F238E27FC236}">
                  <a16:creationId xmlns:a16="http://schemas.microsoft.com/office/drawing/2014/main" id="{33A5DA22-78FD-434D-A1E1-0351D419D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2576"/>
            <a:stretch/>
          </p:blipFill>
          <p:spPr>
            <a:xfrm>
              <a:off x="5670617" y="5770019"/>
              <a:ext cx="742069" cy="968771"/>
            </a:xfrm>
            <a:prstGeom prst="rect">
              <a:avLst/>
            </a:prstGeom>
          </p:spPr>
        </p:pic>
      </p:grpSp>
      <p:sp>
        <p:nvSpPr>
          <p:cNvPr id="105" name="fruit text">
            <a:extLst>
              <a:ext uri="{FF2B5EF4-FFF2-40B4-BE49-F238E27FC236}">
                <a16:creationId xmlns:a16="http://schemas.microsoft.com/office/drawing/2014/main" id="{5866ED90-0FA4-1148-83F0-6B881A9147F8}"/>
              </a:ext>
            </a:extLst>
          </p:cNvPr>
          <p:cNvSpPr/>
          <p:nvPr/>
        </p:nvSpPr>
        <p:spPr>
          <a:xfrm>
            <a:off x="3379617" y="6019643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Fruit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51F1E-387F-7D44-8A47-444FBC3AEC1C}"/>
              </a:ext>
            </a:extLst>
          </p:cNvPr>
          <p:cNvGrpSpPr/>
          <p:nvPr/>
        </p:nvGrpSpPr>
        <p:grpSpPr>
          <a:xfrm>
            <a:off x="4153804" y="5659424"/>
            <a:ext cx="1065899" cy="1034691"/>
            <a:chOff x="4153804" y="5659424"/>
            <a:chExt cx="1065899" cy="1034691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40FA93B-4950-C44D-90DC-013E38499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2" t="3296" r="3268" b="28018"/>
            <a:stretch/>
          </p:blipFill>
          <p:spPr>
            <a:xfrm>
              <a:off x="4153804" y="5659424"/>
              <a:ext cx="1065899" cy="1034690"/>
            </a:xfrm>
            <a:prstGeom prst="ellipse">
              <a:avLst/>
            </a:prstGeom>
          </p:spPr>
        </p:pic>
        <p:pic>
          <p:nvPicPr>
            <p:cNvPr id="107" name="fruit">
              <a:extLst>
                <a:ext uri="{FF2B5EF4-FFF2-40B4-BE49-F238E27FC236}">
                  <a16:creationId xmlns:a16="http://schemas.microsoft.com/office/drawing/2014/main" id="{77A661CD-91F7-7F4C-9F77-6CE241A30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49"/>
            <a:stretch/>
          </p:blipFill>
          <p:spPr>
            <a:xfrm>
              <a:off x="4346109" y="5698719"/>
              <a:ext cx="742718" cy="995396"/>
            </a:xfrm>
            <a:prstGeom prst="rect">
              <a:avLst/>
            </a:prstGeom>
          </p:spPr>
        </p:pic>
      </p:grpSp>
      <p:sp>
        <p:nvSpPr>
          <p:cNvPr id="108" name="seed dis text">
            <a:extLst>
              <a:ext uri="{FF2B5EF4-FFF2-40B4-BE49-F238E27FC236}">
                <a16:creationId xmlns:a16="http://schemas.microsoft.com/office/drawing/2014/main" id="{5401FB47-9A44-7744-A021-BFC62D93BAB7}"/>
              </a:ext>
            </a:extLst>
          </p:cNvPr>
          <p:cNvSpPr/>
          <p:nvPr/>
        </p:nvSpPr>
        <p:spPr>
          <a:xfrm>
            <a:off x="1585556" y="5076913"/>
            <a:ext cx="1883458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Seed Dispersal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9FC0F20-B126-DE43-8376-40CEC6EA74F6}"/>
              </a:ext>
            </a:extLst>
          </p:cNvPr>
          <p:cNvGrpSpPr/>
          <p:nvPr/>
        </p:nvGrpSpPr>
        <p:grpSpPr>
          <a:xfrm>
            <a:off x="3276605" y="4760051"/>
            <a:ext cx="1065899" cy="1034691"/>
            <a:chOff x="3256698" y="4822069"/>
            <a:chExt cx="1065899" cy="103469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6EEAC91-3771-DD4A-B12F-E2CDBFC56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2" t="3296" r="3268" b="28018"/>
            <a:stretch/>
          </p:blipFill>
          <p:spPr>
            <a:xfrm>
              <a:off x="3256698" y="4822069"/>
              <a:ext cx="1065899" cy="1034690"/>
            </a:xfrm>
            <a:prstGeom prst="ellipse">
              <a:avLst/>
            </a:prstGeom>
          </p:spPr>
        </p:pic>
        <p:pic>
          <p:nvPicPr>
            <p:cNvPr id="111" name="seed dis">
              <a:extLst>
                <a:ext uri="{FF2B5EF4-FFF2-40B4-BE49-F238E27FC236}">
                  <a16:creationId xmlns:a16="http://schemas.microsoft.com/office/drawing/2014/main" id="{43AF6B5B-9CE4-D64E-9EDF-E7CE2F99F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012"/>
            <a:stretch/>
          </p:blipFill>
          <p:spPr>
            <a:xfrm>
              <a:off x="3463868" y="4878670"/>
              <a:ext cx="735606" cy="978090"/>
            </a:xfrm>
            <a:prstGeom prst="rect">
              <a:avLst/>
            </a:prstGeom>
          </p:spPr>
        </p:pic>
      </p:grpSp>
      <p:sp>
        <p:nvSpPr>
          <p:cNvPr id="112" name="dies text">
            <a:extLst>
              <a:ext uri="{FF2B5EF4-FFF2-40B4-BE49-F238E27FC236}">
                <a16:creationId xmlns:a16="http://schemas.microsoft.com/office/drawing/2014/main" id="{AFC94DEC-158D-C249-9399-AAF04B2326E9}"/>
              </a:ext>
            </a:extLst>
          </p:cNvPr>
          <p:cNvSpPr/>
          <p:nvPr/>
        </p:nvSpPr>
        <p:spPr>
          <a:xfrm>
            <a:off x="2611983" y="3834889"/>
            <a:ext cx="1134979" cy="439412"/>
          </a:xfrm>
          <a:prstGeom prst="roundRect">
            <a:avLst/>
          </a:prstGeom>
          <a:solidFill>
            <a:srgbClr val="6C9D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bg1"/>
                </a:solidFill>
              </a:rPr>
              <a:t>Dies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31BEDFA-3CF1-884D-B587-7842EDF64E2A}"/>
              </a:ext>
            </a:extLst>
          </p:cNvPr>
          <p:cNvGrpSpPr/>
          <p:nvPr/>
        </p:nvGrpSpPr>
        <p:grpSpPr>
          <a:xfrm>
            <a:off x="3262133" y="3533690"/>
            <a:ext cx="1078912" cy="1036637"/>
            <a:chOff x="3243109" y="3586304"/>
            <a:chExt cx="1078912" cy="1036637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5AA35B8-9D16-C84F-9E20-85D3ADC9D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2" t="3296" r="3268" b="28018"/>
            <a:stretch/>
          </p:blipFill>
          <p:spPr>
            <a:xfrm>
              <a:off x="3243109" y="3586304"/>
              <a:ext cx="1078912" cy="1034690"/>
            </a:xfrm>
            <a:prstGeom prst="ellipse">
              <a:avLst/>
            </a:prstGeom>
          </p:spPr>
        </p:pic>
        <p:pic>
          <p:nvPicPr>
            <p:cNvPr id="115" name="dies">
              <a:extLst>
                <a:ext uri="{FF2B5EF4-FFF2-40B4-BE49-F238E27FC236}">
                  <a16:creationId xmlns:a16="http://schemas.microsoft.com/office/drawing/2014/main" id="{532AAE58-839D-BC44-80B4-FA3642677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37"/>
            <a:stretch/>
          </p:blipFill>
          <p:spPr>
            <a:xfrm>
              <a:off x="3494111" y="3612998"/>
              <a:ext cx="699927" cy="1009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0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9" grpId="0" animBg="1"/>
      <p:bldP spid="105" grpId="0" animBg="1"/>
      <p:bldP spid="108" grpId="0" animBg="1"/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595027" y="1449963"/>
            <a:ext cx="9501758" cy="5847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find out how much we have learnt about plants during all of our lessons.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0D4237-8895-D246-B9C8-39D1AF0CCD49}"/>
              </a:ext>
            </a:extLst>
          </p:cNvPr>
          <p:cNvSpPr/>
          <p:nvPr/>
        </p:nvSpPr>
        <p:spPr>
          <a:xfrm>
            <a:off x="977213" y="2324897"/>
            <a:ext cx="8737385" cy="4269085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question 1">
            <a:extLst>
              <a:ext uri="{FF2B5EF4-FFF2-40B4-BE49-F238E27FC236}">
                <a16:creationId xmlns:a16="http://schemas.microsoft.com/office/drawing/2014/main" id="{606E83A6-9509-4A48-965F-03630BE0071A}"/>
              </a:ext>
            </a:extLst>
          </p:cNvPr>
          <p:cNvSpPr/>
          <p:nvPr/>
        </p:nvSpPr>
        <p:spPr>
          <a:xfrm>
            <a:off x="1164712" y="2497265"/>
            <a:ext cx="4492061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of these plants needs water?</a:t>
            </a:r>
          </a:p>
        </p:txBody>
      </p:sp>
      <p:pic>
        <p:nvPicPr>
          <p:cNvPr id="4" name="cactus" descr="A picture containing cup&#10;&#10;Description automatically generated">
            <a:extLst>
              <a:ext uri="{FF2B5EF4-FFF2-40B4-BE49-F238E27FC236}">
                <a16:creationId xmlns:a16="http://schemas.microsoft.com/office/drawing/2014/main" id="{FE8A15F8-331C-1045-B268-EAB88CBE3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81" t="-8219" r="-45131" b="-9139"/>
          <a:stretch/>
        </p:blipFill>
        <p:spPr>
          <a:xfrm>
            <a:off x="1436202" y="3485954"/>
            <a:ext cx="2305319" cy="2623758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6" name="cress">
            <a:extLst>
              <a:ext uri="{FF2B5EF4-FFF2-40B4-BE49-F238E27FC236}">
                <a16:creationId xmlns:a16="http://schemas.microsoft.com/office/drawing/2014/main" id="{C5789CC1-D44D-5C45-827B-FBDE76473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4" t="-18740" r="-17056" b="-13996"/>
          <a:stretch/>
        </p:blipFill>
        <p:spPr>
          <a:xfrm>
            <a:off x="4146999" y="3485953"/>
            <a:ext cx="2256096" cy="2623758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8" name="pepper plant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7CCA8F46-32F5-1D48-982E-16B079EC0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51" t="-8225" r="-53002" b="-5781"/>
          <a:stretch/>
        </p:blipFill>
        <p:spPr>
          <a:xfrm>
            <a:off x="6809049" y="3485953"/>
            <a:ext cx="2437984" cy="2623758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4A28CAD-2D7F-1145-92D6-BE4D6EEDDCF1}"/>
              </a:ext>
            </a:extLst>
          </p:cNvPr>
          <p:cNvSpPr/>
          <p:nvPr/>
        </p:nvSpPr>
        <p:spPr>
          <a:xfrm>
            <a:off x="1164712" y="5165431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A859282-032A-E143-A0D9-EEBFB18EB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80" y="5411052"/>
            <a:ext cx="1020607" cy="89136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06E8FC7-A2E2-2C4A-9B85-450AB44EFD90}"/>
              </a:ext>
            </a:extLst>
          </p:cNvPr>
          <p:cNvSpPr/>
          <p:nvPr/>
        </p:nvSpPr>
        <p:spPr>
          <a:xfrm>
            <a:off x="3921943" y="5170555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94EF734-C3C9-CD41-BD48-667C97563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51" y="5254756"/>
            <a:ext cx="683424" cy="106614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379A696-F41D-034C-94AE-FDCCECE5EF46}"/>
              </a:ext>
            </a:extLst>
          </p:cNvPr>
          <p:cNvSpPr/>
          <p:nvPr/>
        </p:nvSpPr>
        <p:spPr>
          <a:xfrm>
            <a:off x="6581399" y="5170555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6625E96-E57C-1C4E-BEB8-7512E00BE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07" y="5254756"/>
            <a:ext cx="683424" cy="10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20" grpId="1" animBg="1"/>
      <p:bldP spid="2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734820-D315-CE4B-B2C6-3CF39CB58E15}"/>
              </a:ext>
            </a:extLst>
          </p:cNvPr>
          <p:cNvSpPr/>
          <p:nvPr/>
        </p:nvSpPr>
        <p:spPr>
          <a:xfrm>
            <a:off x="977213" y="2324897"/>
            <a:ext cx="8737385" cy="4269085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595027" y="1449963"/>
            <a:ext cx="9501758" cy="5847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find out how much we have learnt about plants during all of our lessons.</a:t>
            </a:r>
          </a:p>
        </p:txBody>
      </p:sp>
      <p:sp>
        <p:nvSpPr>
          <p:cNvPr id="18" name="question 2">
            <a:extLst>
              <a:ext uri="{FF2B5EF4-FFF2-40B4-BE49-F238E27FC236}">
                <a16:creationId xmlns:a16="http://schemas.microsoft.com/office/drawing/2014/main" id="{88B507C4-F0EE-7346-9807-22C5F9541086}"/>
              </a:ext>
            </a:extLst>
          </p:cNvPr>
          <p:cNvSpPr/>
          <p:nvPr/>
        </p:nvSpPr>
        <p:spPr>
          <a:xfrm>
            <a:off x="1178443" y="2503603"/>
            <a:ext cx="4355583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Which of these plants needs light?</a:t>
            </a:r>
          </a:p>
        </p:txBody>
      </p:sp>
      <p:pic>
        <p:nvPicPr>
          <p:cNvPr id="14" name="cress plant">
            <a:extLst>
              <a:ext uri="{FF2B5EF4-FFF2-40B4-BE49-F238E27FC236}">
                <a16:creationId xmlns:a16="http://schemas.microsoft.com/office/drawing/2014/main" id="{849633F1-58CA-8840-ACE3-C8C40E88E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8" t="-16061" r="-17871" b="-16746"/>
          <a:stretch/>
        </p:blipFill>
        <p:spPr>
          <a:xfrm>
            <a:off x="4029936" y="3554059"/>
            <a:ext cx="2132718" cy="2485090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10" name="tomato plant" descr="A picture containing text&#10;&#10;Description automatically generated">
            <a:extLst>
              <a:ext uri="{FF2B5EF4-FFF2-40B4-BE49-F238E27FC236}">
                <a16:creationId xmlns:a16="http://schemas.microsoft.com/office/drawing/2014/main" id="{F3B147B6-8F74-3142-9D6D-855BA67FA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1" t="-7867" r="-12981" b="34644"/>
          <a:stretch/>
        </p:blipFill>
        <p:spPr>
          <a:xfrm>
            <a:off x="6558845" y="3554059"/>
            <a:ext cx="2769696" cy="2456062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15" name="rubber plant" descr="A picture containing text&#10;&#10;Description automatically generated">
            <a:extLst>
              <a:ext uri="{FF2B5EF4-FFF2-40B4-BE49-F238E27FC236}">
                <a16:creationId xmlns:a16="http://schemas.microsoft.com/office/drawing/2014/main" id="{556ADD55-F2EB-B540-8300-720CA2FA29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75" t="-13890" r="-10104" b="-11665"/>
          <a:stretch/>
        </p:blipFill>
        <p:spPr>
          <a:xfrm>
            <a:off x="1364008" y="3525031"/>
            <a:ext cx="2266682" cy="2485534"/>
          </a:xfrm>
          <a:prstGeom prst="roundRect">
            <a:avLst>
              <a:gd name="adj" fmla="val 5736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0F6EB5D-F83D-6B46-8640-8BF79FD4A21E}"/>
              </a:ext>
            </a:extLst>
          </p:cNvPr>
          <p:cNvSpPr/>
          <p:nvPr/>
        </p:nvSpPr>
        <p:spPr>
          <a:xfrm>
            <a:off x="3816045" y="5185911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242C269-6E3D-574A-9425-63B75E127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13" y="5431532"/>
            <a:ext cx="1020607" cy="8913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DC096AC-5BBB-CE46-9CD2-023E4218802D}"/>
              </a:ext>
            </a:extLst>
          </p:cNvPr>
          <p:cNvSpPr/>
          <p:nvPr/>
        </p:nvSpPr>
        <p:spPr>
          <a:xfrm>
            <a:off x="1092434" y="5183085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8F2D993-B32C-984D-80F1-887FDEEE90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2" y="5267286"/>
            <a:ext cx="683424" cy="106614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686EF53-3720-564B-9DE3-AC0CDB8AC0F3}"/>
              </a:ext>
            </a:extLst>
          </p:cNvPr>
          <p:cNvSpPr/>
          <p:nvPr/>
        </p:nvSpPr>
        <p:spPr>
          <a:xfrm>
            <a:off x="6373767" y="5165431"/>
            <a:ext cx="1234440" cy="1234440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202BE98-08F9-834D-85D1-40D008C96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75" y="5249632"/>
            <a:ext cx="683424" cy="10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AAE3DF88-68ED-7F4B-A74A-50217550D7F5}"/>
              </a:ext>
            </a:extLst>
          </p:cNvPr>
          <p:cNvSpPr/>
          <p:nvPr/>
        </p:nvSpPr>
        <p:spPr>
          <a:xfrm>
            <a:off x="9890975" y="6735651"/>
            <a:ext cx="695459" cy="708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3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C4A065-27C1-F04A-885E-E419A3426F41}"/>
              </a:ext>
            </a:extLst>
          </p:cNvPr>
          <p:cNvSpPr/>
          <p:nvPr/>
        </p:nvSpPr>
        <p:spPr>
          <a:xfrm>
            <a:off x="684938" y="4306351"/>
            <a:ext cx="9313200" cy="2533451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You Learnt?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0D4237-8895-D246-B9C8-39D1AF0CCD49}"/>
              </a:ext>
            </a:extLst>
          </p:cNvPr>
          <p:cNvSpPr/>
          <p:nvPr/>
        </p:nvSpPr>
        <p:spPr>
          <a:xfrm>
            <a:off x="705482" y="1560877"/>
            <a:ext cx="9313200" cy="2533451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question 1">
            <a:extLst>
              <a:ext uri="{FF2B5EF4-FFF2-40B4-BE49-F238E27FC236}">
                <a16:creationId xmlns:a16="http://schemas.microsoft.com/office/drawing/2014/main" id="{606E83A6-9509-4A48-965F-03630BE0071A}"/>
              </a:ext>
            </a:extLst>
          </p:cNvPr>
          <p:cNvSpPr/>
          <p:nvPr/>
        </p:nvSpPr>
        <p:spPr>
          <a:xfrm>
            <a:off x="875502" y="1698729"/>
            <a:ext cx="8932073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of these plants do you think would live in the rainforest and why?</a:t>
            </a:r>
          </a:p>
        </p:txBody>
      </p:sp>
      <p:sp>
        <p:nvSpPr>
          <p:cNvPr id="18" name="question 2">
            <a:extLst>
              <a:ext uri="{FF2B5EF4-FFF2-40B4-BE49-F238E27FC236}">
                <a16:creationId xmlns:a16="http://schemas.microsoft.com/office/drawing/2014/main" id="{88B507C4-F0EE-7346-9807-22C5F9541086}"/>
              </a:ext>
            </a:extLst>
          </p:cNvPr>
          <p:cNvSpPr/>
          <p:nvPr/>
        </p:nvSpPr>
        <p:spPr>
          <a:xfrm>
            <a:off x="820910" y="4444478"/>
            <a:ext cx="8388721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plants that live in hot, dry places usually have in common? </a:t>
            </a:r>
          </a:p>
        </p:txBody>
      </p:sp>
      <p:pic>
        <p:nvPicPr>
          <p:cNvPr id="4" name="cactus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76CAE93-72F5-DC48-83C0-E08EA82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28" t="-3888" r="-62599" b="-4515"/>
          <a:stretch/>
        </p:blipFill>
        <p:spPr>
          <a:xfrm>
            <a:off x="4497049" y="2443046"/>
            <a:ext cx="1379095" cy="1546916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6" name="arctic poppy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4FA0E72-50F1-5340-BD28-87EA1A40D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52" y="2449869"/>
            <a:ext cx="1427743" cy="1546916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pic>
        <p:nvPicPr>
          <p:cNvPr id="10" name="venus fly trap" descr="A picture containing text&#10;&#10;Description automatically generated">
            <a:extLst>
              <a:ext uri="{FF2B5EF4-FFF2-40B4-BE49-F238E27FC236}">
                <a16:creationId xmlns:a16="http://schemas.microsoft.com/office/drawing/2014/main" id="{6831A41C-FD75-5141-9A5C-0327F4DC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81" y="2449561"/>
            <a:ext cx="2084170" cy="1528892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</p:pic>
      <p:sp>
        <p:nvSpPr>
          <p:cNvPr id="17" name="correct">
            <a:extLst>
              <a:ext uri="{FF2B5EF4-FFF2-40B4-BE49-F238E27FC236}">
                <a16:creationId xmlns:a16="http://schemas.microsoft.com/office/drawing/2014/main" id="{81578E4B-F706-DB4E-96EF-F84B25D49ADB}"/>
              </a:ext>
            </a:extLst>
          </p:cNvPr>
          <p:cNvSpPr/>
          <p:nvPr/>
        </p:nvSpPr>
        <p:spPr>
          <a:xfrm>
            <a:off x="820911" y="5485553"/>
            <a:ext cx="2901162" cy="930726"/>
          </a:xfrm>
          <a:prstGeom prst="roundRect">
            <a:avLst>
              <a:gd name="adj" fmla="val 9335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Great job!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41FCFB4B-A9AF-C442-AD45-8E7EF1D9D3EA}"/>
              </a:ext>
            </a:extLst>
          </p:cNvPr>
          <p:cNvSpPr/>
          <p:nvPr/>
        </p:nvSpPr>
        <p:spPr>
          <a:xfrm>
            <a:off x="820910" y="5475812"/>
            <a:ext cx="2879072" cy="930726"/>
          </a:xfrm>
          <a:prstGeom prst="roundRect">
            <a:avLst>
              <a:gd name="adj" fmla="val 7869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They have thick, fleshy leaves with spikes.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ry again">
            <a:extLst>
              <a:ext uri="{FF2B5EF4-FFF2-40B4-BE49-F238E27FC236}">
                <a16:creationId xmlns:a16="http://schemas.microsoft.com/office/drawing/2014/main" id="{7DC0FC87-1B03-B849-8306-4F4A06DC6F25}"/>
              </a:ext>
            </a:extLst>
          </p:cNvPr>
          <p:cNvSpPr/>
          <p:nvPr/>
        </p:nvSpPr>
        <p:spPr>
          <a:xfrm>
            <a:off x="3881302" y="5493356"/>
            <a:ext cx="3476018" cy="922923"/>
          </a:xfrm>
          <a:prstGeom prst="roundRect">
            <a:avLst>
              <a:gd name="adj" fmla="val 11133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3D29AA8A-FEBD-224E-91BF-3C0D6EDC4C5C}"/>
              </a:ext>
            </a:extLst>
          </p:cNvPr>
          <p:cNvSpPr/>
          <p:nvPr/>
        </p:nvSpPr>
        <p:spPr>
          <a:xfrm>
            <a:off x="3881301" y="5493356"/>
            <a:ext cx="3476019" cy="930726"/>
          </a:xfrm>
          <a:prstGeom prst="roundRect">
            <a:avLst>
              <a:gd name="adj" fmla="val 10384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They have big waxy leaves that have a pointy tip. </a:t>
            </a:r>
          </a:p>
        </p:txBody>
      </p:sp>
      <p:sp>
        <p:nvSpPr>
          <p:cNvPr id="22" name="try again">
            <a:extLst>
              <a:ext uri="{FF2B5EF4-FFF2-40B4-BE49-F238E27FC236}">
                <a16:creationId xmlns:a16="http://schemas.microsoft.com/office/drawing/2014/main" id="{219D7E70-320C-154A-BEA2-7A70BD160EC3}"/>
              </a:ext>
            </a:extLst>
          </p:cNvPr>
          <p:cNvSpPr/>
          <p:nvPr/>
        </p:nvSpPr>
        <p:spPr>
          <a:xfrm>
            <a:off x="7516549" y="5493356"/>
            <a:ext cx="2264518" cy="930726"/>
          </a:xfrm>
          <a:prstGeom prst="roundRect">
            <a:avLst>
              <a:gd name="adj" fmla="val 9335"/>
            </a:avLst>
          </a:prstGeom>
          <a:solidFill>
            <a:schemeClr val="bg1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FD1365FB-02CA-7D4F-9EA0-039FAF5E1309}"/>
              </a:ext>
            </a:extLst>
          </p:cNvPr>
          <p:cNvSpPr/>
          <p:nvPr/>
        </p:nvSpPr>
        <p:spPr>
          <a:xfrm>
            <a:off x="7516549" y="5475812"/>
            <a:ext cx="2254739" cy="930726"/>
          </a:xfrm>
          <a:prstGeom prst="roundRect">
            <a:avLst>
              <a:gd name="adj" fmla="val 7869"/>
            </a:avLst>
          </a:prstGeom>
          <a:solidFill>
            <a:srgbClr val="6C9D72"/>
          </a:solidFill>
          <a:ln w="3810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They grow close to the ground.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5FE718-FC32-3C48-B04F-3AD515EA21CE}"/>
              </a:ext>
            </a:extLst>
          </p:cNvPr>
          <p:cNvSpPr/>
          <p:nvPr/>
        </p:nvSpPr>
        <p:spPr>
          <a:xfrm>
            <a:off x="6476793" y="3114868"/>
            <a:ext cx="982455" cy="982455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65A7F84-18ED-324F-8B65-B297C31FD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62" y="3300529"/>
            <a:ext cx="812272" cy="70940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DC81475-6711-2F42-A170-049939D335D8}"/>
              </a:ext>
            </a:extLst>
          </p:cNvPr>
          <p:cNvSpPr/>
          <p:nvPr/>
        </p:nvSpPr>
        <p:spPr>
          <a:xfrm>
            <a:off x="4302076" y="3114868"/>
            <a:ext cx="982455" cy="982455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F6C0BC64-0065-374D-A052-F8A546A5C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33" y="3204025"/>
            <a:ext cx="543918" cy="84851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147F24B-B206-9C4D-935C-C6AC9E93EAA3}"/>
              </a:ext>
            </a:extLst>
          </p:cNvPr>
          <p:cNvSpPr/>
          <p:nvPr/>
        </p:nvSpPr>
        <p:spPr>
          <a:xfrm>
            <a:off x="1662891" y="3101797"/>
            <a:ext cx="982455" cy="982455"/>
          </a:xfrm>
          <a:prstGeom prst="ellipse">
            <a:avLst/>
          </a:prstGeom>
          <a:solidFill>
            <a:srgbClr val="6C9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C375280D-5D8F-944C-B99D-783A3451F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48" y="3190954"/>
            <a:ext cx="543918" cy="8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-side Corner of Rectangle 23">
            <a:extLst>
              <a:ext uri="{FF2B5EF4-FFF2-40B4-BE49-F238E27FC236}">
                <a16:creationId xmlns:a16="http://schemas.microsoft.com/office/drawing/2014/main" id="{1CA5863F-5CA9-0741-A369-8AD906D7817B}"/>
              </a:ext>
            </a:extLst>
          </p:cNvPr>
          <p:cNvSpPr/>
          <p:nvPr/>
        </p:nvSpPr>
        <p:spPr>
          <a:xfrm>
            <a:off x="789201" y="785392"/>
            <a:ext cx="9077585" cy="972253"/>
          </a:xfrm>
          <a:prstGeom prst="round2SameRect">
            <a:avLst>
              <a:gd name="adj1" fmla="val 19181"/>
              <a:gd name="adj2" fmla="val 0"/>
            </a:avLst>
          </a:prstGeom>
          <a:solidFill>
            <a:srgbClr val="9DD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tree&#10;&#10;Description automatically generated with low confidence">
            <a:extLst>
              <a:ext uri="{FF2B5EF4-FFF2-40B4-BE49-F238E27FC236}">
                <a16:creationId xmlns:a16="http://schemas.microsoft.com/office/drawing/2014/main" id="{973D703B-955D-7746-A6C8-1C5272CE0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12319" r="40147"/>
          <a:stretch/>
        </p:blipFill>
        <p:spPr>
          <a:xfrm>
            <a:off x="794040" y="1529759"/>
            <a:ext cx="9072527" cy="5235746"/>
          </a:xfrm>
          <a:prstGeom prst="roundRect">
            <a:avLst>
              <a:gd name="adj" fmla="val 2589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Growing, Growing, Grown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4BE0289D-0AAC-F846-BF7A-D850655C9BCA}"/>
              </a:ext>
            </a:extLst>
          </p:cNvPr>
          <p:cNvSpPr/>
          <p:nvPr/>
        </p:nvSpPr>
        <p:spPr>
          <a:xfrm>
            <a:off x="2627289" y="1800065"/>
            <a:ext cx="4727687" cy="1176818"/>
          </a:xfrm>
          <a:prstGeom prst="roundRect">
            <a:avLst>
              <a:gd name="adj" fmla="val 11595"/>
            </a:avLst>
          </a:prstGeom>
          <a:solidFill>
            <a:schemeClr val="bg1"/>
          </a:solidFill>
          <a:ln w="38100">
            <a:solidFill>
              <a:srgbClr val="EDBD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Let’s read to the end of the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02A7E6"/>
                </a:solidFill>
              </a:rPr>
              <a:t>Growing, Growing, Grown eBook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and think about everything we have learnt.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98F9D8-B7B0-FC4E-99B4-68B1C39D9EF1}"/>
              </a:ext>
            </a:extLst>
          </p:cNvPr>
          <p:cNvSpPr/>
          <p:nvPr/>
        </p:nvSpPr>
        <p:spPr>
          <a:xfrm>
            <a:off x="2238718" y="3326985"/>
            <a:ext cx="2952714" cy="2803359"/>
          </a:xfrm>
          <a:prstGeom prst="ellipse">
            <a:avLst/>
          </a:prstGeom>
          <a:solidFill>
            <a:srgbClr val="CC4894"/>
          </a:solidFill>
          <a:ln w="508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b="1" dirty="0"/>
              <a:t>glossary</a:t>
            </a:r>
            <a:r>
              <a:rPr lang="en-GB" dirty="0"/>
              <a:t> tells us the meanings of some key words.</a:t>
            </a:r>
          </a:p>
        </p:txBody>
      </p:sp>
      <p:pic>
        <p:nvPicPr>
          <p:cNvPr id="19" name="Picture 18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69F3E41A-3087-ED4A-8F89-5E577FB97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4" b="47882"/>
          <a:stretch/>
        </p:blipFill>
        <p:spPr>
          <a:xfrm>
            <a:off x="783185" y="3244375"/>
            <a:ext cx="2952715" cy="3521130"/>
          </a:xfrm>
          <a:prstGeom prst="roundRect">
            <a:avLst>
              <a:gd name="adj" fmla="val 7177"/>
            </a:avLst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B246534-2C81-0A40-87A7-7C36292AB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9"/>
          <a:stretch/>
        </p:blipFill>
        <p:spPr>
          <a:xfrm>
            <a:off x="7343003" y="2451544"/>
            <a:ext cx="2523673" cy="32051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57AFB-1547-B64F-AAE8-A27F8F7ACE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6"/>
          <a:stretch/>
        </p:blipFill>
        <p:spPr>
          <a:xfrm>
            <a:off x="4500922" y="3503381"/>
            <a:ext cx="3675357" cy="3262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64B55B-9C8E-7A43-B00C-6D39001954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2" r="1218"/>
          <a:stretch/>
        </p:blipFill>
        <p:spPr>
          <a:xfrm>
            <a:off x="7258127" y="1516093"/>
            <a:ext cx="1168439" cy="1665902"/>
          </a:xfrm>
          <a:prstGeom prst="rect">
            <a:avLst/>
          </a:prstGeom>
          <a:ln w="25400">
            <a:solidFill>
              <a:srgbClr val="CC4894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7F6A2-2165-9E43-B380-F64D24B82BA1}"/>
              </a:ext>
            </a:extLst>
          </p:cNvPr>
          <p:cNvGrpSpPr/>
          <p:nvPr/>
        </p:nvGrpSpPr>
        <p:grpSpPr>
          <a:xfrm>
            <a:off x="8055071" y="2666971"/>
            <a:ext cx="577404" cy="577404"/>
            <a:chOff x="9326315" y="6215725"/>
            <a:chExt cx="577404" cy="577404"/>
          </a:xfrm>
        </p:grpSpPr>
        <p:sp>
          <p:nvSpPr>
            <p:cNvPr id="9" name="Icon colour">
              <a:hlinkClick r:id="" action="ppaction://noaction"/>
              <a:extLst>
                <a:ext uri="{FF2B5EF4-FFF2-40B4-BE49-F238E27FC236}">
                  <a16:creationId xmlns:a16="http://schemas.microsoft.com/office/drawing/2014/main" id="{49585B1B-33A0-624F-A34B-A4B513CB2550}"/>
                </a:ext>
              </a:extLst>
            </p:cNvPr>
            <p:cNvSpPr/>
            <p:nvPr/>
          </p:nvSpPr>
          <p:spPr>
            <a:xfrm>
              <a:off x="9326315" y="6215725"/>
              <a:ext cx="577404" cy="577404"/>
            </a:xfrm>
            <a:prstGeom prst="ellipse">
              <a:avLst/>
            </a:prstGeom>
            <a:solidFill>
              <a:srgbClr val="E50A7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DA9FE52-52A1-EA42-A316-082592F50448}"/>
                </a:ext>
              </a:extLst>
            </p:cNvPr>
            <p:cNvGrpSpPr/>
            <p:nvPr/>
          </p:nvGrpSpPr>
          <p:grpSpPr>
            <a:xfrm>
              <a:off x="9418299" y="6312889"/>
              <a:ext cx="393436" cy="383076"/>
              <a:chOff x="6489605" y="4731874"/>
              <a:chExt cx="442899" cy="43123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2625A7F-EA9E-F645-B4DC-51543ECFA1FE}"/>
                  </a:ext>
                </a:extLst>
              </p:cNvPr>
              <p:cNvCxnSpPr/>
              <p:nvPr/>
            </p:nvCxnSpPr>
            <p:spPr>
              <a:xfrm rot="2700000">
                <a:off x="6601925" y="4938472"/>
                <a:ext cx="0" cy="22463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D0B36FA-943C-0642-9967-66F2D32CE85F}"/>
                  </a:ext>
                </a:extLst>
              </p:cNvPr>
              <p:cNvCxnSpPr/>
              <p:nvPr/>
            </p:nvCxnSpPr>
            <p:spPr>
              <a:xfrm rot="18900000" flipH="1">
                <a:off x="6820185" y="4938472"/>
                <a:ext cx="0" cy="22463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AF841E1-01B7-164D-A9BC-D1F86BD898D1}"/>
                  </a:ext>
                </a:extLst>
              </p:cNvPr>
              <p:cNvCxnSpPr/>
              <p:nvPr/>
            </p:nvCxnSpPr>
            <p:spPr>
              <a:xfrm rot="18900000" flipV="1">
                <a:off x="6601925" y="4731874"/>
                <a:ext cx="0" cy="224639"/>
              </a:xfrm>
              <a:prstGeom prst="straightConnector1">
                <a:avLst/>
              </a:prstGeom>
              <a:ln w="28575" cap="rnd" cmpd="sng">
                <a:solidFill>
                  <a:schemeClr val="bg1"/>
                </a:solidFill>
                <a:round/>
                <a:headEnd type="none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D08E13E-D21B-854D-B428-42E31BC4A74A}"/>
                  </a:ext>
                </a:extLst>
              </p:cNvPr>
              <p:cNvCxnSpPr/>
              <p:nvPr/>
            </p:nvCxnSpPr>
            <p:spPr>
              <a:xfrm rot="2700000" flipH="1" flipV="1">
                <a:off x="6820185" y="4731874"/>
                <a:ext cx="0" cy="224639"/>
              </a:xfrm>
              <a:prstGeom prst="straightConnector1">
                <a:avLst/>
              </a:prstGeom>
              <a:ln w="28575" cap="rnd">
                <a:solidFill>
                  <a:schemeClr val="bg1"/>
                </a:solidFill>
                <a:round/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>
            <a:hlinkClick r:id="rId7" action="ppaction://hlinksldjump"/>
            <a:extLst>
              <a:ext uri="{FF2B5EF4-FFF2-40B4-BE49-F238E27FC236}">
                <a16:creationId xmlns:a16="http://schemas.microsoft.com/office/drawing/2014/main" id="{FD0FF126-5534-6C4A-BC76-A6DF862E13BE}"/>
              </a:ext>
            </a:extLst>
          </p:cNvPr>
          <p:cNvSpPr/>
          <p:nvPr/>
        </p:nvSpPr>
        <p:spPr>
          <a:xfrm>
            <a:off x="7173418" y="1409769"/>
            <a:ext cx="1501985" cy="196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09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909636" y="1514193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To explain how plants are suited to their habitats. 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9635" y="3980774"/>
            <a:ext cx="9221689" cy="181471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>
                <a:latin typeface="Twinkl" pitchFamily="2" charset="77"/>
              </a:rPr>
              <a:t>I can say how plants have different features that make them suited to where they live</a:t>
            </a:r>
          </a:p>
          <a:p>
            <a:pPr fontAlgn="base"/>
            <a:r>
              <a:rPr lang="en-GB" dirty="0">
                <a:latin typeface="Twinkl" pitchFamily="2" charset="77"/>
              </a:rPr>
              <a:t>I can identify plants that live in hot, dry, cold or wet places. </a:t>
            </a:r>
          </a:p>
          <a:p>
            <a:pPr fontAlgn="base"/>
            <a:r>
              <a:rPr lang="en-GB" dirty="0">
                <a:latin typeface="Twinkl" pitchFamily="2" charset="77"/>
              </a:rPr>
              <a:t>I can explain how I know which type of habitat each plant grows 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83A0B-02B4-074D-900E-306400021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90" y="6477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7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Book Overlay">
            <a:extLst>
              <a:ext uri="{FF2B5EF4-FFF2-40B4-BE49-F238E27FC236}">
                <a16:creationId xmlns:a16="http://schemas.microsoft.com/office/drawing/2014/main" id="{2586A810-32D6-5442-875A-A0ED4543A1E5}"/>
              </a:ext>
            </a:extLst>
          </p:cNvPr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1" name="Right Page">
              <a:extLst>
                <a:ext uri="{FF2B5EF4-FFF2-40B4-BE49-F238E27FC236}">
                  <a16:creationId xmlns:a16="http://schemas.microsoft.com/office/drawing/2014/main" id="{92EA45E5-E0A3-8B43-9F12-A2A4B19DBB58}"/>
                </a:ext>
              </a:extLst>
            </p:cNvPr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Left Page">
              <a:extLst>
                <a:ext uri="{FF2B5EF4-FFF2-40B4-BE49-F238E27FC236}">
                  <a16:creationId xmlns:a16="http://schemas.microsoft.com/office/drawing/2014/main" id="{9045B70A-3972-E54F-8924-01714A63A627}"/>
                </a:ext>
              </a:extLst>
            </p:cNvPr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Line">
              <a:extLst>
                <a:ext uri="{FF2B5EF4-FFF2-40B4-BE49-F238E27FC236}">
                  <a16:creationId xmlns:a16="http://schemas.microsoft.com/office/drawing/2014/main" id="{236E175C-434F-4644-8291-E2826119E8F6}"/>
                </a:ext>
              </a:extLst>
            </p:cNvPr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377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445769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330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0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666971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97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1017735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2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2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-8914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5" y="7092973"/>
            <a:ext cx="394952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88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10998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666971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4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87" y="1326908"/>
            <a:ext cx="3826609" cy="38266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9087" y="807415"/>
            <a:ext cx="8413638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27" b="1" dirty="0"/>
              <a:t>Meet </a:t>
            </a:r>
            <a:r>
              <a:rPr lang="en-GB" sz="3527" b="1" dirty="0" err="1"/>
              <a:t>Quizby</a:t>
            </a:r>
            <a:r>
              <a:rPr lang="en-GB" sz="3527" b="1" dirty="0"/>
              <a:t>!</a:t>
            </a:r>
          </a:p>
        </p:txBody>
      </p:sp>
      <p:sp>
        <p:nvSpPr>
          <p:cNvPr id="21" name="Google Shape;64;p17"/>
          <p:cNvSpPr/>
          <p:nvPr/>
        </p:nvSpPr>
        <p:spPr>
          <a:xfrm>
            <a:off x="1139086" y="3865626"/>
            <a:ext cx="5609093" cy="1258396"/>
          </a:xfrm>
          <a:prstGeom prst="rect">
            <a:avLst/>
          </a:prstGeom>
          <a:solidFill>
            <a:srgbClr val="B8CA4F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050" tIns="119050" rIns="119050" bIns="11905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questions that appear will help </a:t>
            </a:r>
            <a:b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you to think about the key learning throughout the lesson.</a:t>
            </a:r>
            <a:endParaRPr sz="2205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39088" y="1758298"/>
            <a:ext cx="5609090" cy="1801052"/>
            <a:chOff x="755650" y="1595096"/>
            <a:chExt cx="5088465" cy="1633882"/>
          </a:xfrm>
        </p:grpSpPr>
        <p:sp>
          <p:nvSpPr>
            <p:cNvPr id="4" name="Rectangular Callout 3"/>
            <p:cNvSpPr/>
            <p:nvPr/>
          </p:nvSpPr>
          <p:spPr>
            <a:xfrm>
              <a:off x="755650" y="1595096"/>
              <a:ext cx="5088465" cy="1633882"/>
            </a:xfrm>
            <a:prstGeom prst="wedgeRectCallout">
              <a:avLst>
                <a:gd name="adj1" fmla="val 61039"/>
                <a:gd name="adj2" fmla="val 24110"/>
              </a:avLst>
            </a:prstGeom>
            <a:solidFill>
              <a:schemeClr val="bg1"/>
            </a:solidFill>
            <a:ln w="38100">
              <a:solidFill>
                <a:srgbClr val="3352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3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0062" y="2128648"/>
              <a:ext cx="5054053" cy="587480"/>
            </a:xfrm>
            <a:prstGeom prst="rect">
              <a:avLst/>
            </a:prstGeom>
          </p:spPr>
          <p:txBody>
            <a:bodyPr wrap="square" lIns="119050" tIns="119050" rIns="119050" bIns="119050">
              <a:spAutoFit/>
            </a:bodyPr>
            <a:lstStyle/>
            <a:p>
              <a:pPr algn="ctr">
                <a:spcAft>
                  <a:spcPts val="1323"/>
                </a:spcAft>
              </a:pPr>
              <a:r>
                <a:rPr lang="en-GB" sz="2646" b="1" dirty="0"/>
                <a:t>Hi, I’m </a:t>
              </a:r>
              <a:r>
                <a:rPr lang="en-GB" sz="2646" b="1" dirty="0" err="1"/>
                <a:t>Quizby</a:t>
              </a:r>
              <a:r>
                <a:rPr lang="en-GB" sz="2646" b="1" dirty="0"/>
                <a:t>!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7021" y="2200814"/>
            <a:ext cx="5390035" cy="906658"/>
            <a:chOff x="790063" y="1996538"/>
            <a:chExt cx="4889742" cy="822504"/>
          </a:xfrm>
        </p:grpSpPr>
        <p:sp>
          <p:nvSpPr>
            <p:cNvPr id="20" name="Rectangle 19"/>
            <p:cNvSpPr/>
            <p:nvPr/>
          </p:nvSpPr>
          <p:spPr>
            <a:xfrm>
              <a:off x="790063" y="1996538"/>
              <a:ext cx="4241742" cy="822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646" b="1" dirty="0"/>
                <a:t>I will appear like this, click me to reveal a key question.</a:t>
              </a:r>
              <a:endParaRPr lang="en-GB" sz="2646" dirty="0"/>
            </a:p>
          </p:txBody>
        </p:sp>
        <p:pic>
          <p:nvPicPr>
            <p:cNvPr id="23" name="Quizzy Ico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805" y="2104513"/>
              <a:ext cx="648000" cy="64800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177019" y="2212201"/>
            <a:ext cx="5512829" cy="906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323"/>
              </a:spcAft>
            </a:pPr>
            <a:r>
              <a:rPr lang="en-GB" sz="2646" b="1" dirty="0"/>
              <a:t>Can you spot me in the </a:t>
            </a:r>
            <a:br>
              <a:rPr lang="en-GB" sz="2646" b="1" dirty="0"/>
            </a:br>
            <a:r>
              <a:rPr lang="en-GB" sz="2646" b="1" dirty="0">
                <a:solidFill>
                  <a:srgbClr val="00B0F0"/>
                </a:solidFill>
              </a:rPr>
              <a:t>Lesson Presentation</a:t>
            </a:r>
            <a:r>
              <a:rPr lang="en-GB" sz="2646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307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-8914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073887" y="7099631"/>
            <a:ext cx="670239" cy="45719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1017735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03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C526602B-4CD4-7D47-96E9-B96DEFE1CC4E}"/>
              </a:ext>
            </a:extLst>
          </p:cNvPr>
          <p:cNvSpPr/>
          <p:nvPr/>
        </p:nvSpPr>
        <p:spPr>
          <a:xfrm>
            <a:off x="9985248" y="6766560"/>
            <a:ext cx="530352" cy="621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3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909636" y="1514193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To explain how plants are suited to their habitats. 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9636" y="3980774"/>
            <a:ext cx="9047114" cy="181471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>
                <a:latin typeface="+mn-lt"/>
              </a:rPr>
              <a:t>I can say how plants have different features that make them suited to where they live.</a:t>
            </a:r>
          </a:p>
          <a:p>
            <a:pPr fontAlgn="base"/>
            <a:r>
              <a:rPr lang="en-GB" dirty="0">
                <a:latin typeface="Twinkl" pitchFamily="2" charset="77"/>
              </a:rPr>
              <a:t>I can identify plants that live in hot, dry, cold or wet places. </a:t>
            </a:r>
          </a:p>
          <a:p>
            <a:pPr fontAlgn="base"/>
            <a:r>
              <a:rPr lang="en-GB" dirty="0">
                <a:latin typeface="Twinkl" pitchFamily="2" charset="77"/>
              </a:rPr>
              <a:t>I can explain how I know which type of habitat each plant grows in.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lant, window&#10;&#10;Description automatically generated">
            <a:extLst>
              <a:ext uri="{FF2B5EF4-FFF2-40B4-BE49-F238E27FC236}">
                <a16:creationId xmlns:a16="http://schemas.microsoft.com/office/drawing/2014/main" id="{9D1A78F3-36A0-164C-8E04-08CC694F4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606">
            <a:off x="733015" y="3104485"/>
            <a:ext cx="3903865" cy="3802741"/>
          </a:xfrm>
          <a:prstGeom prst="rect">
            <a:avLst/>
          </a:prstGeom>
        </p:spPr>
      </p:pic>
      <p:sp>
        <p:nvSpPr>
          <p:cNvPr id="39" name="Rectangle: Rounded Corners 9">
            <a:extLst>
              <a:ext uri="{FF2B5EF4-FFF2-40B4-BE49-F238E27FC236}">
                <a16:creationId xmlns:a16="http://schemas.microsoft.com/office/drawing/2014/main" id="{6A905024-6CFD-2249-BC98-8B5BD1FFB629}"/>
              </a:ext>
            </a:extLst>
          </p:cNvPr>
          <p:cNvSpPr/>
          <p:nvPr/>
        </p:nvSpPr>
        <p:spPr>
          <a:xfrm>
            <a:off x="1803049" y="1546816"/>
            <a:ext cx="7096836" cy="11753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08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look at our class plant and see how it is growing. We can measure its growth and draw or photograph it for our </a:t>
            </a:r>
            <a:r>
              <a:rPr lang="en-GB" b="1" dirty="0">
                <a:solidFill>
                  <a:srgbClr val="02A7E6"/>
                </a:solidFill>
              </a:rPr>
              <a:t>Class Plant Diary</a:t>
            </a:r>
            <a:r>
              <a:rPr lang="en-GB" dirty="0">
                <a:solidFill>
                  <a:srgbClr val="02A7E6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from Lesson 1!</a:t>
            </a:r>
          </a:p>
        </p:txBody>
      </p:sp>
      <p:pic>
        <p:nvPicPr>
          <p:cNvPr id="7" name="Picture 6" descr="A picture containing plant, window&#10;&#10;Description automatically generated">
            <a:extLst>
              <a:ext uri="{FF2B5EF4-FFF2-40B4-BE49-F238E27FC236}">
                <a16:creationId xmlns:a16="http://schemas.microsoft.com/office/drawing/2014/main" id="{C6424C97-0978-274B-9C4C-309ED78FE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4521">
            <a:off x="6584361" y="2679989"/>
            <a:ext cx="3549703" cy="34577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710BD6C-31CE-E040-A01D-0FB50DA1B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"/>
          <a:stretch/>
        </p:blipFill>
        <p:spPr>
          <a:xfrm>
            <a:off x="2479356" y="3062317"/>
            <a:ext cx="2766537" cy="3607495"/>
          </a:xfrm>
          <a:prstGeom prst="roundRect">
            <a:avLst>
              <a:gd name="adj" fmla="val 4710"/>
            </a:avLst>
          </a:prstGeom>
          <a:solidFill>
            <a:srgbClr val="FBFFF8"/>
          </a:solidFill>
          <a:ln w="38100">
            <a:solidFill>
              <a:srgbClr val="CC4894"/>
            </a:solidFill>
          </a:ln>
        </p:spPr>
      </p:pic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5E834C0-8912-F848-AA5A-76205EAE14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>
            <a:off x="5474493" y="3062317"/>
            <a:ext cx="2775389" cy="3607495"/>
          </a:xfrm>
          <a:prstGeom prst="roundRect">
            <a:avLst>
              <a:gd name="adj" fmla="val 4710"/>
            </a:avLst>
          </a:prstGeom>
          <a:solidFill>
            <a:srgbClr val="FBFFF8"/>
          </a:solidFill>
          <a:ln w="38100">
            <a:solidFill>
              <a:srgbClr val="CC4894"/>
            </a:solidFill>
          </a:ln>
        </p:spPr>
      </p:pic>
    </p:spTree>
    <p:extLst>
      <p:ext uri="{BB962C8B-B14F-4D97-AF65-F5344CB8AC3E}">
        <p14:creationId xmlns:p14="http://schemas.microsoft.com/office/powerpoint/2010/main" val="388098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9">
            <a:extLst>
              <a:ext uri="{FF2B5EF4-FFF2-40B4-BE49-F238E27FC236}">
                <a16:creationId xmlns:a16="http://schemas.microsoft.com/office/drawing/2014/main" id="{933AC4E8-502C-DC4D-8B45-4D2F8D1CFB90}"/>
              </a:ext>
            </a:extLst>
          </p:cNvPr>
          <p:cNvSpPr/>
          <p:nvPr/>
        </p:nvSpPr>
        <p:spPr>
          <a:xfrm>
            <a:off x="884238" y="1154509"/>
            <a:ext cx="8923337" cy="9331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Sort the plants into the correct place in the table below.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160FEB-410D-3746-A359-33CADF044334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D2E4EC9-FFD2-CA45-B9DC-FAA6BCE18FBC}"/>
              </a:ext>
            </a:extLst>
          </p:cNvPr>
          <p:cNvSpPr/>
          <p:nvPr/>
        </p:nvSpPr>
        <p:spPr>
          <a:xfrm>
            <a:off x="608757" y="4371405"/>
            <a:ext cx="3087421" cy="2558250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lthy text">
            <a:extLst>
              <a:ext uri="{FF2B5EF4-FFF2-40B4-BE49-F238E27FC236}">
                <a16:creationId xmlns:a16="http://schemas.microsoft.com/office/drawing/2014/main" id="{B65331B0-CF04-2049-8467-0E512588A123}"/>
              </a:ext>
            </a:extLst>
          </p:cNvPr>
          <p:cNvSpPr/>
          <p:nvPr/>
        </p:nvSpPr>
        <p:spPr>
          <a:xfrm>
            <a:off x="1087363" y="4034386"/>
            <a:ext cx="2213337" cy="640226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Healthy Plants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1BDA466-08F4-2D40-B2E8-FAB93807BD32}"/>
              </a:ext>
            </a:extLst>
          </p:cNvPr>
          <p:cNvSpPr/>
          <p:nvPr/>
        </p:nvSpPr>
        <p:spPr>
          <a:xfrm>
            <a:off x="3798027" y="4371405"/>
            <a:ext cx="3087421" cy="2558250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015A633-587A-1647-A3AD-140A418EE61B}"/>
              </a:ext>
            </a:extLst>
          </p:cNvPr>
          <p:cNvSpPr/>
          <p:nvPr/>
        </p:nvSpPr>
        <p:spPr>
          <a:xfrm>
            <a:off x="6987297" y="4371405"/>
            <a:ext cx="3087421" cy="2558250"/>
          </a:xfrm>
          <a:prstGeom prst="roundRect">
            <a:avLst>
              <a:gd name="adj" fmla="val 8001"/>
            </a:avLst>
          </a:prstGeom>
          <a:solidFill>
            <a:srgbClr val="6C9D72">
              <a:alpha val="4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water text">
            <a:extLst>
              <a:ext uri="{FF2B5EF4-FFF2-40B4-BE49-F238E27FC236}">
                <a16:creationId xmlns:a16="http://schemas.microsoft.com/office/drawing/2014/main" id="{71DD60B1-0CDE-CF44-9D7A-A646B70F2602}"/>
              </a:ext>
            </a:extLst>
          </p:cNvPr>
          <p:cNvSpPr/>
          <p:nvPr/>
        </p:nvSpPr>
        <p:spPr>
          <a:xfrm>
            <a:off x="4235068" y="4034386"/>
            <a:ext cx="2213337" cy="697318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That Need Water</a:t>
            </a:r>
          </a:p>
        </p:txBody>
      </p:sp>
      <p:sp>
        <p:nvSpPr>
          <p:cNvPr id="43" name="sunlight text">
            <a:extLst>
              <a:ext uri="{FF2B5EF4-FFF2-40B4-BE49-F238E27FC236}">
                <a16:creationId xmlns:a16="http://schemas.microsoft.com/office/drawing/2014/main" id="{63B3014F-731D-5B4E-B69B-BA42E980032C}"/>
              </a:ext>
            </a:extLst>
          </p:cNvPr>
          <p:cNvSpPr/>
          <p:nvPr/>
        </p:nvSpPr>
        <p:spPr>
          <a:xfrm>
            <a:off x="7438193" y="4034386"/>
            <a:ext cx="2213338" cy="697318"/>
          </a:xfrm>
          <a:prstGeom prst="roundRect">
            <a:avLst>
              <a:gd name="adj" fmla="val 14463"/>
            </a:avLst>
          </a:prstGeom>
          <a:solidFill>
            <a:schemeClr val="bg1"/>
          </a:solidFill>
          <a:ln w="44450">
            <a:solidFill>
              <a:srgbClr val="6C9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That Need Sunlight</a:t>
            </a:r>
          </a:p>
        </p:txBody>
      </p:sp>
      <p:pic>
        <p:nvPicPr>
          <p:cNvPr id="18" name="cactus 1" descr="A picture containing cup&#10;&#10;Description automatically generated">
            <a:extLst>
              <a:ext uri="{FF2B5EF4-FFF2-40B4-BE49-F238E27FC236}">
                <a16:creationId xmlns:a16="http://schemas.microsoft.com/office/drawing/2014/main" id="{EE8139BD-0478-FC4C-B1E2-FE02E2DC4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04" y="2108593"/>
            <a:ext cx="895205" cy="1635717"/>
          </a:xfrm>
          <a:prstGeom prst="rect">
            <a:avLst/>
          </a:prstGeom>
        </p:spPr>
      </p:pic>
      <p:pic>
        <p:nvPicPr>
          <p:cNvPr id="19" name="cress 1">
            <a:extLst>
              <a:ext uri="{FF2B5EF4-FFF2-40B4-BE49-F238E27FC236}">
                <a16:creationId xmlns:a16="http://schemas.microsoft.com/office/drawing/2014/main" id="{E3FFAAC5-6326-904B-92BE-0D229B8B5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21" y="2222274"/>
            <a:ext cx="1256130" cy="1479465"/>
          </a:xfrm>
          <a:prstGeom prst="rect">
            <a:avLst/>
          </a:prstGeom>
        </p:spPr>
      </p:pic>
      <p:pic>
        <p:nvPicPr>
          <p:cNvPr id="21" name="rubber plant 1" descr="A picture containing text&#10;&#10;Description automatically generated">
            <a:extLst>
              <a:ext uri="{FF2B5EF4-FFF2-40B4-BE49-F238E27FC236}">
                <a16:creationId xmlns:a16="http://schemas.microsoft.com/office/drawing/2014/main" id="{107BDDE0-ECE9-FB44-AD8F-DC6AEDCCA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90" y="2130707"/>
            <a:ext cx="1527955" cy="1635717"/>
          </a:xfrm>
          <a:prstGeom prst="rect">
            <a:avLst/>
          </a:prstGeom>
        </p:spPr>
      </p:pic>
      <p:pic>
        <p:nvPicPr>
          <p:cNvPr id="23" name="cress 2">
            <a:extLst>
              <a:ext uri="{FF2B5EF4-FFF2-40B4-BE49-F238E27FC236}">
                <a16:creationId xmlns:a16="http://schemas.microsoft.com/office/drawing/2014/main" id="{2F244702-CF73-294D-8D57-D61B621D2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97" y="5068723"/>
            <a:ext cx="1256130" cy="1479465"/>
          </a:xfrm>
          <a:prstGeom prst="rect">
            <a:avLst/>
          </a:prstGeom>
        </p:spPr>
      </p:pic>
      <p:pic>
        <p:nvPicPr>
          <p:cNvPr id="24" name="rubber plant 2" descr="A picture containing text&#10;&#10;Description automatically generated">
            <a:extLst>
              <a:ext uri="{FF2B5EF4-FFF2-40B4-BE49-F238E27FC236}">
                <a16:creationId xmlns:a16="http://schemas.microsoft.com/office/drawing/2014/main" id="{A8C4B53D-7AB2-384A-8F81-5170E323E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50" y="5019447"/>
            <a:ext cx="1527955" cy="1635717"/>
          </a:xfrm>
          <a:prstGeom prst="rect">
            <a:avLst/>
          </a:prstGeom>
        </p:spPr>
      </p:pic>
      <p:pic>
        <p:nvPicPr>
          <p:cNvPr id="25" name="cactus 2" descr="A picture containing cup&#10;&#10;Description automatically generated">
            <a:extLst>
              <a:ext uri="{FF2B5EF4-FFF2-40B4-BE49-F238E27FC236}">
                <a16:creationId xmlns:a16="http://schemas.microsoft.com/office/drawing/2014/main" id="{C6E5FC19-FB28-5D4C-BCF5-CC3C304EC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9" y="5029172"/>
            <a:ext cx="895205" cy="1635717"/>
          </a:xfrm>
          <a:prstGeom prst="rect">
            <a:avLst/>
          </a:prstGeom>
        </p:spPr>
      </p:pic>
      <p:pic>
        <p:nvPicPr>
          <p:cNvPr id="4" name="yucca 2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ED4AB401-B4A7-EA45-8A37-B36B949D8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0" y="4870029"/>
            <a:ext cx="748063" cy="1847988"/>
          </a:xfrm>
          <a:prstGeom prst="rect">
            <a:avLst/>
          </a:prstGeom>
        </p:spPr>
      </p:pic>
      <p:pic>
        <p:nvPicPr>
          <p:cNvPr id="6" name="banana plant 2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2955EBA2-14CB-DB4D-84FA-4690CC6E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66" y="4899788"/>
            <a:ext cx="1481441" cy="1839466"/>
          </a:xfrm>
          <a:prstGeom prst="rect">
            <a:avLst/>
          </a:prstGeom>
        </p:spPr>
      </p:pic>
      <p:pic>
        <p:nvPicPr>
          <p:cNvPr id="28" name="banana plant 1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4F6C1BD0-DBF2-124A-A6DF-A5D7675679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23" y="2096967"/>
            <a:ext cx="1481441" cy="1839466"/>
          </a:xfrm>
          <a:prstGeom prst="rect">
            <a:avLst/>
          </a:prstGeom>
        </p:spPr>
      </p:pic>
      <p:pic>
        <p:nvPicPr>
          <p:cNvPr id="29" name="yucca 1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1A73AB03-4A29-2F4C-BD4F-EB34C0620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02" y="1874537"/>
            <a:ext cx="748063" cy="18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Do Plants Grow?</a:t>
            </a: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4824BA05-1DFD-F346-A50E-67FA7AC171A1}"/>
              </a:ext>
            </a:extLst>
          </p:cNvPr>
          <p:cNvSpPr/>
          <p:nvPr/>
        </p:nvSpPr>
        <p:spPr>
          <a:xfrm>
            <a:off x="2244362" y="1220073"/>
            <a:ext cx="6203085" cy="933138"/>
          </a:xfrm>
          <a:prstGeom prst="roundRect">
            <a:avLst>
              <a:gd name="adj" fmla="val 1882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Look at these </a:t>
            </a:r>
            <a:r>
              <a:rPr lang="en-GB" b="1" dirty="0">
                <a:solidFill>
                  <a:schemeClr val="tx1"/>
                </a:solidFill>
              </a:rPr>
              <a:t>habitats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strawb text">
            <a:extLst>
              <a:ext uri="{FF2B5EF4-FFF2-40B4-BE49-F238E27FC236}">
                <a16:creationId xmlns:a16="http://schemas.microsoft.com/office/drawing/2014/main" id="{96E750F9-E37D-CA4C-946A-8A03CF5E2635}"/>
              </a:ext>
            </a:extLst>
          </p:cNvPr>
          <p:cNvSpPr/>
          <p:nvPr/>
        </p:nvSpPr>
        <p:spPr>
          <a:xfrm>
            <a:off x="2556762" y="2025168"/>
            <a:ext cx="5578283" cy="1050446"/>
          </a:xfrm>
          <a:prstGeom prst="roundRect">
            <a:avLst>
              <a:gd name="adj" fmla="val 11783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Tell your partner whether you think plants can grow in each of these places or not.</a:t>
            </a:r>
          </a:p>
        </p:txBody>
      </p:sp>
      <p:pic>
        <p:nvPicPr>
          <p:cNvPr id="24" name="Picture 23" descr="A picture containing snow, ice, nature, outdoor&#10;&#10;Description automatically generated">
            <a:extLst>
              <a:ext uri="{FF2B5EF4-FFF2-40B4-BE49-F238E27FC236}">
                <a16:creationId xmlns:a16="http://schemas.microsoft.com/office/drawing/2014/main" id="{2C99D7B4-D7B9-794B-B99B-9432ED6764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/>
          <a:stretch/>
        </p:blipFill>
        <p:spPr>
          <a:xfrm>
            <a:off x="7004358" y="3443194"/>
            <a:ext cx="2681695" cy="2638156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pic>
        <p:nvPicPr>
          <p:cNvPr id="26" name="Picture 25" descr="A picture containing nature, dune, sand&#10;&#10;Description automatically generated">
            <a:extLst>
              <a:ext uri="{FF2B5EF4-FFF2-40B4-BE49-F238E27FC236}">
                <a16:creationId xmlns:a16="http://schemas.microsoft.com/office/drawing/2014/main" id="{6A164B6B-6C7E-E74C-8EF2-FFAEDD696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3" r="7519"/>
          <a:stretch/>
        </p:blipFill>
        <p:spPr>
          <a:xfrm>
            <a:off x="1005760" y="3443194"/>
            <a:ext cx="2631857" cy="2638156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pic>
        <p:nvPicPr>
          <p:cNvPr id="28" name="Picture 27" descr="A mountain with snow&#10;&#10;Description automatically generated with low confidence">
            <a:extLst>
              <a:ext uri="{FF2B5EF4-FFF2-40B4-BE49-F238E27FC236}">
                <a16:creationId xmlns:a16="http://schemas.microsoft.com/office/drawing/2014/main" id="{CB0A2BBE-E8EC-354B-85E3-A119B1DAD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r="16436"/>
          <a:stretch/>
        </p:blipFill>
        <p:spPr>
          <a:xfrm>
            <a:off x="4002372" y="3443194"/>
            <a:ext cx="2637230" cy="2638156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sp>
        <p:nvSpPr>
          <p:cNvPr id="29" name="Quizzy Box">
            <a:extLst>
              <a:ext uri="{FF2B5EF4-FFF2-40B4-BE49-F238E27FC236}">
                <a16:creationId xmlns:a16="http://schemas.microsoft.com/office/drawing/2014/main" id="{EB72C4FD-660B-B648-92D7-899C603F77B3}"/>
              </a:ext>
            </a:extLst>
          </p:cNvPr>
          <p:cNvSpPr/>
          <p:nvPr/>
        </p:nvSpPr>
        <p:spPr>
          <a:xfrm>
            <a:off x="714104" y="6034036"/>
            <a:ext cx="5097647" cy="873807"/>
          </a:xfrm>
          <a:prstGeom prst="roundRect">
            <a:avLst>
              <a:gd name="adj" fmla="val 15349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" name="Quizzy Icon">
            <a:extLst>
              <a:ext uri="{FF2B5EF4-FFF2-40B4-BE49-F238E27FC236}">
                <a16:creationId xmlns:a16="http://schemas.microsoft.com/office/drawing/2014/main" id="{4D7D94EB-06B9-8A47-847D-BE553F6F97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46" y="6146060"/>
            <a:ext cx="648000" cy="648000"/>
          </a:xfrm>
          <a:prstGeom prst="rect">
            <a:avLst/>
          </a:prstGeom>
        </p:spPr>
      </p:pic>
      <p:sp>
        <p:nvSpPr>
          <p:cNvPr id="31" name="Quizzy Cross">
            <a:extLst>
              <a:ext uri="{FF2B5EF4-FFF2-40B4-BE49-F238E27FC236}">
                <a16:creationId xmlns:a16="http://schemas.microsoft.com/office/drawing/2014/main" id="{594F6CEF-DF23-6548-B1FE-7BACB641E425}"/>
              </a:ext>
            </a:extLst>
          </p:cNvPr>
          <p:cNvSpPr/>
          <p:nvPr/>
        </p:nvSpPr>
        <p:spPr bwMode="auto">
          <a:xfrm>
            <a:off x="5505590" y="6047399"/>
            <a:ext cx="314325" cy="323850"/>
          </a:xfrm>
          <a:prstGeom prst="round1Rect">
            <a:avLst>
              <a:gd name="adj" fmla="val 4899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X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B59F78-B041-C649-AA5A-3CE526EBC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587" y="6161897"/>
            <a:ext cx="4077234" cy="6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buNone/>
            </a:pPr>
            <a:r>
              <a:rPr lang="en-GB" dirty="0"/>
              <a:t>Can you explain </a:t>
            </a:r>
            <a:r>
              <a:rPr lang="en-GB" b="1" dirty="0"/>
              <a:t>why</a:t>
            </a:r>
            <a:r>
              <a:rPr lang="en-GB" dirty="0"/>
              <a:t> you think plants can or cannot grow here?</a:t>
            </a:r>
            <a:endParaRPr lang="en-GB" altLang="en-US" kern="0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0629E2-62CA-9B4D-BC0E-158FD62FFC4F}"/>
              </a:ext>
            </a:extLst>
          </p:cNvPr>
          <p:cNvSpPr/>
          <p:nvPr/>
        </p:nvSpPr>
        <p:spPr>
          <a:xfrm>
            <a:off x="6977345" y="3481133"/>
            <a:ext cx="597408" cy="597408"/>
          </a:xfrm>
          <a:prstGeom prst="ellipse">
            <a:avLst/>
          </a:prstGeom>
          <a:solidFill>
            <a:srgbClr val="6C9D72"/>
          </a:solidFill>
          <a:ln w="38100">
            <a:solidFill>
              <a:srgbClr val="FBFF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41EC2B-731A-A044-BD7C-62139E4FEE94}"/>
              </a:ext>
            </a:extLst>
          </p:cNvPr>
          <p:cNvSpPr/>
          <p:nvPr/>
        </p:nvSpPr>
        <p:spPr>
          <a:xfrm>
            <a:off x="3922269" y="3481133"/>
            <a:ext cx="597408" cy="597408"/>
          </a:xfrm>
          <a:prstGeom prst="ellipse">
            <a:avLst/>
          </a:prstGeom>
          <a:solidFill>
            <a:srgbClr val="6C9D72"/>
          </a:solidFill>
          <a:ln w="38100">
            <a:solidFill>
              <a:srgbClr val="FBFF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F88A4EE-B8ED-4442-AAE6-3BF91A509EC9}"/>
              </a:ext>
            </a:extLst>
          </p:cNvPr>
          <p:cNvSpPr/>
          <p:nvPr/>
        </p:nvSpPr>
        <p:spPr>
          <a:xfrm>
            <a:off x="884238" y="3481133"/>
            <a:ext cx="597408" cy="597408"/>
          </a:xfrm>
          <a:prstGeom prst="ellipse">
            <a:avLst/>
          </a:prstGeom>
          <a:solidFill>
            <a:srgbClr val="6C9D72"/>
          </a:solidFill>
          <a:ln w="38100">
            <a:solidFill>
              <a:srgbClr val="FBFF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1600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1E13EB8D-5301-984F-AE23-A570151339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/>
        </p:blipFill>
        <p:spPr>
          <a:xfrm>
            <a:off x="824604" y="745727"/>
            <a:ext cx="9096668" cy="5968638"/>
          </a:xfrm>
          <a:prstGeom prst="roundRect">
            <a:avLst>
              <a:gd name="adj" fmla="val 4560"/>
            </a:avLst>
          </a:prstGeom>
        </p:spPr>
      </p:pic>
      <p:pic>
        <p:nvPicPr>
          <p:cNvPr id="83" name="Picture 8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27D92E1-98DE-6F47-8370-F380C9A7E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-1" r="18028" b="55334"/>
          <a:stretch/>
        </p:blipFill>
        <p:spPr>
          <a:xfrm>
            <a:off x="4038404" y="4701956"/>
            <a:ext cx="2816653" cy="20090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Growing, Growing, Grown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4BE0289D-0AAC-F846-BF7A-D850655C9BCA}"/>
              </a:ext>
            </a:extLst>
          </p:cNvPr>
          <p:cNvSpPr/>
          <p:nvPr/>
        </p:nvSpPr>
        <p:spPr>
          <a:xfrm>
            <a:off x="1075765" y="1800065"/>
            <a:ext cx="6279212" cy="944273"/>
          </a:xfrm>
          <a:prstGeom prst="roundRect">
            <a:avLst>
              <a:gd name="adj" fmla="val 11595"/>
            </a:avLst>
          </a:prstGeom>
          <a:solidFill>
            <a:schemeClr val="bg1"/>
          </a:solidFill>
          <a:ln w="38100">
            <a:solidFill>
              <a:srgbClr val="EDBD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Let’s learn more about </a:t>
            </a:r>
            <a:r>
              <a:rPr lang="en-GB" b="1" dirty="0">
                <a:solidFill>
                  <a:schemeClr val="tx1"/>
                </a:solidFill>
              </a:rPr>
              <a:t>where plants grow </a:t>
            </a:r>
            <a:r>
              <a:rPr lang="en-GB" dirty="0">
                <a:solidFill>
                  <a:schemeClr val="tx1"/>
                </a:solidFill>
              </a:rPr>
              <a:t>in the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02A7E6"/>
                </a:solidFill>
              </a:rPr>
              <a:t>Growing, Growing, Grown eBook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98F9D8-B7B0-FC4E-99B4-68B1C39D9EF1}"/>
              </a:ext>
            </a:extLst>
          </p:cNvPr>
          <p:cNvSpPr/>
          <p:nvPr/>
        </p:nvSpPr>
        <p:spPr>
          <a:xfrm>
            <a:off x="3325256" y="2905659"/>
            <a:ext cx="2300913" cy="2242548"/>
          </a:xfrm>
          <a:prstGeom prst="ellipse">
            <a:avLst/>
          </a:prstGeom>
          <a:solidFill>
            <a:srgbClr val="CC4894"/>
          </a:solidFill>
          <a:ln w="508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Let’s read up to the end of page 30 together.</a:t>
            </a:r>
          </a:p>
        </p:txBody>
      </p:sp>
      <p:pic>
        <p:nvPicPr>
          <p:cNvPr id="69" name="Picture 6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1FCA8F-BFAE-8141-B99C-4C4C60F94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r="18028" b="45321"/>
          <a:stretch/>
        </p:blipFill>
        <p:spPr>
          <a:xfrm>
            <a:off x="2539715" y="4705287"/>
            <a:ext cx="2300912" cy="20090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E6DC62A-8A6C-5C44-AA82-CAE9DFAB26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b="25155"/>
          <a:stretch/>
        </p:blipFill>
        <p:spPr>
          <a:xfrm>
            <a:off x="824604" y="4273667"/>
            <a:ext cx="3320092" cy="2459406"/>
          </a:xfrm>
          <a:prstGeom prst="rect">
            <a:avLst/>
          </a:prstGeom>
        </p:spPr>
      </p:pic>
      <p:pic>
        <p:nvPicPr>
          <p:cNvPr id="80" name="Picture 79" descr="Shape, circle&#10;&#10;Description automatically generated">
            <a:extLst>
              <a:ext uri="{FF2B5EF4-FFF2-40B4-BE49-F238E27FC236}">
                <a16:creationId xmlns:a16="http://schemas.microsoft.com/office/drawing/2014/main" id="{6C3CBABA-15CB-8F46-AA41-778B293FA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01"/>
          <a:stretch/>
        </p:blipFill>
        <p:spPr>
          <a:xfrm>
            <a:off x="4144696" y="5840997"/>
            <a:ext cx="3622100" cy="87336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7557296-3B24-CF4B-974A-CABD0F20B3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2" b="22560"/>
          <a:stretch/>
        </p:blipFill>
        <p:spPr>
          <a:xfrm>
            <a:off x="7009510" y="3464452"/>
            <a:ext cx="1647366" cy="32300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B15C33-0FD6-FD4B-A5B9-2A83C0C03B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8" b="10686"/>
          <a:stretch/>
        </p:blipFill>
        <p:spPr>
          <a:xfrm>
            <a:off x="8357139" y="3853990"/>
            <a:ext cx="1549826" cy="2840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B6681-06F6-1047-B7F5-246D4FF04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2" r="1218"/>
          <a:stretch/>
        </p:blipFill>
        <p:spPr>
          <a:xfrm>
            <a:off x="7182576" y="1473329"/>
            <a:ext cx="1168439" cy="1665902"/>
          </a:xfrm>
          <a:prstGeom prst="rect">
            <a:avLst/>
          </a:prstGeom>
          <a:ln w="25400">
            <a:solidFill>
              <a:srgbClr val="CC4894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7F6A2-2165-9E43-B380-F64D24B82BA1}"/>
              </a:ext>
            </a:extLst>
          </p:cNvPr>
          <p:cNvGrpSpPr/>
          <p:nvPr/>
        </p:nvGrpSpPr>
        <p:grpSpPr>
          <a:xfrm>
            <a:off x="8055071" y="2666971"/>
            <a:ext cx="577404" cy="577404"/>
            <a:chOff x="9326315" y="6215725"/>
            <a:chExt cx="577404" cy="577404"/>
          </a:xfrm>
        </p:grpSpPr>
        <p:sp>
          <p:nvSpPr>
            <p:cNvPr id="9" name="Icon colour">
              <a:hlinkClick r:id="" action="ppaction://noaction"/>
              <a:extLst>
                <a:ext uri="{FF2B5EF4-FFF2-40B4-BE49-F238E27FC236}">
                  <a16:creationId xmlns:a16="http://schemas.microsoft.com/office/drawing/2014/main" id="{49585B1B-33A0-624F-A34B-A4B513CB2550}"/>
                </a:ext>
              </a:extLst>
            </p:cNvPr>
            <p:cNvSpPr/>
            <p:nvPr/>
          </p:nvSpPr>
          <p:spPr>
            <a:xfrm>
              <a:off x="9326315" y="6215725"/>
              <a:ext cx="577404" cy="577404"/>
            </a:xfrm>
            <a:prstGeom prst="ellipse">
              <a:avLst/>
            </a:prstGeom>
            <a:solidFill>
              <a:srgbClr val="E50A7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DA9FE52-52A1-EA42-A316-082592F50448}"/>
                </a:ext>
              </a:extLst>
            </p:cNvPr>
            <p:cNvGrpSpPr/>
            <p:nvPr/>
          </p:nvGrpSpPr>
          <p:grpSpPr>
            <a:xfrm>
              <a:off x="9418299" y="6312889"/>
              <a:ext cx="393436" cy="383076"/>
              <a:chOff x="6489605" y="4731874"/>
              <a:chExt cx="442899" cy="43123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2625A7F-EA9E-F645-B4DC-51543ECFA1FE}"/>
                  </a:ext>
                </a:extLst>
              </p:cNvPr>
              <p:cNvCxnSpPr/>
              <p:nvPr/>
            </p:nvCxnSpPr>
            <p:spPr>
              <a:xfrm rot="2700000">
                <a:off x="6601925" y="4938472"/>
                <a:ext cx="0" cy="22463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D0B36FA-943C-0642-9967-66F2D32CE85F}"/>
                  </a:ext>
                </a:extLst>
              </p:cNvPr>
              <p:cNvCxnSpPr/>
              <p:nvPr/>
            </p:nvCxnSpPr>
            <p:spPr>
              <a:xfrm rot="18900000" flipH="1">
                <a:off x="6820185" y="4938472"/>
                <a:ext cx="0" cy="22463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AF841E1-01B7-164D-A9BC-D1F86BD898D1}"/>
                  </a:ext>
                </a:extLst>
              </p:cNvPr>
              <p:cNvCxnSpPr/>
              <p:nvPr/>
            </p:nvCxnSpPr>
            <p:spPr>
              <a:xfrm rot="18900000" flipV="1">
                <a:off x="6601925" y="4731874"/>
                <a:ext cx="0" cy="224639"/>
              </a:xfrm>
              <a:prstGeom prst="straightConnector1">
                <a:avLst/>
              </a:prstGeom>
              <a:ln w="28575" cap="rnd" cmpd="sng">
                <a:solidFill>
                  <a:schemeClr val="bg1"/>
                </a:solidFill>
                <a:round/>
                <a:headEnd type="none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D08E13E-D21B-854D-B428-42E31BC4A74A}"/>
                  </a:ext>
                </a:extLst>
              </p:cNvPr>
              <p:cNvCxnSpPr/>
              <p:nvPr/>
            </p:nvCxnSpPr>
            <p:spPr>
              <a:xfrm rot="2700000" flipH="1" flipV="1">
                <a:off x="6820185" y="4731874"/>
                <a:ext cx="0" cy="224639"/>
              </a:xfrm>
              <a:prstGeom prst="straightConnector1">
                <a:avLst/>
              </a:prstGeom>
              <a:ln w="28575" cap="rnd">
                <a:solidFill>
                  <a:schemeClr val="bg1"/>
                </a:solidFill>
                <a:round/>
                <a:headEnd type="none" w="med" len="med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>
            <a:hlinkClick r:id="rId10" action="ppaction://hlinksldjump"/>
            <a:extLst>
              <a:ext uri="{FF2B5EF4-FFF2-40B4-BE49-F238E27FC236}">
                <a16:creationId xmlns:a16="http://schemas.microsoft.com/office/drawing/2014/main" id="{FD0FF126-5534-6C4A-BC76-A6DF862E13BE}"/>
              </a:ext>
            </a:extLst>
          </p:cNvPr>
          <p:cNvSpPr/>
          <p:nvPr/>
        </p:nvSpPr>
        <p:spPr>
          <a:xfrm>
            <a:off x="7154891" y="1291873"/>
            <a:ext cx="1501985" cy="196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water" descr="A picture containing nature, grass, water, outdoor&#10;&#10;Description automatically generated">
            <a:extLst>
              <a:ext uri="{FF2B5EF4-FFF2-40B4-BE49-F238E27FC236}">
                <a16:creationId xmlns:a16="http://schemas.microsoft.com/office/drawing/2014/main" id="{28329947-57A0-C74B-AAEA-8E7B7E32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r="17701"/>
          <a:stretch/>
        </p:blipFill>
        <p:spPr>
          <a:xfrm>
            <a:off x="7254654" y="4107254"/>
            <a:ext cx="2501305" cy="2504403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sp>
        <p:nvSpPr>
          <p:cNvPr id="40" name="Oval water">
            <a:extLst>
              <a:ext uri="{FF2B5EF4-FFF2-40B4-BE49-F238E27FC236}">
                <a16:creationId xmlns:a16="http://schemas.microsoft.com/office/drawing/2014/main" id="{557BC90C-3A27-B74B-9C20-1D1A7CCA9879}"/>
              </a:ext>
            </a:extLst>
          </p:cNvPr>
          <p:cNvSpPr/>
          <p:nvPr/>
        </p:nvSpPr>
        <p:spPr>
          <a:xfrm>
            <a:off x="7248626" y="4116252"/>
            <a:ext cx="2548247" cy="2504403"/>
          </a:xfrm>
          <a:prstGeom prst="ellipse">
            <a:avLst/>
          </a:prstGeom>
          <a:solidFill>
            <a:srgbClr val="6C9D72">
              <a:alpha val="770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now">
            <a:extLst>
              <a:ext uri="{FF2B5EF4-FFF2-40B4-BE49-F238E27FC236}">
                <a16:creationId xmlns:a16="http://schemas.microsoft.com/office/drawing/2014/main" id="{92720138-BBC3-1C4A-8541-9024B4439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4660"/>
          <a:stretch/>
        </p:blipFill>
        <p:spPr>
          <a:xfrm>
            <a:off x="5111220" y="2543873"/>
            <a:ext cx="2501305" cy="2480295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sp>
        <p:nvSpPr>
          <p:cNvPr id="41" name="Oval snow">
            <a:extLst>
              <a:ext uri="{FF2B5EF4-FFF2-40B4-BE49-F238E27FC236}">
                <a16:creationId xmlns:a16="http://schemas.microsoft.com/office/drawing/2014/main" id="{E66DC1BE-8C0B-AC4D-95FD-CA7A3AF8831D}"/>
              </a:ext>
            </a:extLst>
          </p:cNvPr>
          <p:cNvSpPr/>
          <p:nvPr/>
        </p:nvSpPr>
        <p:spPr>
          <a:xfrm>
            <a:off x="5111004" y="2542248"/>
            <a:ext cx="2521870" cy="2489072"/>
          </a:xfrm>
          <a:prstGeom prst="ellipse">
            <a:avLst/>
          </a:prstGeom>
          <a:solidFill>
            <a:srgbClr val="6C9D72">
              <a:alpha val="770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mountain" descr="A field of flower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260050E-AD00-2044-B25B-16443C04F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036" r="16533"/>
          <a:stretch/>
        </p:blipFill>
        <p:spPr>
          <a:xfrm>
            <a:off x="2947004" y="4107254"/>
            <a:ext cx="2501305" cy="2513401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sp>
        <p:nvSpPr>
          <p:cNvPr id="42" name="oval mountain">
            <a:extLst>
              <a:ext uri="{FF2B5EF4-FFF2-40B4-BE49-F238E27FC236}">
                <a16:creationId xmlns:a16="http://schemas.microsoft.com/office/drawing/2014/main" id="{C999A4CF-0589-4143-B775-6DF8E2BE9C48}"/>
              </a:ext>
            </a:extLst>
          </p:cNvPr>
          <p:cNvSpPr/>
          <p:nvPr/>
        </p:nvSpPr>
        <p:spPr>
          <a:xfrm>
            <a:off x="2947004" y="4105415"/>
            <a:ext cx="2501305" cy="2515240"/>
          </a:xfrm>
          <a:prstGeom prst="ellipse">
            <a:avLst/>
          </a:prstGeom>
          <a:solidFill>
            <a:srgbClr val="6C9D72">
              <a:alpha val="770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sert" descr="A picture containing sky, outdoor, plant, sunset&#10;&#10;Description automatically generated">
            <a:extLst>
              <a:ext uri="{FF2B5EF4-FFF2-40B4-BE49-F238E27FC236}">
                <a16:creationId xmlns:a16="http://schemas.microsoft.com/office/drawing/2014/main" id="{855DB456-3FA0-FA4D-859B-237A6FBE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 b="20539"/>
          <a:stretch/>
        </p:blipFill>
        <p:spPr>
          <a:xfrm>
            <a:off x="924529" y="2602604"/>
            <a:ext cx="2401127" cy="2398816"/>
          </a:xfrm>
          <a:prstGeom prst="ellipse">
            <a:avLst/>
          </a:prstGeom>
          <a:ln w="38100">
            <a:solidFill>
              <a:srgbClr val="6C9D72"/>
            </a:solidFill>
          </a:ln>
        </p:spPr>
      </p:pic>
      <p:sp>
        <p:nvSpPr>
          <p:cNvPr id="43" name="Oval desert">
            <a:extLst>
              <a:ext uri="{FF2B5EF4-FFF2-40B4-BE49-F238E27FC236}">
                <a16:creationId xmlns:a16="http://schemas.microsoft.com/office/drawing/2014/main" id="{128FC394-A0D9-DC49-B304-D8B0713F45A5}"/>
              </a:ext>
            </a:extLst>
          </p:cNvPr>
          <p:cNvSpPr/>
          <p:nvPr/>
        </p:nvSpPr>
        <p:spPr>
          <a:xfrm>
            <a:off x="916095" y="2602604"/>
            <a:ext cx="2409561" cy="2398816"/>
          </a:xfrm>
          <a:prstGeom prst="ellipse">
            <a:avLst/>
          </a:prstGeom>
          <a:solidFill>
            <a:srgbClr val="6C9D72">
              <a:alpha val="770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ow text">
            <a:extLst>
              <a:ext uri="{FF2B5EF4-FFF2-40B4-BE49-F238E27FC236}">
                <a16:creationId xmlns:a16="http://schemas.microsoft.com/office/drawing/2014/main" id="{CF9A7EFA-21A1-8641-871A-C9AD280B2F4A}"/>
              </a:ext>
            </a:extLst>
          </p:cNvPr>
          <p:cNvSpPr/>
          <p:nvPr/>
        </p:nvSpPr>
        <p:spPr>
          <a:xfrm>
            <a:off x="4416776" y="5209940"/>
            <a:ext cx="3910325" cy="1067659"/>
          </a:xfrm>
          <a:prstGeom prst="roundRect">
            <a:avLst>
              <a:gd name="adj" fmla="val 9545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/>
              <a:t>There are plants that grow in very cold places like the Arctic.</a:t>
            </a:r>
          </a:p>
        </p:txBody>
      </p:sp>
      <p:sp>
        <p:nvSpPr>
          <p:cNvPr id="28" name="water text">
            <a:extLst>
              <a:ext uri="{FF2B5EF4-FFF2-40B4-BE49-F238E27FC236}">
                <a16:creationId xmlns:a16="http://schemas.microsoft.com/office/drawing/2014/main" id="{4A9648F0-060C-7246-8287-1B2B502D0C8C}"/>
              </a:ext>
            </a:extLst>
          </p:cNvPr>
          <p:cNvSpPr/>
          <p:nvPr/>
        </p:nvSpPr>
        <p:spPr>
          <a:xfrm>
            <a:off x="6660979" y="2893645"/>
            <a:ext cx="3312387" cy="986486"/>
          </a:xfrm>
          <a:prstGeom prst="roundRect">
            <a:avLst>
              <a:gd name="adj" fmla="val 9545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/>
              <a:t>There are plants that grow in water.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76FE56-084F-814F-8D60-09C001C01B0B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Plants Grow Almost Everywhere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4A950831-72B1-774A-AF04-06AA33731360}"/>
              </a:ext>
            </a:extLst>
          </p:cNvPr>
          <p:cNvSpPr/>
          <p:nvPr/>
        </p:nvSpPr>
        <p:spPr>
          <a:xfrm>
            <a:off x="2159824" y="1514552"/>
            <a:ext cx="6372163" cy="665309"/>
          </a:xfrm>
          <a:prstGeom prst="roundRect">
            <a:avLst>
              <a:gd name="adj" fmla="val 50000"/>
            </a:avLst>
          </a:prstGeom>
          <a:solidFill>
            <a:srgbClr val="ED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can grow almost anywhere on Earth.</a:t>
            </a:r>
          </a:p>
        </p:txBody>
      </p:sp>
      <p:sp>
        <p:nvSpPr>
          <p:cNvPr id="24" name="desert text">
            <a:extLst>
              <a:ext uri="{FF2B5EF4-FFF2-40B4-BE49-F238E27FC236}">
                <a16:creationId xmlns:a16="http://schemas.microsoft.com/office/drawing/2014/main" id="{2B70F65C-2C5F-5545-A174-F98A576886A2}"/>
              </a:ext>
            </a:extLst>
          </p:cNvPr>
          <p:cNvSpPr/>
          <p:nvPr/>
        </p:nvSpPr>
        <p:spPr>
          <a:xfrm>
            <a:off x="592590" y="5209940"/>
            <a:ext cx="3250784" cy="1067658"/>
          </a:xfrm>
          <a:prstGeom prst="roundRect">
            <a:avLst>
              <a:gd name="adj" fmla="val 12684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/>
              <a:t>There are plants that grow in hot, dry deserts.</a:t>
            </a:r>
          </a:p>
        </p:txBody>
      </p:sp>
      <p:sp>
        <p:nvSpPr>
          <p:cNvPr id="25" name="mountain text">
            <a:extLst>
              <a:ext uri="{FF2B5EF4-FFF2-40B4-BE49-F238E27FC236}">
                <a16:creationId xmlns:a16="http://schemas.microsoft.com/office/drawing/2014/main" id="{5E699198-CC68-B545-BD3B-0E97298E9C7B}"/>
              </a:ext>
            </a:extLst>
          </p:cNvPr>
          <p:cNvSpPr/>
          <p:nvPr/>
        </p:nvSpPr>
        <p:spPr>
          <a:xfrm>
            <a:off x="2409493" y="2868798"/>
            <a:ext cx="3576325" cy="1011333"/>
          </a:xfrm>
          <a:prstGeom prst="roundRect">
            <a:avLst>
              <a:gd name="adj" fmla="val 9545"/>
            </a:avLst>
          </a:prstGeom>
          <a:solidFill>
            <a:srgbClr val="CC4894"/>
          </a:solidFill>
          <a:ln w="38100">
            <a:solidFill>
              <a:srgbClr val="EEB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/>
              <a:t>There are plants that grow on very tall mountains.</a:t>
            </a:r>
          </a:p>
        </p:txBody>
      </p:sp>
    </p:spTree>
    <p:extLst>
      <p:ext uri="{BB962C8B-B14F-4D97-AF65-F5344CB8AC3E}">
        <p14:creationId xmlns:p14="http://schemas.microsoft.com/office/powerpoint/2010/main" val="7026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27" grpId="0" animBg="1"/>
      <p:bldP spid="27" grpId="1" animBg="1"/>
      <p:bldP spid="28" grpId="0" animBg="1"/>
      <p:bldP spid="28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Science Presentation Template.pptx" id="{3E0CB02D-D9B1-4BEA-A461-52EA6641E47D}" vid="{AD876080-6B09-4EB9-B031-D0FB13EDF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10545</TotalTime>
  <Words>1027</Words>
  <Application>Microsoft Office PowerPoint</Application>
  <PresentationFormat>Custom</PresentationFormat>
  <Paragraphs>131</Paragraphs>
  <Slides>31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Sassoon Infant Rg</vt:lpstr>
      <vt:lpstr>Twinkl</vt:lpstr>
      <vt:lpstr>Roboto</vt:lpstr>
      <vt:lpstr>Arial</vt:lpstr>
      <vt:lpstr>Office Theme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Cris Lima</cp:lastModifiedBy>
  <cp:revision>603</cp:revision>
  <dcterms:created xsi:type="dcterms:W3CDTF">2021-07-26T13:02:57Z</dcterms:created>
  <dcterms:modified xsi:type="dcterms:W3CDTF">2023-03-21T15:34:21Z</dcterms:modified>
</cp:coreProperties>
</file>