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9" r:id="rId2"/>
    <p:sldId id="536" r:id="rId3"/>
    <p:sldId id="894" r:id="rId4"/>
    <p:sldId id="937" r:id="rId5"/>
    <p:sldId id="633" r:id="rId6"/>
    <p:sldId id="925" r:id="rId7"/>
    <p:sldId id="926" r:id="rId8"/>
    <p:sldId id="927" r:id="rId9"/>
    <p:sldId id="928" r:id="rId10"/>
    <p:sldId id="929" r:id="rId11"/>
    <p:sldId id="911" r:id="rId12"/>
    <p:sldId id="922" r:id="rId13"/>
    <p:sldId id="923" r:id="rId14"/>
    <p:sldId id="930" r:id="rId15"/>
    <p:sldId id="931" r:id="rId16"/>
    <p:sldId id="932" r:id="rId17"/>
    <p:sldId id="933" r:id="rId18"/>
    <p:sldId id="934" r:id="rId19"/>
    <p:sldId id="935" r:id="rId20"/>
    <p:sldId id="936" r:id="rId21"/>
    <p:sldId id="924" r:id="rId22"/>
    <p:sldId id="938" r:id="rId23"/>
    <p:sldId id="46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E41"/>
    <a:srgbClr val="FADF47"/>
    <a:srgbClr val="0CC1D9"/>
    <a:srgbClr val="388CDA"/>
    <a:srgbClr val="13BD8A"/>
    <a:srgbClr val="C73A43"/>
    <a:srgbClr val="EE7C3E"/>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55" autoAdjust="0"/>
    <p:restoredTop sz="94660"/>
  </p:normalViewPr>
  <p:slideViewPr>
    <p:cSldViewPr snapToGrid="0">
      <p:cViewPr varScale="1">
        <p:scale>
          <a:sx n="86" d="100"/>
          <a:sy n="86" d="100"/>
        </p:scale>
        <p:origin x="1152" y="60"/>
      </p:cViewPr>
      <p:guideLst/>
    </p:cSldViewPr>
  </p:slideViewPr>
  <p:notesTextViewPr>
    <p:cViewPr>
      <p:scale>
        <a:sx n="1" d="1"/>
        <a:sy n="1" d="1"/>
      </p:scale>
      <p:origin x="0" y="0"/>
    </p:cViewPr>
  </p:notesTextViewPr>
  <p:notesViewPr>
    <p:cSldViewPr snapToGrid="0">
      <p:cViewPr varScale="1">
        <p:scale>
          <a:sx n="54" d="100"/>
          <a:sy n="54" d="100"/>
        </p:scale>
        <p:origin x="29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167DF0-1BCC-40BF-B5BA-539A68C8BF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1EE6077-A1BB-407B-ADDC-369F2F81DD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14CDF9-7ABE-4BCD-B4CC-B0166E15BB46}" type="datetimeFigureOut">
              <a:rPr lang="en-GB" smtClean="0"/>
              <a:t>04/02/2020</a:t>
            </a:fld>
            <a:endParaRPr lang="en-GB"/>
          </a:p>
        </p:txBody>
      </p:sp>
      <p:sp>
        <p:nvSpPr>
          <p:cNvPr id="4" name="Footer Placeholder 3">
            <a:extLst>
              <a:ext uri="{FF2B5EF4-FFF2-40B4-BE49-F238E27FC236}">
                <a16:creationId xmlns:a16="http://schemas.microsoft.com/office/drawing/2014/main" id="{C0362BBC-D0E8-4272-BD05-48F792BE60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463DD9D-0927-47B0-A012-C344A4A7E7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C70215-6F31-48B9-A2F5-458AD1151102}" type="slidenum">
              <a:rPr lang="en-GB" smtClean="0"/>
              <a:t>‹#›</a:t>
            </a:fld>
            <a:endParaRPr lang="en-GB"/>
          </a:p>
        </p:txBody>
      </p:sp>
    </p:spTree>
    <p:extLst>
      <p:ext uri="{BB962C8B-B14F-4D97-AF65-F5344CB8AC3E}">
        <p14:creationId xmlns:p14="http://schemas.microsoft.com/office/powerpoint/2010/main" val="4276777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04/02/2020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23</a:t>
            </a:fld>
            <a:endParaRPr lang="en-GB"/>
          </a:p>
        </p:txBody>
      </p:sp>
    </p:spTree>
    <p:extLst>
      <p:ext uri="{BB962C8B-B14F-4D97-AF65-F5344CB8AC3E}">
        <p14:creationId xmlns:p14="http://schemas.microsoft.com/office/powerpoint/2010/main" val="1666751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Measurement: Length and Perimeter  Lesson 1    </a:t>
            </a:r>
            <a:r>
              <a:rPr lang="en-US" sz="1400" b="0" dirty="0">
                <a:solidFill>
                  <a:schemeClr val="bg1"/>
                </a:solidFill>
                <a:latin typeface="Arial" panose="020B0604020202020204" pitchFamily="34" charset="0"/>
                <a:ea typeface="Tahoma"/>
                <a:cs typeface="Arial" panose="020B0604020202020204" pitchFamily="34" charset="0"/>
              </a:rPr>
              <a:t>        </a:t>
            </a:r>
            <a:endParaRPr lang="en-US" sz="1400" b="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latin typeface="Arial" panose="020B0604020202020204" pitchFamily="34" charset="0"/>
                <a:ea typeface="Source Sans Pro" panose="020B0503030403020204" pitchFamily="34" charset="0"/>
                <a:cs typeface="Arial" panose="020B0604020202020204" pitchFamily="34" charset="0"/>
              </a:rPr>
              <a:t>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66597" y="768298"/>
            <a:ext cx="8936577"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panose="020B0604020202020204" pitchFamily="34" charset="0"/>
                <a:cs typeface="Arial" panose="020B0604020202020204" pitchFamily="34" charset="0"/>
              </a:rPr>
              <a:t>To be able to measure length using </a:t>
            </a:r>
            <a:r>
              <a:rPr lang="en-US" sz="2000" b="1" dirty="0" err="1">
                <a:latin typeface="Arial" panose="020B0604020202020204" pitchFamily="34" charset="0"/>
                <a:cs typeface="Arial" panose="020B0604020202020204" pitchFamily="34" charset="0"/>
              </a:rPr>
              <a:t>millimetres</a:t>
            </a:r>
            <a:endParaRPr lang="en-US" sz="2000" b="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04/02/2020</a:t>
            </a:fld>
            <a:endParaRPr lang="en-GB" sz="1200" b="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711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Measurement: Length and Perimeter  Lesson 1    </a:t>
            </a:r>
            <a:r>
              <a:rPr lang="en-US" sz="1400" b="0" dirty="0">
                <a:solidFill>
                  <a:schemeClr val="bg1"/>
                </a:solidFill>
                <a:latin typeface="Arial" panose="020B0604020202020204" pitchFamily="34" charset="0"/>
                <a:ea typeface="Tahoma"/>
                <a:cs typeface="Arial" panose="020B0604020202020204" pitchFamily="34" charset="0"/>
              </a:rPr>
              <a:t>        </a:t>
            </a:r>
            <a:endParaRPr lang="en-US" sz="14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04/02/2020</a:t>
            </a:fld>
            <a:endParaRPr lang="en-GB" sz="1200" b="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04/02/2020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04/02/2020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04/02/2020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2398" y="5537782"/>
            <a:ext cx="7420952" cy="1007852"/>
          </a:xfrm>
        </p:spPr>
        <p:txBody>
          <a:bodyPr>
            <a:noAutofit/>
          </a:bodyPr>
          <a:lstStyle/>
          <a:p>
            <a:r>
              <a:rPr lang="en-GB" sz="3200" dirty="0">
                <a:latin typeface="Arial" panose="020B0604020202020204" pitchFamily="34" charset="0"/>
                <a:cs typeface="Arial" panose="020B0604020202020204" pitchFamily="34" charset="0"/>
              </a:rPr>
              <a:t>Measurement: Length and Perimeter</a:t>
            </a:r>
          </a:p>
          <a:p>
            <a:r>
              <a:rPr lang="en-GB" sz="3200" dirty="0">
                <a:latin typeface="Arial" panose="020B0604020202020204" pitchFamily="34" charset="0"/>
                <a:cs typeface="Arial" panose="020B0604020202020204" pitchFamily="34" charset="0"/>
              </a:rPr>
              <a:t>Lesson 1</a:t>
            </a:r>
          </a:p>
        </p:txBody>
      </p:sp>
      <p:sp>
        <p:nvSpPr>
          <p:cNvPr id="4" name="Text Placeholder 3"/>
          <p:cNvSpPr>
            <a:spLocks noGrp="1"/>
          </p:cNvSpPr>
          <p:nvPr>
            <p:ph type="body" sz="quarter" idx="15"/>
          </p:nvPr>
        </p:nvSpPr>
        <p:spPr>
          <a:xfrm>
            <a:off x="595141" y="2451312"/>
            <a:ext cx="8298474" cy="1955376"/>
          </a:xfrm>
        </p:spPr>
        <p:txBody>
          <a:bodyPr/>
          <a:lstStyle/>
          <a:p>
            <a:r>
              <a:rPr lang="en-GB" sz="4800" dirty="0">
                <a:latin typeface="Arial" panose="020B0604020202020204" pitchFamily="34" charset="0"/>
                <a:cs typeface="Arial" panose="020B0604020202020204" pitchFamily="34" charset="0"/>
              </a:rPr>
              <a:t>Ready-to-go Lesson Slides</a:t>
            </a:r>
          </a:p>
          <a:p>
            <a:r>
              <a:rPr lang="en-GB" sz="4800" dirty="0">
                <a:latin typeface="Arial" panose="020B0604020202020204" pitchFamily="34" charset="0"/>
                <a:cs typeface="Arial" panose="020B0604020202020204" pitchFamily="34" charset="0"/>
              </a:rPr>
              <a:t>Year 3</a:t>
            </a:r>
          </a:p>
          <a:p>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145438" y="6334311"/>
            <a:ext cx="998562" cy="422646"/>
          </a:xfrm>
          <a:prstGeom prst="rect">
            <a:avLst/>
          </a:prstGeom>
        </p:spPr>
        <p:txBody>
          <a:bodyPr vert="horz" lIns="91440" tIns="45720" rIns="91440" bIns="45720" rtlCol="0">
            <a:normAutofit/>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Spr4</a:t>
            </a:r>
          </a:p>
        </p:txBody>
      </p:sp>
    </p:spTree>
    <p:extLst>
      <p:ext uri="{BB962C8B-B14F-4D97-AF65-F5344CB8AC3E}">
        <p14:creationId xmlns:p14="http://schemas.microsoft.com/office/powerpoint/2010/main" val="1234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785370"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 this zoomed-in image, what is the length of the red line?</a:t>
            </a:r>
          </a:p>
          <a:p>
            <a:r>
              <a:rPr lang="en-GB" dirty="0">
                <a:latin typeface="Arial" panose="020B0604020202020204" pitchFamily="34" charset="0"/>
                <a:cs typeface="Arial" panose="020B0604020202020204" pitchFamily="34" charset="0"/>
              </a:rPr>
              <a:t>Give your answer in millimetres, in centimetres and in </a:t>
            </a:r>
          </a:p>
          <a:p>
            <a:r>
              <a:rPr lang="en-GB" dirty="0">
                <a:latin typeface="Arial" panose="020B0604020202020204" pitchFamily="34" charset="0"/>
                <a:cs typeface="Arial" panose="020B0604020202020204" pitchFamily="34" charset="0"/>
              </a:rPr>
              <a:t>centimetres </a:t>
            </a:r>
            <a:r>
              <a:rPr lang="en-GB" i="1" dirty="0">
                <a:latin typeface="Arial" panose="020B0604020202020204" pitchFamily="34" charset="0"/>
                <a:cs typeface="Arial" panose="020B0604020202020204" pitchFamily="34" charset="0"/>
              </a:rPr>
              <a:t>and</a:t>
            </a:r>
            <a:r>
              <a:rPr lang="en-GB" dirty="0">
                <a:latin typeface="Arial" panose="020B0604020202020204" pitchFamily="34" charset="0"/>
                <a:cs typeface="Arial" panose="020B0604020202020204" pitchFamily="34" charset="0"/>
              </a:rPr>
              <a:t> millimetres.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The line is  47mm long.</a:t>
            </a:r>
          </a:p>
          <a:p>
            <a:r>
              <a:rPr lang="en-GB" b="1" dirty="0">
                <a:solidFill>
                  <a:srgbClr val="DA2E41"/>
                </a:solidFill>
                <a:latin typeface="Arial" panose="020B0604020202020204" pitchFamily="34" charset="0"/>
                <a:cs typeface="Arial" panose="020B0604020202020204" pitchFamily="34" charset="0"/>
              </a:rPr>
              <a:t>				This is the same as 4.7 cm.</a:t>
            </a:r>
          </a:p>
          <a:p>
            <a:r>
              <a:rPr lang="en-GB" b="1" dirty="0">
                <a:solidFill>
                  <a:srgbClr val="DA2E41"/>
                </a:solidFill>
                <a:latin typeface="Arial" panose="020B0604020202020204" pitchFamily="34" charset="0"/>
                <a:cs typeface="Arial" panose="020B0604020202020204" pitchFamily="34" charset="0"/>
              </a:rPr>
              <a:t>				It is also the same as 4 cm 7 mm.</a:t>
            </a:r>
          </a:p>
        </p:txBody>
      </p:sp>
      <p:pic>
        <p:nvPicPr>
          <p:cNvPr id="3" name="Picture 2">
            <a:extLst>
              <a:ext uri="{FF2B5EF4-FFF2-40B4-BE49-F238E27FC236}">
                <a16:creationId xmlns:a16="http://schemas.microsoft.com/office/drawing/2014/main" id="{8EF5D815-8586-40A4-A564-936E8DCDC9E0}"/>
              </a:ext>
            </a:extLst>
          </p:cNvPr>
          <p:cNvPicPr>
            <a:picLocks noChangeAspect="1"/>
          </p:cNvPicPr>
          <p:nvPr/>
        </p:nvPicPr>
        <p:blipFill>
          <a:blip r:embed="rId2"/>
          <a:stretch>
            <a:fillRect/>
          </a:stretch>
        </p:blipFill>
        <p:spPr>
          <a:xfrm>
            <a:off x="833718" y="3026394"/>
            <a:ext cx="5318578" cy="1209430"/>
          </a:xfrm>
          <a:prstGeom prst="rect">
            <a:avLst/>
          </a:prstGeom>
        </p:spPr>
      </p:pic>
    </p:spTree>
    <p:extLst>
      <p:ext uri="{BB962C8B-B14F-4D97-AF65-F5344CB8AC3E}">
        <p14:creationId xmlns:p14="http://schemas.microsoft.com/office/powerpoint/2010/main" val="46936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785370" cy="646330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 will need a ruler (that shows millimetres), a pencil and </a:t>
            </a:r>
          </a:p>
          <a:p>
            <a:r>
              <a:rPr lang="en-GB" dirty="0">
                <a:latin typeface="Arial" panose="020B0604020202020204" pitchFamily="34" charset="0"/>
                <a:cs typeface="Arial" panose="020B0604020202020204" pitchFamily="34" charset="0"/>
              </a:rPr>
              <a:t>piece of paper.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Draw 6 lines of different lengths and label them A -  F.</a:t>
            </a:r>
          </a:p>
          <a:p>
            <a:r>
              <a:rPr lang="en-GB" dirty="0">
                <a:latin typeface="Arial" panose="020B0604020202020204" pitchFamily="34" charset="0"/>
                <a:cs typeface="Arial" panose="020B0604020202020204" pitchFamily="34" charset="0"/>
              </a:rPr>
              <a:t>Measure each line carefully and record the measurements</a:t>
            </a:r>
          </a:p>
          <a:p>
            <a:r>
              <a:rPr lang="en-GB" dirty="0">
                <a:latin typeface="Arial" panose="020B0604020202020204" pitchFamily="34" charset="0"/>
                <a:cs typeface="Arial" panose="020B0604020202020204" pitchFamily="34" charset="0"/>
              </a:rPr>
              <a:t>separately so that you know what the answers are.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Swap your piece of paper with a friend so that you can both </a:t>
            </a:r>
          </a:p>
          <a:p>
            <a:r>
              <a:rPr lang="en-GB" dirty="0">
                <a:latin typeface="Arial" panose="020B0604020202020204" pitchFamily="34" charset="0"/>
                <a:cs typeface="Arial" panose="020B0604020202020204" pitchFamily="34" charset="0"/>
              </a:rPr>
              <a:t>measure each other’s lines.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Give each measurement in:</a:t>
            </a:r>
          </a:p>
          <a:p>
            <a:r>
              <a:rPr lang="en-GB" dirty="0">
                <a:latin typeface="Arial" panose="020B0604020202020204" pitchFamily="34" charset="0"/>
                <a:cs typeface="Arial" panose="020B0604020202020204" pitchFamily="34" charset="0"/>
              </a:rPr>
              <a:t>							- millimetres</a:t>
            </a:r>
          </a:p>
          <a:p>
            <a:r>
              <a:rPr lang="en-GB" dirty="0">
                <a:latin typeface="Arial" panose="020B0604020202020204" pitchFamily="34" charset="0"/>
                <a:cs typeface="Arial" panose="020B0604020202020204" pitchFamily="34" charset="0"/>
              </a:rPr>
              <a:t>							- centimetres</a:t>
            </a:r>
          </a:p>
          <a:p>
            <a:r>
              <a:rPr lang="en-GB" dirty="0">
                <a:latin typeface="Arial" panose="020B0604020202020204" pitchFamily="34" charset="0"/>
                <a:cs typeface="Arial" panose="020B0604020202020204" pitchFamily="34" charset="0"/>
              </a:rPr>
              <a:t>							- centimetres </a:t>
            </a:r>
            <a:r>
              <a:rPr lang="en-GB" i="1" dirty="0">
                <a:latin typeface="Arial" panose="020B0604020202020204" pitchFamily="34" charset="0"/>
                <a:cs typeface="Arial" panose="020B0604020202020204" pitchFamily="34" charset="0"/>
              </a:rPr>
              <a:t>and </a:t>
            </a:r>
            <a:r>
              <a:rPr lang="en-GB" dirty="0">
                <a:latin typeface="Arial" panose="020B0604020202020204" pitchFamily="34" charset="0"/>
                <a:cs typeface="Arial" panose="020B0604020202020204" pitchFamily="34" charset="0"/>
              </a:rPr>
              <a:t>millimetres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53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118D59-AA77-4E8F-A77E-839E69BA71E4}"/>
              </a:ext>
            </a:extLst>
          </p:cNvPr>
          <p:cNvSpPr txBox="1"/>
          <p:nvPr/>
        </p:nvSpPr>
        <p:spPr>
          <a:xfrm>
            <a:off x="179315" y="1748311"/>
            <a:ext cx="8785370" cy="412420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Measure these lines to the nearest millimetre.</a:t>
            </a:r>
          </a:p>
          <a:p>
            <a:r>
              <a:rPr lang="en-GB" sz="2800" b="1" i="1" dirty="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D487A6C-784D-490B-85D2-35A8DEE5A933}"/>
              </a:ext>
            </a:extLst>
          </p:cNvPr>
          <p:cNvPicPr>
            <a:picLocks noChangeAspect="1"/>
          </p:cNvPicPr>
          <p:nvPr/>
        </p:nvPicPr>
        <p:blipFill>
          <a:blip r:embed="rId2"/>
          <a:stretch>
            <a:fillRect/>
          </a:stretch>
        </p:blipFill>
        <p:spPr>
          <a:xfrm>
            <a:off x="2106557" y="2663452"/>
            <a:ext cx="3487420" cy="1762360"/>
          </a:xfrm>
          <a:prstGeom prst="rect">
            <a:avLst/>
          </a:prstGeom>
        </p:spPr>
      </p:pic>
      <p:sp>
        <p:nvSpPr>
          <p:cNvPr id="6" name="Rectangle 5">
            <a:extLst>
              <a:ext uri="{FF2B5EF4-FFF2-40B4-BE49-F238E27FC236}">
                <a16:creationId xmlns:a16="http://schemas.microsoft.com/office/drawing/2014/main" id="{1105E11F-112A-4821-AFFD-DC711932BDB6}"/>
              </a:ext>
            </a:extLst>
          </p:cNvPr>
          <p:cNvSpPr/>
          <p:nvPr/>
        </p:nvSpPr>
        <p:spPr>
          <a:xfrm>
            <a:off x="396687" y="4848529"/>
            <a:ext cx="8567997" cy="1023988"/>
          </a:xfrm>
          <a:prstGeom prst="rect">
            <a:avLst/>
          </a:prstGeom>
          <a:solidFill>
            <a:srgbClr val="FAD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latin typeface="Arial" panose="020B0604020202020204" pitchFamily="34" charset="0"/>
                <a:cs typeface="Arial" panose="020B0604020202020204" pitchFamily="34" charset="0"/>
              </a:rPr>
              <a:t>Depending on how you are viewing this slide, you may need to zoom out to make the image a little smaller!</a:t>
            </a:r>
          </a:p>
          <a:p>
            <a:pPr algn="ctr"/>
            <a:endParaRPr lang="en-GB" sz="1400" i="1" dirty="0">
              <a:solidFill>
                <a:schemeClr val="tx1"/>
              </a:solidFill>
              <a:latin typeface="Arial" panose="020B0604020202020204" pitchFamily="34" charset="0"/>
              <a:cs typeface="Arial" panose="020B0604020202020204" pitchFamily="34" charset="0"/>
            </a:endParaRPr>
          </a:p>
          <a:p>
            <a:pPr algn="ctr"/>
            <a:r>
              <a:rPr lang="en-GB" sz="1400" i="1" dirty="0">
                <a:solidFill>
                  <a:schemeClr val="tx1"/>
                </a:solidFill>
                <a:latin typeface="Arial" panose="020B0604020202020204" pitchFamily="34" charset="0"/>
                <a:cs typeface="Arial" panose="020B0604020202020204" pitchFamily="34" charset="0"/>
              </a:rPr>
              <a:t>There is no answer slide that follows this one as your answer will be different, </a:t>
            </a:r>
          </a:p>
          <a:p>
            <a:pPr algn="ctr"/>
            <a:r>
              <a:rPr lang="en-GB" sz="1400" i="1" dirty="0">
                <a:solidFill>
                  <a:schemeClr val="tx1"/>
                </a:solidFill>
                <a:latin typeface="Arial" panose="020B0604020202020204" pitchFamily="34" charset="0"/>
                <a:cs typeface="Arial" panose="020B0604020202020204" pitchFamily="34" charset="0"/>
              </a:rPr>
              <a:t>depending on how large the image looks.</a:t>
            </a:r>
          </a:p>
        </p:txBody>
      </p:sp>
    </p:spTree>
    <p:extLst>
      <p:ext uri="{BB962C8B-B14F-4D97-AF65-F5344CB8AC3E}">
        <p14:creationId xmlns:p14="http://schemas.microsoft.com/office/powerpoint/2010/main" val="162206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118D59-AA77-4E8F-A77E-839E69BA71E4}"/>
              </a:ext>
            </a:extLst>
          </p:cNvPr>
          <p:cNvSpPr txBox="1"/>
          <p:nvPr/>
        </p:nvSpPr>
        <p:spPr>
          <a:xfrm>
            <a:off x="179315" y="1748311"/>
            <a:ext cx="8785370"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Match each length with the unit you would choose to measure</a:t>
            </a:r>
          </a:p>
          <a:p>
            <a:r>
              <a:rPr lang="en-GB" dirty="0">
                <a:latin typeface="Arial" panose="020B0604020202020204" pitchFamily="34" charset="0"/>
                <a:cs typeface="Arial" panose="020B0604020202020204" pitchFamily="34" charset="0"/>
              </a:rPr>
              <a:t>it with.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E57447E3-5A7B-4FDB-90DE-1C37D168DE20}"/>
              </a:ext>
            </a:extLst>
          </p:cNvPr>
          <p:cNvSpPr/>
          <p:nvPr/>
        </p:nvSpPr>
        <p:spPr>
          <a:xfrm>
            <a:off x="578224" y="2568388"/>
            <a:ext cx="2097741" cy="632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length of an envelope</a:t>
            </a:r>
          </a:p>
        </p:txBody>
      </p:sp>
      <p:sp>
        <p:nvSpPr>
          <p:cNvPr id="6" name="Rectangle: Rounded Corners 5">
            <a:extLst>
              <a:ext uri="{FF2B5EF4-FFF2-40B4-BE49-F238E27FC236}">
                <a16:creationId xmlns:a16="http://schemas.microsoft.com/office/drawing/2014/main" id="{D802479D-29B3-4099-86C7-6A9D594FF753}"/>
              </a:ext>
            </a:extLst>
          </p:cNvPr>
          <p:cNvSpPr/>
          <p:nvPr/>
        </p:nvSpPr>
        <p:spPr>
          <a:xfrm>
            <a:off x="4119283" y="2882180"/>
            <a:ext cx="2097741" cy="632012"/>
          </a:xfrm>
          <a:prstGeom prst="roundRect">
            <a:avLst/>
          </a:prstGeom>
          <a:solidFill>
            <a:srgbClr val="FAD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millimetres</a:t>
            </a:r>
          </a:p>
        </p:txBody>
      </p:sp>
      <p:sp>
        <p:nvSpPr>
          <p:cNvPr id="7" name="Rectangle: Rounded Corners 6">
            <a:extLst>
              <a:ext uri="{FF2B5EF4-FFF2-40B4-BE49-F238E27FC236}">
                <a16:creationId xmlns:a16="http://schemas.microsoft.com/office/drawing/2014/main" id="{272B7D44-CFC6-4E68-AF5A-2A511E4BCBDC}"/>
              </a:ext>
            </a:extLst>
          </p:cNvPr>
          <p:cNvSpPr/>
          <p:nvPr/>
        </p:nvSpPr>
        <p:spPr>
          <a:xfrm>
            <a:off x="4119283" y="3810027"/>
            <a:ext cx="2097741" cy="632012"/>
          </a:xfrm>
          <a:prstGeom prst="roundRect">
            <a:avLst/>
          </a:prstGeom>
          <a:solidFill>
            <a:srgbClr val="FAD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centimetres</a:t>
            </a:r>
          </a:p>
        </p:txBody>
      </p:sp>
      <p:sp>
        <p:nvSpPr>
          <p:cNvPr id="8" name="Rectangle: Rounded Corners 7">
            <a:extLst>
              <a:ext uri="{FF2B5EF4-FFF2-40B4-BE49-F238E27FC236}">
                <a16:creationId xmlns:a16="http://schemas.microsoft.com/office/drawing/2014/main" id="{D90B036C-D423-4EBB-8204-17926251317E}"/>
              </a:ext>
            </a:extLst>
          </p:cNvPr>
          <p:cNvSpPr/>
          <p:nvPr/>
        </p:nvSpPr>
        <p:spPr>
          <a:xfrm>
            <a:off x="4119283" y="4809618"/>
            <a:ext cx="2097741" cy="632012"/>
          </a:xfrm>
          <a:prstGeom prst="roundRect">
            <a:avLst/>
          </a:prstGeom>
          <a:solidFill>
            <a:srgbClr val="FAD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metres</a:t>
            </a:r>
          </a:p>
        </p:txBody>
      </p:sp>
      <p:sp>
        <p:nvSpPr>
          <p:cNvPr id="9" name="Rectangle: Rounded Corners 8">
            <a:extLst>
              <a:ext uri="{FF2B5EF4-FFF2-40B4-BE49-F238E27FC236}">
                <a16:creationId xmlns:a16="http://schemas.microsoft.com/office/drawing/2014/main" id="{607834DC-9B08-4395-A944-8D00F1202EA3}"/>
              </a:ext>
            </a:extLst>
          </p:cNvPr>
          <p:cNvSpPr/>
          <p:nvPr/>
        </p:nvSpPr>
        <p:spPr>
          <a:xfrm>
            <a:off x="578221" y="3325179"/>
            <a:ext cx="2097741" cy="632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width of a pencil</a:t>
            </a:r>
          </a:p>
        </p:txBody>
      </p:sp>
      <p:sp>
        <p:nvSpPr>
          <p:cNvPr id="10" name="Rectangle: Rounded Corners 9">
            <a:extLst>
              <a:ext uri="{FF2B5EF4-FFF2-40B4-BE49-F238E27FC236}">
                <a16:creationId xmlns:a16="http://schemas.microsoft.com/office/drawing/2014/main" id="{96987F67-1C30-4297-96DD-C9F35A80AE2F}"/>
              </a:ext>
            </a:extLst>
          </p:cNvPr>
          <p:cNvSpPr/>
          <p:nvPr/>
        </p:nvSpPr>
        <p:spPr>
          <a:xfrm>
            <a:off x="578221" y="4092237"/>
            <a:ext cx="2097741" cy="632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length of your classroom</a:t>
            </a:r>
          </a:p>
        </p:txBody>
      </p:sp>
      <p:sp>
        <p:nvSpPr>
          <p:cNvPr id="11" name="Rectangle: Rounded Corners 10">
            <a:extLst>
              <a:ext uri="{FF2B5EF4-FFF2-40B4-BE49-F238E27FC236}">
                <a16:creationId xmlns:a16="http://schemas.microsoft.com/office/drawing/2014/main" id="{DE204B20-598C-4C49-9297-23CE85F44CDF}"/>
              </a:ext>
            </a:extLst>
          </p:cNvPr>
          <p:cNvSpPr/>
          <p:nvPr/>
        </p:nvSpPr>
        <p:spPr>
          <a:xfrm>
            <a:off x="578220" y="4834695"/>
            <a:ext cx="2097741" cy="632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thickness of a book</a:t>
            </a:r>
          </a:p>
        </p:txBody>
      </p:sp>
      <p:sp>
        <p:nvSpPr>
          <p:cNvPr id="12" name="Rectangle: Rounded Corners 11">
            <a:extLst>
              <a:ext uri="{FF2B5EF4-FFF2-40B4-BE49-F238E27FC236}">
                <a16:creationId xmlns:a16="http://schemas.microsoft.com/office/drawing/2014/main" id="{CEE61D5D-9C9A-48DC-A067-D49C85EE6312}"/>
              </a:ext>
            </a:extLst>
          </p:cNvPr>
          <p:cNvSpPr/>
          <p:nvPr/>
        </p:nvSpPr>
        <p:spPr>
          <a:xfrm>
            <a:off x="578219" y="5586504"/>
            <a:ext cx="2097741" cy="632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height of a door</a:t>
            </a:r>
          </a:p>
        </p:txBody>
      </p:sp>
    </p:spTree>
    <p:extLst>
      <p:ext uri="{BB962C8B-B14F-4D97-AF65-F5344CB8AC3E}">
        <p14:creationId xmlns:p14="http://schemas.microsoft.com/office/powerpoint/2010/main" val="19884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118D59-AA77-4E8F-A77E-839E69BA71E4}"/>
              </a:ext>
            </a:extLst>
          </p:cNvPr>
          <p:cNvSpPr txBox="1"/>
          <p:nvPr/>
        </p:nvSpPr>
        <p:spPr>
          <a:xfrm>
            <a:off x="179315" y="1748311"/>
            <a:ext cx="8785370"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Match each length with the unit you would choose to measure</a:t>
            </a:r>
          </a:p>
          <a:p>
            <a:r>
              <a:rPr lang="en-GB" dirty="0">
                <a:latin typeface="Arial" panose="020B0604020202020204" pitchFamily="34" charset="0"/>
                <a:cs typeface="Arial" panose="020B0604020202020204" pitchFamily="34" charset="0"/>
              </a:rPr>
              <a:t>it with.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E57447E3-5A7B-4FDB-90DE-1C37D168DE20}"/>
              </a:ext>
            </a:extLst>
          </p:cNvPr>
          <p:cNvSpPr/>
          <p:nvPr/>
        </p:nvSpPr>
        <p:spPr>
          <a:xfrm>
            <a:off x="578224" y="2568388"/>
            <a:ext cx="2097741" cy="632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length of an envelope</a:t>
            </a:r>
          </a:p>
        </p:txBody>
      </p:sp>
      <p:sp>
        <p:nvSpPr>
          <p:cNvPr id="6" name="Rectangle: Rounded Corners 5">
            <a:extLst>
              <a:ext uri="{FF2B5EF4-FFF2-40B4-BE49-F238E27FC236}">
                <a16:creationId xmlns:a16="http://schemas.microsoft.com/office/drawing/2014/main" id="{D802479D-29B3-4099-86C7-6A9D594FF753}"/>
              </a:ext>
            </a:extLst>
          </p:cNvPr>
          <p:cNvSpPr/>
          <p:nvPr/>
        </p:nvSpPr>
        <p:spPr>
          <a:xfrm>
            <a:off x="4119283" y="2882180"/>
            <a:ext cx="2097741" cy="632012"/>
          </a:xfrm>
          <a:prstGeom prst="roundRect">
            <a:avLst/>
          </a:prstGeom>
          <a:solidFill>
            <a:srgbClr val="FAD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millimetres</a:t>
            </a:r>
          </a:p>
        </p:txBody>
      </p:sp>
      <p:sp>
        <p:nvSpPr>
          <p:cNvPr id="7" name="Rectangle: Rounded Corners 6">
            <a:extLst>
              <a:ext uri="{FF2B5EF4-FFF2-40B4-BE49-F238E27FC236}">
                <a16:creationId xmlns:a16="http://schemas.microsoft.com/office/drawing/2014/main" id="{272B7D44-CFC6-4E68-AF5A-2A511E4BCBDC}"/>
              </a:ext>
            </a:extLst>
          </p:cNvPr>
          <p:cNvSpPr/>
          <p:nvPr/>
        </p:nvSpPr>
        <p:spPr>
          <a:xfrm>
            <a:off x="4119283" y="3810027"/>
            <a:ext cx="2097741" cy="632012"/>
          </a:xfrm>
          <a:prstGeom prst="roundRect">
            <a:avLst/>
          </a:prstGeom>
          <a:solidFill>
            <a:srgbClr val="FAD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centimetres</a:t>
            </a:r>
          </a:p>
        </p:txBody>
      </p:sp>
      <p:sp>
        <p:nvSpPr>
          <p:cNvPr id="8" name="Rectangle: Rounded Corners 7">
            <a:extLst>
              <a:ext uri="{FF2B5EF4-FFF2-40B4-BE49-F238E27FC236}">
                <a16:creationId xmlns:a16="http://schemas.microsoft.com/office/drawing/2014/main" id="{D90B036C-D423-4EBB-8204-17926251317E}"/>
              </a:ext>
            </a:extLst>
          </p:cNvPr>
          <p:cNvSpPr/>
          <p:nvPr/>
        </p:nvSpPr>
        <p:spPr>
          <a:xfrm>
            <a:off x="4119283" y="4809618"/>
            <a:ext cx="2097741" cy="632012"/>
          </a:xfrm>
          <a:prstGeom prst="roundRect">
            <a:avLst/>
          </a:prstGeom>
          <a:solidFill>
            <a:srgbClr val="FAD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metres</a:t>
            </a:r>
          </a:p>
        </p:txBody>
      </p:sp>
      <p:sp>
        <p:nvSpPr>
          <p:cNvPr id="9" name="Rectangle: Rounded Corners 8">
            <a:extLst>
              <a:ext uri="{FF2B5EF4-FFF2-40B4-BE49-F238E27FC236}">
                <a16:creationId xmlns:a16="http://schemas.microsoft.com/office/drawing/2014/main" id="{607834DC-9B08-4395-A944-8D00F1202EA3}"/>
              </a:ext>
            </a:extLst>
          </p:cNvPr>
          <p:cNvSpPr/>
          <p:nvPr/>
        </p:nvSpPr>
        <p:spPr>
          <a:xfrm>
            <a:off x="578221" y="3325179"/>
            <a:ext cx="2097741" cy="632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width of a pencil</a:t>
            </a:r>
          </a:p>
        </p:txBody>
      </p:sp>
      <p:sp>
        <p:nvSpPr>
          <p:cNvPr id="10" name="Rectangle: Rounded Corners 9">
            <a:extLst>
              <a:ext uri="{FF2B5EF4-FFF2-40B4-BE49-F238E27FC236}">
                <a16:creationId xmlns:a16="http://schemas.microsoft.com/office/drawing/2014/main" id="{96987F67-1C30-4297-96DD-C9F35A80AE2F}"/>
              </a:ext>
            </a:extLst>
          </p:cNvPr>
          <p:cNvSpPr/>
          <p:nvPr/>
        </p:nvSpPr>
        <p:spPr>
          <a:xfrm>
            <a:off x="578221" y="4092237"/>
            <a:ext cx="2097741" cy="632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length of your classroom</a:t>
            </a:r>
          </a:p>
        </p:txBody>
      </p:sp>
      <p:sp>
        <p:nvSpPr>
          <p:cNvPr id="11" name="Rectangle: Rounded Corners 10">
            <a:extLst>
              <a:ext uri="{FF2B5EF4-FFF2-40B4-BE49-F238E27FC236}">
                <a16:creationId xmlns:a16="http://schemas.microsoft.com/office/drawing/2014/main" id="{DE204B20-598C-4C49-9297-23CE85F44CDF}"/>
              </a:ext>
            </a:extLst>
          </p:cNvPr>
          <p:cNvSpPr/>
          <p:nvPr/>
        </p:nvSpPr>
        <p:spPr>
          <a:xfrm>
            <a:off x="578220" y="4834695"/>
            <a:ext cx="2097741" cy="632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thickness of a book</a:t>
            </a:r>
          </a:p>
        </p:txBody>
      </p:sp>
      <p:sp>
        <p:nvSpPr>
          <p:cNvPr id="12" name="Rectangle: Rounded Corners 11">
            <a:extLst>
              <a:ext uri="{FF2B5EF4-FFF2-40B4-BE49-F238E27FC236}">
                <a16:creationId xmlns:a16="http://schemas.microsoft.com/office/drawing/2014/main" id="{CEE61D5D-9C9A-48DC-A067-D49C85EE6312}"/>
              </a:ext>
            </a:extLst>
          </p:cNvPr>
          <p:cNvSpPr/>
          <p:nvPr/>
        </p:nvSpPr>
        <p:spPr>
          <a:xfrm>
            <a:off x="578219" y="5586504"/>
            <a:ext cx="2097741" cy="632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height of a door</a:t>
            </a:r>
          </a:p>
        </p:txBody>
      </p:sp>
      <p:cxnSp>
        <p:nvCxnSpPr>
          <p:cNvPr id="13" name="Straight Arrow Connector 12">
            <a:extLst>
              <a:ext uri="{FF2B5EF4-FFF2-40B4-BE49-F238E27FC236}">
                <a16:creationId xmlns:a16="http://schemas.microsoft.com/office/drawing/2014/main" id="{4078A63A-6BE4-40A5-A737-322E7D987A8F}"/>
              </a:ext>
            </a:extLst>
          </p:cNvPr>
          <p:cNvCxnSpPr/>
          <p:nvPr/>
        </p:nvCxnSpPr>
        <p:spPr>
          <a:xfrm>
            <a:off x="2675960" y="2882180"/>
            <a:ext cx="1344711" cy="12100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C3BA52-7F97-4D90-A578-BDB01C34DE32}"/>
              </a:ext>
            </a:extLst>
          </p:cNvPr>
          <p:cNvCxnSpPr>
            <a:cxnSpLocks/>
          </p:cNvCxnSpPr>
          <p:nvPr/>
        </p:nvCxnSpPr>
        <p:spPr>
          <a:xfrm flipV="1">
            <a:off x="2675960" y="3180305"/>
            <a:ext cx="1344711" cy="4693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DB9F139-1A0D-47DA-8463-76BEB30EBE62}"/>
              </a:ext>
            </a:extLst>
          </p:cNvPr>
          <p:cNvCxnSpPr>
            <a:cxnSpLocks/>
          </p:cNvCxnSpPr>
          <p:nvPr/>
        </p:nvCxnSpPr>
        <p:spPr>
          <a:xfrm>
            <a:off x="2675960" y="4480681"/>
            <a:ext cx="1344711" cy="6449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083DA4-1DC8-4760-8D98-BDA072D03638}"/>
              </a:ext>
            </a:extLst>
          </p:cNvPr>
          <p:cNvCxnSpPr>
            <a:cxnSpLocks/>
          </p:cNvCxnSpPr>
          <p:nvPr/>
        </p:nvCxnSpPr>
        <p:spPr>
          <a:xfrm flipV="1">
            <a:off x="2675960" y="3341062"/>
            <a:ext cx="1344711" cy="18333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4DDECC4-7F10-4DC3-91B0-EFC9E1B31215}"/>
              </a:ext>
            </a:extLst>
          </p:cNvPr>
          <p:cNvCxnSpPr>
            <a:cxnSpLocks/>
          </p:cNvCxnSpPr>
          <p:nvPr/>
        </p:nvCxnSpPr>
        <p:spPr>
          <a:xfrm flipV="1">
            <a:off x="2612448" y="5294179"/>
            <a:ext cx="1408223" cy="7862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58C3E8F-A398-4858-88EB-6A66CBC428A1}"/>
              </a:ext>
            </a:extLst>
          </p:cNvPr>
          <p:cNvSpPr/>
          <p:nvPr/>
        </p:nvSpPr>
        <p:spPr>
          <a:xfrm>
            <a:off x="4119283" y="5546163"/>
            <a:ext cx="4486814" cy="786231"/>
          </a:xfrm>
          <a:prstGeom prst="rect">
            <a:avLst/>
          </a:prstGeom>
          <a:solidFill>
            <a:srgbClr val="FAD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latin typeface="Arial" panose="020B0604020202020204" pitchFamily="34" charset="0"/>
                <a:cs typeface="Arial" panose="020B0604020202020204" pitchFamily="34" charset="0"/>
              </a:rPr>
              <a:t>You may have chosen different answers to these.</a:t>
            </a:r>
          </a:p>
          <a:p>
            <a:pPr algn="ctr"/>
            <a:r>
              <a:rPr lang="en-GB" sz="1400" i="1" dirty="0">
                <a:solidFill>
                  <a:schemeClr val="tx1"/>
                </a:solidFill>
                <a:latin typeface="Arial" panose="020B0604020202020204" pitchFamily="34" charset="0"/>
                <a:cs typeface="Arial" panose="020B0604020202020204" pitchFamily="34" charset="0"/>
              </a:rPr>
              <a:t>Why did you choose the answers you did?</a:t>
            </a:r>
          </a:p>
          <a:p>
            <a:pPr algn="ctr"/>
            <a:r>
              <a:rPr lang="en-GB" sz="1400" i="1" dirty="0">
                <a:solidFill>
                  <a:schemeClr val="tx1"/>
                </a:solidFill>
                <a:latin typeface="Arial" panose="020B0604020202020204" pitchFamily="34" charset="0"/>
                <a:cs typeface="Arial" panose="020B0604020202020204" pitchFamily="34" charset="0"/>
              </a:rPr>
              <a:t>Does it matter which unit you use?</a:t>
            </a:r>
          </a:p>
        </p:txBody>
      </p:sp>
    </p:spTree>
    <p:extLst>
      <p:ext uri="{BB962C8B-B14F-4D97-AF65-F5344CB8AC3E}">
        <p14:creationId xmlns:p14="http://schemas.microsoft.com/office/powerpoint/2010/main" val="1404188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118D59-AA77-4E8F-A77E-839E69BA71E4}"/>
              </a:ext>
            </a:extLst>
          </p:cNvPr>
          <p:cNvSpPr txBox="1"/>
          <p:nvPr/>
        </p:nvSpPr>
        <p:spPr>
          <a:xfrm>
            <a:off x="179315" y="1748311"/>
            <a:ext cx="8785370"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the length of each toy car?</a:t>
            </a:r>
          </a:p>
          <a:p>
            <a:r>
              <a:rPr lang="en-GB" dirty="0">
                <a:latin typeface="Arial" panose="020B0604020202020204" pitchFamily="34" charset="0"/>
                <a:cs typeface="Arial" panose="020B0604020202020204" pitchFamily="34" charset="0"/>
              </a:rPr>
              <a:t>Give your answers in millimetres.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C50AD27-D063-4778-819A-53F5C21F0F7F}"/>
              </a:ext>
            </a:extLst>
          </p:cNvPr>
          <p:cNvPicPr>
            <a:picLocks noChangeAspect="1"/>
          </p:cNvPicPr>
          <p:nvPr/>
        </p:nvPicPr>
        <p:blipFill>
          <a:blip r:embed="rId2"/>
          <a:stretch>
            <a:fillRect/>
          </a:stretch>
        </p:blipFill>
        <p:spPr>
          <a:xfrm>
            <a:off x="275946" y="2576315"/>
            <a:ext cx="4341532" cy="1834320"/>
          </a:xfrm>
          <a:prstGeom prst="rect">
            <a:avLst/>
          </a:prstGeom>
        </p:spPr>
      </p:pic>
      <p:pic>
        <p:nvPicPr>
          <p:cNvPr id="17" name="Picture 16">
            <a:extLst>
              <a:ext uri="{FF2B5EF4-FFF2-40B4-BE49-F238E27FC236}">
                <a16:creationId xmlns:a16="http://schemas.microsoft.com/office/drawing/2014/main" id="{48B43C30-9359-4B48-B28D-2306E9240176}"/>
              </a:ext>
            </a:extLst>
          </p:cNvPr>
          <p:cNvPicPr>
            <a:picLocks noChangeAspect="1"/>
          </p:cNvPicPr>
          <p:nvPr/>
        </p:nvPicPr>
        <p:blipFill>
          <a:blip r:embed="rId3"/>
          <a:stretch>
            <a:fillRect/>
          </a:stretch>
        </p:blipFill>
        <p:spPr>
          <a:xfrm>
            <a:off x="444190" y="4563299"/>
            <a:ext cx="4223685" cy="1646061"/>
          </a:xfrm>
          <a:prstGeom prst="rect">
            <a:avLst/>
          </a:prstGeom>
        </p:spPr>
      </p:pic>
    </p:spTree>
    <p:extLst>
      <p:ext uri="{BB962C8B-B14F-4D97-AF65-F5344CB8AC3E}">
        <p14:creationId xmlns:p14="http://schemas.microsoft.com/office/powerpoint/2010/main" val="2795021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C50AD27-D063-4778-819A-53F5C21F0F7F}"/>
              </a:ext>
            </a:extLst>
          </p:cNvPr>
          <p:cNvPicPr>
            <a:picLocks noChangeAspect="1"/>
          </p:cNvPicPr>
          <p:nvPr/>
        </p:nvPicPr>
        <p:blipFill>
          <a:blip r:embed="rId2"/>
          <a:stretch>
            <a:fillRect/>
          </a:stretch>
        </p:blipFill>
        <p:spPr>
          <a:xfrm>
            <a:off x="275946" y="2576315"/>
            <a:ext cx="4341532" cy="1834320"/>
          </a:xfrm>
          <a:prstGeom prst="rect">
            <a:avLst/>
          </a:prstGeom>
        </p:spPr>
      </p:pic>
      <p:pic>
        <p:nvPicPr>
          <p:cNvPr id="17" name="Picture 16">
            <a:extLst>
              <a:ext uri="{FF2B5EF4-FFF2-40B4-BE49-F238E27FC236}">
                <a16:creationId xmlns:a16="http://schemas.microsoft.com/office/drawing/2014/main" id="{48B43C30-9359-4B48-B28D-2306E9240176}"/>
              </a:ext>
            </a:extLst>
          </p:cNvPr>
          <p:cNvPicPr>
            <a:picLocks noChangeAspect="1"/>
          </p:cNvPicPr>
          <p:nvPr/>
        </p:nvPicPr>
        <p:blipFill>
          <a:blip r:embed="rId3"/>
          <a:stretch>
            <a:fillRect/>
          </a:stretch>
        </p:blipFill>
        <p:spPr>
          <a:xfrm>
            <a:off x="444190" y="4563299"/>
            <a:ext cx="4223685" cy="1646061"/>
          </a:xfrm>
          <a:prstGeom prst="rect">
            <a:avLst/>
          </a:prstGeom>
        </p:spPr>
      </p:pic>
      <p:sp>
        <p:nvSpPr>
          <p:cNvPr id="6" name="TextBox 5">
            <a:extLst>
              <a:ext uri="{FF2B5EF4-FFF2-40B4-BE49-F238E27FC236}">
                <a16:creationId xmlns:a16="http://schemas.microsoft.com/office/drawing/2014/main" id="{C9698DC9-E868-486A-A52C-478414003841}"/>
              </a:ext>
            </a:extLst>
          </p:cNvPr>
          <p:cNvSpPr txBox="1"/>
          <p:nvPr/>
        </p:nvSpPr>
        <p:spPr>
          <a:xfrm>
            <a:off x="179315" y="1748311"/>
            <a:ext cx="8785370"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the length of each toy car?</a:t>
            </a:r>
          </a:p>
          <a:p>
            <a:r>
              <a:rPr lang="en-GB" dirty="0">
                <a:latin typeface="Arial" panose="020B0604020202020204" pitchFamily="34" charset="0"/>
                <a:cs typeface="Arial" panose="020B0604020202020204" pitchFamily="34" charset="0"/>
              </a:rPr>
              <a:t>Give your answers in millimetres.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solidFill>
                  <a:srgbClr val="DA2E41"/>
                </a:solidFill>
                <a:latin typeface="Arial" panose="020B0604020202020204" pitchFamily="34" charset="0"/>
                <a:cs typeface="Arial" panose="020B0604020202020204" pitchFamily="34" charset="0"/>
              </a:rPr>
              <a:t>						</a:t>
            </a:r>
            <a:r>
              <a:rPr lang="en-GB" b="1" dirty="0">
                <a:solidFill>
                  <a:srgbClr val="DA2E41"/>
                </a:solidFill>
                <a:latin typeface="Arial" panose="020B0604020202020204" pitchFamily="34" charset="0"/>
                <a:cs typeface="Arial" panose="020B0604020202020204" pitchFamily="34" charset="0"/>
              </a:rPr>
              <a:t>The blue car is 51mm long.</a:t>
            </a: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The green car is 43mm long.</a:t>
            </a:r>
          </a:p>
        </p:txBody>
      </p:sp>
    </p:spTree>
    <p:extLst>
      <p:ext uri="{BB962C8B-B14F-4D97-AF65-F5344CB8AC3E}">
        <p14:creationId xmlns:p14="http://schemas.microsoft.com/office/powerpoint/2010/main" val="1628228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698DC9-E868-486A-A52C-478414003841}"/>
              </a:ext>
            </a:extLst>
          </p:cNvPr>
          <p:cNvSpPr txBox="1"/>
          <p:nvPr/>
        </p:nvSpPr>
        <p:spPr>
          <a:xfrm>
            <a:off x="179315" y="1748311"/>
            <a:ext cx="8785370"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Abby says that the length of this car is 46mm.</a:t>
            </a:r>
          </a:p>
          <a:p>
            <a:r>
              <a:rPr lang="en-GB" dirty="0">
                <a:latin typeface="Arial" panose="020B0604020202020204" pitchFamily="34" charset="0"/>
                <a:cs typeface="Arial" panose="020B0604020202020204" pitchFamily="34" charset="0"/>
              </a:rPr>
              <a:t>Do you agree? Explain your answer. </a:t>
            </a: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E0C33B5-77BE-48AB-BEE2-3C68B44F5787}"/>
              </a:ext>
            </a:extLst>
          </p:cNvPr>
          <p:cNvPicPr>
            <a:picLocks noChangeAspect="1"/>
          </p:cNvPicPr>
          <p:nvPr/>
        </p:nvPicPr>
        <p:blipFill>
          <a:blip r:embed="rId2"/>
          <a:stretch>
            <a:fillRect/>
          </a:stretch>
        </p:blipFill>
        <p:spPr>
          <a:xfrm>
            <a:off x="967130" y="2882801"/>
            <a:ext cx="5083902" cy="1877458"/>
          </a:xfrm>
          <a:prstGeom prst="rect">
            <a:avLst/>
          </a:prstGeom>
        </p:spPr>
      </p:pic>
    </p:spTree>
    <p:extLst>
      <p:ext uri="{BB962C8B-B14F-4D97-AF65-F5344CB8AC3E}">
        <p14:creationId xmlns:p14="http://schemas.microsoft.com/office/powerpoint/2010/main" val="227492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698DC9-E868-486A-A52C-478414003841}"/>
              </a:ext>
            </a:extLst>
          </p:cNvPr>
          <p:cNvSpPr txBox="1"/>
          <p:nvPr/>
        </p:nvSpPr>
        <p:spPr>
          <a:xfrm>
            <a:off x="179315" y="1748311"/>
            <a:ext cx="87853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Abby says that the length of this car is 46mm.</a:t>
            </a:r>
          </a:p>
          <a:p>
            <a:r>
              <a:rPr lang="en-GB" dirty="0">
                <a:latin typeface="Arial" panose="020B0604020202020204" pitchFamily="34" charset="0"/>
                <a:cs typeface="Arial" panose="020B0604020202020204" pitchFamily="34" charset="0"/>
              </a:rPr>
              <a:t>Do you agree? Explain your answer. </a:t>
            </a: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The car is not 46mm long. This is because Abby has </a:t>
            </a:r>
          </a:p>
          <a:p>
            <a:r>
              <a:rPr lang="en-GB" b="1" dirty="0">
                <a:solidFill>
                  <a:srgbClr val="DA2E41"/>
                </a:solidFill>
                <a:latin typeface="Arial" panose="020B0604020202020204" pitchFamily="34" charset="0"/>
                <a:cs typeface="Arial" panose="020B0604020202020204" pitchFamily="34" charset="0"/>
              </a:rPr>
              <a:t>not measured it from the start of the scale (where the</a:t>
            </a:r>
          </a:p>
          <a:p>
            <a:r>
              <a:rPr lang="en-GB" b="1" dirty="0">
                <a:solidFill>
                  <a:srgbClr val="DA2E41"/>
                </a:solidFill>
                <a:latin typeface="Arial" panose="020B0604020202020204" pitchFamily="34" charset="0"/>
                <a:cs typeface="Arial" panose="020B0604020202020204" pitchFamily="34" charset="0"/>
              </a:rPr>
              <a:t>0 is). Instead, she has lined up the end of the ruler </a:t>
            </a:r>
          </a:p>
          <a:p>
            <a:r>
              <a:rPr lang="en-GB" b="1" dirty="0">
                <a:solidFill>
                  <a:srgbClr val="DA2E41"/>
                </a:solidFill>
                <a:latin typeface="Arial" panose="020B0604020202020204" pitchFamily="34" charset="0"/>
                <a:cs typeface="Arial" panose="020B0604020202020204" pitchFamily="34" charset="0"/>
              </a:rPr>
              <a:t>with the car. However, there is a gap before the ruler </a:t>
            </a:r>
          </a:p>
          <a:p>
            <a:r>
              <a:rPr lang="en-GB" b="1" dirty="0">
                <a:solidFill>
                  <a:srgbClr val="DA2E41"/>
                </a:solidFill>
                <a:latin typeface="Arial" panose="020B0604020202020204" pitchFamily="34" charset="0"/>
                <a:cs typeface="Arial" panose="020B0604020202020204" pitchFamily="34" charset="0"/>
              </a:rPr>
              <a:t>scale begins. The car should be measured like this:</a:t>
            </a:r>
          </a:p>
        </p:txBody>
      </p:sp>
      <p:pic>
        <p:nvPicPr>
          <p:cNvPr id="2" name="Picture 1">
            <a:extLst>
              <a:ext uri="{FF2B5EF4-FFF2-40B4-BE49-F238E27FC236}">
                <a16:creationId xmlns:a16="http://schemas.microsoft.com/office/drawing/2014/main" id="{BE0C33B5-77BE-48AB-BEE2-3C68B44F5787}"/>
              </a:ext>
            </a:extLst>
          </p:cNvPr>
          <p:cNvPicPr>
            <a:picLocks noChangeAspect="1"/>
          </p:cNvPicPr>
          <p:nvPr/>
        </p:nvPicPr>
        <p:blipFill>
          <a:blip r:embed="rId2"/>
          <a:stretch>
            <a:fillRect/>
          </a:stretch>
        </p:blipFill>
        <p:spPr>
          <a:xfrm>
            <a:off x="967130" y="2882801"/>
            <a:ext cx="5083902" cy="1877458"/>
          </a:xfrm>
          <a:prstGeom prst="rect">
            <a:avLst/>
          </a:prstGeom>
        </p:spPr>
      </p:pic>
      <p:pic>
        <p:nvPicPr>
          <p:cNvPr id="3" name="Picture 2">
            <a:extLst>
              <a:ext uri="{FF2B5EF4-FFF2-40B4-BE49-F238E27FC236}">
                <a16:creationId xmlns:a16="http://schemas.microsoft.com/office/drawing/2014/main" id="{4E716BAA-DC57-4A6A-AB7C-04BA6C23C519}"/>
              </a:ext>
            </a:extLst>
          </p:cNvPr>
          <p:cNvPicPr>
            <a:picLocks noChangeAspect="1"/>
          </p:cNvPicPr>
          <p:nvPr/>
        </p:nvPicPr>
        <p:blipFill>
          <a:blip r:embed="rId3"/>
          <a:stretch>
            <a:fillRect/>
          </a:stretch>
        </p:blipFill>
        <p:spPr>
          <a:xfrm>
            <a:off x="6061855" y="5035100"/>
            <a:ext cx="2902830" cy="1092397"/>
          </a:xfrm>
          <a:prstGeom prst="rect">
            <a:avLst/>
          </a:prstGeom>
        </p:spPr>
      </p:pic>
    </p:spTree>
    <p:extLst>
      <p:ext uri="{BB962C8B-B14F-4D97-AF65-F5344CB8AC3E}">
        <p14:creationId xmlns:p14="http://schemas.microsoft.com/office/powerpoint/2010/main" val="428928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698DC9-E868-486A-A52C-478414003841}"/>
              </a:ext>
            </a:extLst>
          </p:cNvPr>
          <p:cNvSpPr txBox="1"/>
          <p:nvPr/>
        </p:nvSpPr>
        <p:spPr>
          <a:xfrm>
            <a:off x="179315" y="1748311"/>
            <a:ext cx="8785370"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Kyle has a broken ruler.</a:t>
            </a:r>
          </a:p>
          <a:p>
            <a:r>
              <a:rPr lang="en-GB" dirty="0">
                <a:latin typeface="Arial" panose="020B0604020202020204" pitchFamily="34" charset="0"/>
                <a:cs typeface="Arial" panose="020B0604020202020204" pitchFamily="34" charset="0"/>
              </a:rPr>
              <a:t>He says, “I can still measure the length of this car.”</a:t>
            </a:r>
          </a:p>
          <a:p>
            <a:r>
              <a:rPr lang="en-GB" dirty="0">
                <a:latin typeface="Arial" panose="020B0604020202020204" pitchFamily="34" charset="0"/>
                <a:cs typeface="Arial" panose="020B0604020202020204" pitchFamily="34" charset="0"/>
              </a:rPr>
              <a:t>Is Kyle correct?  Explain your answer.</a:t>
            </a: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C779207-ED9F-41DA-95E5-515B5AEF2667}"/>
              </a:ext>
            </a:extLst>
          </p:cNvPr>
          <p:cNvPicPr>
            <a:picLocks noChangeAspect="1"/>
          </p:cNvPicPr>
          <p:nvPr/>
        </p:nvPicPr>
        <p:blipFill>
          <a:blip r:embed="rId2"/>
          <a:stretch>
            <a:fillRect/>
          </a:stretch>
        </p:blipFill>
        <p:spPr>
          <a:xfrm>
            <a:off x="620094" y="2666613"/>
            <a:ext cx="5883850" cy="1512491"/>
          </a:xfrm>
          <a:prstGeom prst="rect">
            <a:avLst/>
          </a:prstGeom>
        </p:spPr>
      </p:pic>
    </p:spTree>
    <p:extLst>
      <p:ext uri="{BB962C8B-B14F-4D97-AF65-F5344CB8AC3E}">
        <p14:creationId xmlns:p14="http://schemas.microsoft.com/office/powerpoint/2010/main" val="84732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76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698DC9-E868-486A-A52C-478414003841}"/>
              </a:ext>
            </a:extLst>
          </p:cNvPr>
          <p:cNvSpPr txBox="1"/>
          <p:nvPr/>
        </p:nvSpPr>
        <p:spPr>
          <a:xfrm>
            <a:off x="179315" y="1748311"/>
            <a:ext cx="8785370"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Kyle has a broken ruler.</a:t>
            </a:r>
          </a:p>
          <a:p>
            <a:r>
              <a:rPr lang="en-GB" dirty="0">
                <a:latin typeface="Arial" panose="020B0604020202020204" pitchFamily="34" charset="0"/>
                <a:cs typeface="Arial" panose="020B0604020202020204" pitchFamily="34" charset="0"/>
              </a:rPr>
              <a:t>He says, “I can still measure the length of this car.”</a:t>
            </a:r>
          </a:p>
          <a:p>
            <a:r>
              <a:rPr lang="en-GB" dirty="0">
                <a:latin typeface="Arial" panose="020B0604020202020204" pitchFamily="34" charset="0"/>
                <a:cs typeface="Arial" panose="020B0604020202020204" pitchFamily="34" charset="0"/>
              </a:rPr>
              <a:t>Is Kyle correct?  Explain your answer.</a:t>
            </a: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Kyle is correct. He can still use the ruler as long as he counts from zero from wherever he begins to measure from. For example, he can line the end of the car up with the number 30mm and then start counting from this point. The car goes as far as the 85mm point and so from 30 to 85 is 55mm. The car is 55mm long.</a:t>
            </a:r>
          </a:p>
        </p:txBody>
      </p:sp>
      <p:pic>
        <p:nvPicPr>
          <p:cNvPr id="7" name="Picture 6">
            <a:extLst>
              <a:ext uri="{FF2B5EF4-FFF2-40B4-BE49-F238E27FC236}">
                <a16:creationId xmlns:a16="http://schemas.microsoft.com/office/drawing/2014/main" id="{578DA86F-0C8A-404D-81B1-3DCB434B45B2}"/>
              </a:ext>
            </a:extLst>
          </p:cNvPr>
          <p:cNvPicPr>
            <a:picLocks noChangeAspect="1"/>
          </p:cNvPicPr>
          <p:nvPr/>
        </p:nvPicPr>
        <p:blipFill>
          <a:blip r:embed="rId2"/>
          <a:stretch>
            <a:fillRect/>
          </a:stretch>
        </p:blipFill>
        <p:spPr>
          <a:xfrm>
            <a:off x="620094" y="3126744"/>
            <a:ext cx="3863552" cy="1700750"/>
          </a:xfrm>
          <a:prstGeom prst="rect">
            <a:avLst/>
          </a:prstGeom>
        </p:spPr>
      </p:pic>
    </p:spTree>
    <p:extLst>
      <p:ext uri="{BB962C8B-B14F-4D97-AF65-F5344CB8AC3E}">
        <p14:creationId xmlns:p14="http://schemas.microsoft.com/office/powerpoint/2010/main" val="3416718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380565"/>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50905" y="1674895"/>
            <a:ext cx="8966201" cy="4816703"/>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1900" dirty="0">
                <a:solidFill>
                  <a:srgbClr val="388CDA"/>
                </a:solidFill>
                <a:latin typeface="Arial" panose="020B0604020202020204" pitchFamily="34" charset="0"/>
                <a:cs typeface="Arial" panose="020B0604020202020204" pitchFamily="34" charset="0"/>
              </a:rPr>
              <a:t>10 millimetres are longer than 1 centimetre.			</a:t>
            </a:r>
            <a:r>
              <a:rPr lang="en-GB" sz="1900" b="1" dirty="0">
                <a:solidFill>
                  <a:srgbClr val="388CDA"/>
                </a:solidFill>
                <a:latin typeface="Arial" panose="020B0604020202020204" pitchFamily="34" charset="0"/>
                <a:cs typeface="Arial" panose="020B0604020202020204" pitchFamily="34" charset="0"/>
              </a:rPr>
              <a:t> </a:t>
            </a:r>
            <a:r>
              <a:rPr lang="en-GB" sz="1900"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 </a:t>
            </a:r>
            <a:r>
              <a:rPr lang="en-GB" sz="1900"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 </a:t>
            </a:r>
          </a:p>
          <a:p>
            <a:endParaRPr lang="en-GB" sz="1900" dirty="0">
              <a:solidFill>
                <a:srgbClr val="388CDA"/>
              </a:solidFill>
              <a:latin typeface="Arial" panose="020B0604020202020204" pitchFamily="34" charset="0"/>
              <a:cs typeface="Arial" panose="020B0604020202020204" pitchFamily="34" charset="0"/>
            </a:endParaRPr>
          </a:p>
          <a:p>
            <a:pPr marL="457200" indent="-457200">
              <a:buAutoNum type="alphaLcParenR" startAt="2"/>
            </a:pPr>
            <a:r>
              <a:rPr lang="en-GB" sz="1900" dirty="0">
                <a:solidFill>
                  <a:srgbClr val="388CDA"/>
                </a:solidFill>
                <a:latin typeface="Arial" panose="020B0604020202020204" pitchFamily="34" charset="0"/>
                <a:cs typeface="Arial" panose="020B0604020202020204" pitchFamily="34" charset="0"/>
              </a:rPr>
              <a:t>The purple car is 70 mm long.</a:t>
            </a:r>
            <a:r>
              <a:rPr lang="en-GB" sz="1900" i="1" dirty="0">
                <a:solidFill>
                  <a:srgbClr val="388CDA"/>
                </a:solidFill>
                <a:latin typeface="Arial" panose="020B0604020202020204" pitchFamily="34" charset="0"/>
                <a:cs typeface="Arial" panose="020B0604020202020204" pitchFamily="34" charset="0"/>
              </a:rPr>
              <a:t>		</a:t>
            </a:r>
            <a:endParaRPr lang="en-GB" sz="1900" b="1" dirty="0">
              <a:solidFill>
                <a:srgbClr val="388CDA"/>
              </a:solidFill>
              <a:latin typeface="Arial" panose="020B0604020202020204" pitchFamily="34" charset="0"/>
              <a:cs typeface="Arial" panose="020B0604020202020204" pitchFamily="34" charset="0"/>
            </a:endParaRPr>
          </a:p>
          <a:p>
            <a:endParaRPr lang="en-GB" sz="1900" b="1" dirty="0">
              <a:solidFill>
                <a:srgbClr val="388CDA"/>
              </a:solidFill>
              <a:latin typeface="Arial" panose="020B0604020202020204" pitchFamily="34" charset="0"/>
              <a:cs typeface="Arial" panose="020B0604020202020204" pitchFamily="34" charset="0"/>
            </a:endParaRPr>
          </a:p>
          <a:p>
            <a:endParaRPr lang="en-GB" sz="1900" b="1" dirty="0">
              <a:solidFill>
                <a:srgbClr val="388CDA"/>
              </a:solidFill>
              <a:latin typeface="Arial" panose="020B0604020202020204" pitchFamily="34" charset="0"/>
              <a:cs typeface="Arial" panose="020B0604020202020204" pitchFamily="34" charset="0"/>
            </a:endParaRPr>
          </a:p>
          <a:p>
            <a:endParaRPr lang="en-GB" sz="1900" b="1" dirty="0">
              <a:solidFill>
                <a:srgbClr val="388CDA"/>
              </a:solidFill>
              <a:latin typeface="Arial" panose="020B0604020202020204" pitchFamily="34" charset="0"/>
              <a:cs typeface="Arial" panose="020B0604020202020204" pitchFamily="34" charset="0"/>
            </a:endParaRPr>
          </a:p>
          <a:p>
            <a:endParaRPr lang="en-GB" sz="1900" b="1" dirty="0">
              <a:solidFill>
                <a:srgbClr val="388CDA"/>
              </a:solidFill>
              <a:latin typeface="Arial" panose="020B0604020202020204" pitchFamily="34" charset="0"/>
              <a:cs typeface="Arial" panose="020B0604020202020204" pitchFamily="34" charset="0"/>
            </a:endParaRPr>
          </a:p>
          <a:p>
            <a:endParaRPr lang="en-GB" sz="1900" b="1" dirty="0">
              <a:solidFill>
                <a:srgbClr val="388CDA"/>
              </a:solidFill>
              <a:latin typeface="Arial" panose="020B0604020202020204" pitchFamily="34" charset="0"/>
              <a:cs typeface="Arial" panose="020B0604020202020204" pitchFamily="34" charset="0"/>
            </a:endParaRPr>
          </a:p>
          <a:p>
            <a:pPr marL="457200" indent="-457200">
              <a:buAutoNum type="alphaLcParenR" startAt="3"/>
            </a:pPr>
            <a:r>
              <a:rPr lang="en-GB" sz="1900" dirty="0">
                <a:solidFill>
                  <a:srgbClr val="388CDA"/>
                </a:solidFill>
                <a:latin typeface="Arial" panose="020B0604020202020204" pitchFamily="34" charset="0"/>
                <a:cs typeface="Arial" panose="020B0604020202020204" pitchFamily="34" charset="0"/>
              </a:rPr>
              <a:t>When using a ruler, we </a:t>
            </a:r>
            <a:r>
              <a:rPr lang="en-GB" sz="1900" u="sng" dirty="0">
                <a:solidFill>
                  <a:srgbClr val="388CDA"/>
                </a:solidFill>
                <a:latin typeface="Arial" panose="020B0604020202020204" pitchFamily="34" charset="0"/>
                <a:cs typeface="Arial" panose="020B0604020202020204" pitchFamily="34" charset="0"/>
              </a:rPr>
              <a:t>don’t </a:t>
            </a:r>
            <a:r>
              <a:rPr lang="en-GB" sz="1900" dirty="0">
                <a:solidFill>
                  <a:srgbClr val="388CDA"/>
                </a:solidFill>
                <a:latin typeface="Arial" panose="020B0604020202020204" pitchFamily="34" charset="0"/>
                <a:cs typeface="Arial" panose="020B0604020202020204" pitchFamily="34" charset="0"/>
              </a:rPr>
              <a:t>always start measuring from the very end of the ruler.		</a:t>
            </a:r>
            <a:endParaRPr lang="en-GB" sz="1900" b="1" dirty="0">
              <a:solidFill>
                <a:srgbClr val="388CDA"/>
              </a:solidFill>
              <a:latin typeface="Arial" panose="020B0604020202020204" pitchFamily="34" charset="0"/>
              <a:cs typeface="Arial" panose="020B0604020202020204" pitchFamily="34" charset="0"/>
            </a:endParaRPr>
          </a:p>
          <a:p>
            <a:pPr marL="457200" indent="-457200">
              <a:buAutoNum type="alphaLcParenR" startAt="3"/>
            </a:pPr>
            <a:endParaRPr lang="en-GB" sz="1900" b="1" dirty="0">
              <a:solidFill>
                <a:srgbClr val="388CDA"/>
              </a:solidFill>
              <a:latin typeface="Arial" panose="020B0604020202020204" pitchFamily="34" charset="0"/>
              <a:cs typeface="Arial" panose="020B0604020202020204" pitchFamily="34" charset="0"/>
            </a:endParaRPr>
          </a:p>
          <a:p>
            <a:pPr marL="457200" indent="-457200">
              <a:buAutoNum type="alphaLcParenR" startAt="3"/>
            </a:pPr>
            <a:r>
              <a:rPr lang="en-GB" sz="1900" dirty="0">
                <a:solidFill>
                  <a:srgbClr val="388CDA"/>
                </a:solidFill>
                <a:latin typeface="Arial" panose="020B0604020202020204" pitchFamily="34" charset="0"/>
                <a:cs typeface="Arial" panose="020B0604020202020204" pitchFamily="34" charset="0"/>
              </a:rPr>
              <a:t>The yellow car is 5 cm long.								</a:t>
            </a:r>
          </a:p>
          <a:p>
            <a:r>
              <a:rPr lang="en-GB" sz="1900" b="1" dirty="0">
                <a:solidFill>
                  <a:srgbClr val="388CDA"/>
                </a:solidFill>
                <a:latin typeface="Arial" panose="020B0604020202020204" pitchFamily="34" charset="0"/>
                <a:cs typeface="Arial" panose="020B0604020202020204" pitchFamily="34" charset="0"/>
              </a:rPr>
              <a:t>	</a:t>
            </a:r>
          </a:p>
          <a:p>
            <a:endParaRPr lang="en-GB" sz="2000" dirty="0">
              <a:solidFill>
                <a:srgbClr val="388CDA"/>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0CF4B47-FDD4-448C-B877-76C1666F347E}"/>
              </a:ext>
            </a:extLst>
          </p:cNvPr>
          <p:cNvPicPr>
            <a:picLocks noChangeAspect="1"/>
          </p:cNvPicPr>
          <p:nvPr/>
        </p:nvPicPr>
        <p:blipFill>
          <a:blip r:embed="rId2"/>
          <a:stretch>
            <a:fillRect/>
          </a:stretch>
        </p:blipFill>
        <p:spPr>
          <a:xfrm>
            <a:off x="869945" y="3410557"/>
            <a:ext cx="3095319" cy="1228677"/>
          </a:xfrm>
          <a:prstGeom prst="rect">
            <a:avLst/>
          </a:prstGeom>
        </p:spPr>
      </p:pic>
      <p:pic>
        <p:nvPicPr>
          <p:cNvPr id="3" name="Picture 2">
            <a:extLst>
              <a:ext uri="{FF2B5EF4-FFF2-40B4-BE49-F238E27FC236}">
                <a16:creationId xmlns:a16="http://schemas.microsoft.com/office/drawing/2014/main" id="{9A77171A-D951-40BD-A654-2DD89DFD983D}"/>
              </a:ext>
            </a:extLst>
          </p:cNvPr>
          <p:cNvPicPr>
            <a:picLocks noChangeAspect="1"/>
          </p:cNvPicPr>
          <p:nvPr/>
        </p:nvPicPr>
        <p:blipFill>
          <a:blip r:embed="rId3"/>
          <a:stretch>
            <a:fillRect/>
          </a:stretch>
        </p:blipFill>
        <p:spPr>
          <a:xfrm>
            <a:off x="3777005" y="5047009"/>
            <a:ext cx="2885370" cy="1431143"/>
          </a:xfrm>
          <a:prstGeom prst="rect">
            <a:avLst/>
          </a:prstGeom>
        </p:spPr>
      </p:pic>
      <p:graphicFrame>
        <p:nvGraphicFramePr>
          <p:cNvPr id="7" name="Table 6">
            <a:extLst>
              <a:ext uri="{FF2B5EF4-FFF2-40B4-BE49-F238E27FC236}">
                <a16:creationId xmlns:a16="http://schemas.microsoft.com/office/drawing/2014/main" id="{329495EE-277D-4759-9AF6-36B5E4BB1CFC}"/>
              </a:ext>
            </a:extLst>
          </p:cNvPr>
          <p:cNvGraphicFramePr>
            <a:graphicFrameLocks noGrp="1"/>
          </p:cNvGraphicFramePr>
          <p:nvPr>
            <p:extLst>
              <p:ext uri="{D42A27DB-BD31-4B8C-83A1-F6EECF244321}">
                <p14:modId xmlns:p14="http://schemas.microsoft.com/office/powerpoint/2010/main" val="4008511859"/>
              </p:ext>
            </p:extLst>
          </p:nvPr>
        </p:nvGraphicFramePr>
        <p:xfrm>
          <a:off x="6815667" y="1366896"/>
          <a:ext cx="2006600" cy="259080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61221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GB" sz="1400" b="0" i="0" kern="1200" noProof="0" dirty="0">
                          <a:solidFill>
                            <a:schemeClr val="tx1"/>
                          </a:solidFill>
                          <a:effectLst/>
                          <a:latin typeface="Arial" panose="020B0604020202020204" pitchFamily="34" charset="0"/>
                          <a:ea typeface="+mn-ea"/>
                          <a:cs typeface="Arial" panose="020B0604020202020204" pitchFamily="34" charset="0"/>
                        </a:rPr>
                        <a:t>I know what millimetres are</a:t>
                      </a:r>
                      <a:br>
                        <a:rPr lang="en-GB" sz="1400" noProof="0" dirty="0">
                          <a:latin typeface="Arial" panose="020B0604020202020204" pitchFamily="34" charset="0"/>
                          <a:cs typeface="Arial" panose="020B0604020202020204" pitchFamily="34" charset="0"/>
                        </a:rPr>
                      </a:br>
                      <a:endParaRPr lang="en-GB" sz="1400" noProof="0" dirty="0">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q"/>
                      </a:pPr>
                      <a:r>
                        <a:rPr lang="en-GB" sz="1400" b="0" i="0" kern="1200" noProof="0" dirty="0">
                          <a:solidFill>
                            <a:schemeClr val="tx1"/>
                          </a:solidFill>
                          <a:effectLst/>
                          <a:latin typeface="Arial" panose="020B0604020202020204" pitchFamily="34" charset="0"/>
                          <a:ea typeface="+mn-ea"/>
                          <a:cs typeface="Arial" panose="020B0604020202020204" pitchFamily="34" charset="0"/>
                        </a:rPr>
                        <a:t>I can measure length by choosing whether to use a ruler, tape measure, metre stick or trundle wheel</a:t>
                      </a:r>
                      <a:endParaRPr lang="en-GB" sz="1400" b="0" noProof="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3045958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380565"/>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50905" y="1674895"/>
            <a:ext cx="8966201" cy="4508927"/>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1900" dirty="0">
                <a:solidFill>
                  <a:srgbClr val="388CDA"/>
                </a:solidFill>
                <a:latin typeface="Arial" panose="020B0604020202020204" pitchFamily="34" charset="0"/>
                <a:cs typeface="Arial" panose="020B0604020202020204" pitchFamily="34" charset="0"/>
              </a:rPr>
              <a:t>10 millimetres are longer than 1 centimetre.	</a:t>
            </a:r>
            <a:r>
              <a:rPr lang="en-GB" sz="1900" b="1" dirty="0">
                <a:solidFill>
                  <a:srgbClr val="388CDA"/>
                </a:solidFill>
                <a:latin typeface="Arial" panose="020B0604020202020204" pitchFamily="34" charset="0"/>
                <a:cs typeface="Arial" panose="020B0604020202020204" pitchFamily="34" charset="0"/>
              </a:rPr>
              <a:t>FALSE</a:t>
            </a:r>
            <a:r>
              <a:rPr lang="en-GB" sz="1900"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 </a:t>
            </a:r>
            <a:r>
              <a:rPr lang="en-GB" sz="1900"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 </a:t>
            </a:r>
            <a:r>
              <a:rPr lang="en-GB" sz="1900"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 </a:t>
            </a:r>
          </a:p>
          <a:p>
            <a:endParaRPr lang="en-GB" sz="1900" dirty="0">
              <a:solidFill>
                <a:srgbClr val="388CDA"/>
              </a:solidFill>
              <a:latin typeface="Arial" panose="020B0604020202020204" pitchFamily="34" charset="0"/>
              <a:cs typeface="Arial" panose="020B0604020202020204" pitchFamily="34" charset="0"/>
            </a:endParaRPr>
          </a:p>
          <a:p>
            <a:pPr marL="457200" indent="-457200">
              <a:buAutoNum type="alphaLcParenR" startAt="2"/>
            </a:pPr>
            <a:r>
              <a:rPr lang="en-GB" sz="1900" dirty="0">
                <a:solidFill>
                  <a:srgbClr val="388CDA"/>
                </a:solidFill>
                <a:latin typeface="Arial" panose="020B0604020202020204" pitchFamily="34" charset="0"/>
                <a:cs typeface="Arial" panose="020B0604020202020204" pitchFamily="34" charset="0"/>
              </a:rPr>
              <a:t>The purple car is 70 mm long.</a:t>
            </a:r>
            <a:r>
              <a:rPr lang="en-GB" sz="1900" i="1"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FALSE</a:t>
            </a:r>
          </a:p>
          <a:p>
            <a:endParaRPr lang="en-GB" sz="1900" b="1" dirty="0">
              <a:solidFill>
                <a:srgbClr val="388CDA"/>
              </a:solidFill>
              <a:latin typeface="Arial" panose="020B0604020202020204" pitchFamily="34" charset="0"/>
              <a:cs typeface="Arial" panose="020B0604020202020204" pitchFamily="34" charset="0"/>
            </a:endParaRPr>
          </a:p>
          <a:p>
            <a:endParaRPr lang="en-GB" sz="1900" b="1" dirty="0">
              <a:solidFill>
                <a:srgbClr val="388CDA"/>
              </a:solidFill>
              <a:latin typeface="Arial" panose="020B0604020202020204" pitchFamily="34" charset="0"/>
              <a:cs typeface="Arial" panose="020B0604020202020204" pitchFamily="34" charset="0"/>
            </a:endParaRPr>
          </a:p>
          <a:p>
            <a:endParaRPr lang="en-GB" sz="1900" b="1" dirty="0">
              <a:solidFill>
                <a:srgbClr val="388CDA"/>
              </a:solidFill>
              <a:latin typeface="Arial" panose="020B0604020202020204" pitchFamily="34" charset="0"/>
              <a:cs typeface="Arial" panose="020B0604020202020204" pitchFamily="34" charset="0"/>
            </a:endParaRPr>
          </a:p>
          <a:p>
            <a:endParaRPr lang="en-GB" sz="1900" b="1" dirty="0">
              <a:solidFill>
                <a:srgbClr val="388CDA"/>
              </a:solidFill>
              <a:latin typeface="Arial" panose="020B0604020202020204" pitchFamily="34" charset="0"/>
              <a:cs typeface="Arial" panose="020B0604020202020204" pitchFamily="34" charset="0"/>
            </a:endParaRPr>
          </a:p>
          <a:p>
            <a:endParaRPr lang="en-GB" sz="1900" b="1" dirty="0">
              <a:solidFill>
                <a:srgbClr val="388CDA"/>
              </a:solidFill>
              <a:latin typeface="Arial" panose="020B0604020202020204" pitchFamily="34" charset="0"/>
              <a:cs typeface="Arial" panose="020B0604020202020204" pitchFamily="34" charset="0"/>
            </a:endParaRPr>
          </a:p>
          <a:p>
            <a:pPr marL="457200" indent="-457200">
              <a:buAutoNum type="alphaLcParenR" startAt="3"/>
            </a:pPr>
            <a:r>
              <a:rPr lang="en-GB" sz="1900" dirty="0">
                <a:solidFill>
                  <a:srgbClr val="388CDA"/>
                </a:solidFill>
                <a:latin typeface="Arial" panose="020B0604020202020204" pitchFamily="34" charset="0"/>
                <a:cs typeface="Arial" panose="020B0604020202020204" pitchFamily="34" charset="0"/>
              </a:rPr>
              <a:t>When using a ruler, we </a:t>
            </a:r>
            <a:r>
              <a:rPr lang="en-GB" sz="1900" u="sng" dirty="0">
                <a:solidFill>
                  <a:srgbClr val="388CDA"/>
                </a:solidFill>
                <a:latin typeface="Arial" panose="020B0604020202020204" pitchFamily="34" charset="0"/>
                <a:cs typeface="Arial" panose="020B0604020202020204" pitchFamily="34" charset="0"/>
              </a:rPr>
              <a:t>don’t </a:t>
            </a:r>
            <a:r>
              <a:rPr lang="en-GB" sz="1900" dirty="0">
                <a:solidFill>
                  <a:srgbClr val="388CDA"/>
                </a:solidFill>
                <a:latin typeface="Arial" panose="020B0604020202020204" pitchFamily="34" charset="0"/>
                <a:cs typeface="Arial" panose="020B0604020202020204" pitchFamily="34" charset="0"/>
              </a:rPr>
              <a:t>always start measuring from the very end of the ruler.		</a:t>
            </a:r>
            <a:r>
              <a:rPr lang="en-GB" sz="1900" b="1" dirty="0">
                <a:solidFill>
                  <a:srgbClr val="388CDA"/>
                </a:solidFill>
                <a:latin typeface="Arial" panose="020B0604020202020204" pitchFamily="34" charset="0"/>
                <a:cs typeface="Arial" panose="020B0604020202020204" pitchFamily="34" charset="0"/>
              </a:rPr>
              <a:t>TRUE</a:t>
            </a:r>
          </a:p>
          <a:p>
            <a:pPr marL="457200" indent="-457200">
              <a:buAutoNum type="alphaLcParenR" startAt="3"/>
            </a:pPr>
            <a:endParaRPr lang="en-GB" sz="1900" b="1" dirty="0">
              <a:solidFill>
                <a:srgbClr val="388CDA"/>
              </a:solidFill>
              <a:latin typeface="Arial" panose="020B0604020202020204" pitchFamily="34" charset="0"/>
              <a:cs typeface="Arial" panose="020B0604020202020204" pitchFamily="34" charset="0"/>
            </a:endParaRPr>
          </a:p>
          <a:p>
            <a:pPr marL="457200" indent="-457200">
              <a:buAutoNum type="alphaLcParenR" startAt="3"/>
            </a:pPr>
            <a:r>
              <a:rPr lang="en-GB" sz="1900" dirty="0">
                <a:solidFill>
                  <a:srgbClr val="388CDA"/>
                </a:solidFill>
                <a:latin typeface="Arial" panose="020B0604020202020204" pitchFamily="34" charset="0"/>
                <a:cs typeface="Arial" panose="020B0604020202020204" pitchFamily="34" charset="0"/>
              </a:rPr>
              <a:t>The yellow car is 5 cm long.								</a:t>
            </a:r>
          </a:p>
          <a:p>
            <a:r>
              <a:rPr lang="en-GB" sz="1900" b="1" dirty="0">
                <a:solidFill>
                  <a:srgbClr val="388CDA"/>
                </a:solidFill>
                <a:latin typeface="Arial" panose="020B0604020202020204" pitchFamily="34" charset="0"/>
                <a:cs typeface="Arial" panose="020B0604020202020204" pitchFamily="34" charset="0"/>
              </a:rPr>
              <a:t>	TRUE</a:t>
            </a:r>
            <a:endParaRPr lang="en-GB" sz="2000" dirty="0">
              <a:solidFill>
                <a:srgbClr val="388CDA"/>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0CF4B47-FDD4-448C-B877-76C1666F347E}"/>
              </a:ext>
            </a:extLst>
          </p:cNvPr>
          <p:cNvPicPr>
            <a:picLocks noChangeAspect="1"/>
          </p:cNvPicPr>
          <p:nvPr/>
        </p:nvPicPr>
        <p:blipFill>
          <a:blip r:embed="rId2"/>
          <a:stretch>
            <a:fillRect/>
          </a:stretch>
        </p:blipFill>
        <p:spPr>
          <a:xfrm>
            <a:off x="869945" y="3410557"/>
            <a:ext cx="3095319" cy="1228677"/>
          </a:xfrm>
          <a:prstGeom prst="rect">
            <a:avLst/>
          </a:prstGeom>
        </p:spPr>
      </p:pic>
      <p:pic>
        <p:nvPicPr>
          <p:cNvPr id="3" name="Picture 2">
            <a:extLst>
              <a:ext uri="{FF2B5EF4-FFF2-40B4-BE49-F238E27FC236}">
                <a16:creationId xmlns:a16="http://schemas.microsoft.com/office/drawing/2014/main" id="{9A77171A-D951-40BD-A654-2DD89DFD983D}"/>
              </a:ext>
            </a:extLst>
          </p:cNvPr>
          <p:cNvPicPr>
            <a:picLocks noChangeAspect="1"/>
          </p:cNvPicPr>
          <p:nvPr/>
        </p:nvPicPr>
        <p:blipFill>
          <a:blip r:embed="rId3"/>
          <a:stretch>
            <a:fillRect/>
          </a:stretch>
        </p:blipFill>
        <p:spPr>
          <a:xfrm>
            <a:off x="3777005" y="5047009"/>
            <a:ext cx="2885370" cy="1431143"/>
          </a:xfrm>
          <a:prstGeom prst="rect">
            <a:avLst/>
          </a:prstGeom>
        </p:spPr>
      </p:pic>
      <p:graphicFrame>
        <p:nvGraphicFramePr>
          <p:cNvPr id="7" name="Table 6">
            <a:extLst>
              <a:ext uri="{FF2B5EF4-FFF2-40B4-BE49-F238E27FC236}">
                <a16:creationId xmlns:a16="http://schemas.microsoft.com/office/drawing/2014/main" id="{1C73A8B9-BC6F-4E6F-BAEA-FEB9F3880F25}"/>
              </a:ext>
            </a:extLst>
          </p:cNvPr>
          <p:cNvGraphicFramePr>
            <a:graphicFrameLocks noGrp="1"/>
          </p:cNvGraphicFramePr>
          <p:nvPr>
            <p:extLst>
              <p:ext uri="{D42A27DB-BD31-4B8C-83A1-F6EECF244321}">
                <p14:modId xmlns:p14="http://schemas.microsoft.com/office/powerpoint/2010/main" val="4008511859"/>
              </p:ext>
            </p:extLst>
          </p:nvPr>
        </p:nvGraphicFramePr>
        <p:xfrm>
          <a:off x="6815667" y="1366896"/>
          <a:ext cx="2006600" cy="259080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61221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GB" sz="1400" b="0" i="0" kern="1200" noProof="0" dirty="0">
                          <a:solidFill>
                            <a:schemeClr val="tx1"/>
                          </a:solidFill>
                          <a:effectLst/>
                          <a:latin typeface="Arial" panose="020B0604020202020204" pitchFamily="34" charset="0"/>
                          <a:ea typeface="+mn-ea"/>
                          <a:cs typeface="Arial" panose="020B0604020202020204" pitchFamily="34" charset="0"/>
                        </a:rPr>
                        <a:t>I know what millimetres are</a:t>
                      </a:r>
                      <a:br>
                        <a:rPr lang="en-GB" sz="1400" noProof="0" dirty="0">
                          <a:latin typeface="Arial" panose="020B0604020202020204" pitchFamily="34" charset="0"/>
                          <a:cs typeface="Arial" panose="020B0604020202020204" pitchFamily="34" charset="0"/>
                        </a:rPr>
                      </a:br>
                      <a:endParaRPr lang="en-GB" sz="1400" noProof="0" dirty="0">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q"/>
                      </a:pPr>
                      <a:r>
                        <a:rPr lang="en-GB" sz="1400" b="0" i="0" kern="1200" noProof="0" dirty="0">
                          <a:solidFill>
                            <a:schemeClr val="tx1"/>
                          </a:solidFill>
                          <a:effectLst/>
                          <a:latin typeface="Arial" panose="020B0604020202020204" pitchFamily="34" charset="0"/>
                          <a:ea typeface="+mn-ea"/>
                          <a:cs typeface="Arial" panose="020B0604020202020204" pitchFamily="34" charset="0"/>
                        </a:rPr>
                        <a:t>I can measure length by choosing whether to use a ruler, tape measure, metre stick or trundle wheel</a:t>
                      </a:r>
                      <a:endParaRPr lang="en-GB" sz="1400" b="0" noProof="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3926175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B82B2-AA71-4837-B985-15A96461F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92"/>
            <a:ext cx="9144000" cy="6461615"/>
          </a:xfrm>
          <a:prstGeom prst="rect">
            <a:avLst/>
          </a:prstGeom>
        </p:spPr>
      </p:pic>
    </p:spTree>
    <p:extLst>
      <p:ext uri="{BB962C8B-B14F-4D97-AF65-F5344CB8AC3E}">
        <p14:creationId xmlns:p14="http://schemas.microsoft.com/office/powerpoint/2010/main" val="183143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80831" y="1753215"/>
            <a:ext cx="8680781" cy="267765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 pairs, decide on an estimate for each of these measurements.</a:t>
            </a:r>
          </a:p>
          <a:p>
            <a:r>
              <a:rPr lang="en-GB" dirty="0">
                <a:latin typeface="Arial" panose="020B0604020202020204" pitchFamily="34" charset="0"/>
                <a:cs typeface="Arial" panose="020B0604020202020204" pitchFamily="34" charset="0"/>
              </a:rPr>
              <a:t>Share your estimates as a class.</a:t>
            </a:r>
          </a:p>
          <a:p>
            <a:r>
              <a:rPr lang="en-GB" dirty="0">
                <a:latin typeface="Arial" panose="020B0604020202020204" pitchFamily="34" charset="0"/>
                <a:cs typeface="Arial" panose="020B0604020202020204" pitchFamily="34" charset="0"/>
              </a:rPr>
              <a:t>The next slide will show the actual measurements so you can </a:t>
            </a:r>
          </a:p>
          <a:p>
            <a:r>
              <a:rPr lang="en-GB" dirty="0">
                <a:latin typeface="Arial" panose="020B0604020202020204" pitchFamily="34" charset="0"/>
                <a:cs typeface="Arial" panose="020B0604020202020204" pitchFamily="34" charset="0"/>
              </a:rPr>
              <a:t>see how accurate your estimates were!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6A4D5ABA-C872-4CB2-8886-F7D464F599DB}"/>
              </a:ext>
            </a:extLst>
          </p:cNvPr>
          <p:cNvSpPr/>
          <p:nvPr/>
        </p:nvSpPr>
        <p:spPr>
          <a:xfrm>
            <a:off x="543736" y="3153335"/>
            <a:ext cx="3065929" cy="55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length of a £5 note.</a:t>
            </a:r>
          </a:p>
        </p:txBody>
      </p:sp>
      <p:sp>
        <p:nvSpPr>
          <p:cNvPr id="30" name="Rectangle: Rounded Corners 29">
            <a:extLst>
              <a:ext uri="{FF2B5EF4-FFF2-40B4-BE49-F238E27FC236}">
                <a16:creationId xmlns:a16="http://schemas.microsoft.com/office/drawing/2014/main" id="{8FBD6CA6-247B-45C7-891A-4061444E346C}"/>
              </a:ext>
            </a:extLst>
          </p:cNvPr>
          <p:cNvSpPr/>
          <p:nvPr/>
        </p:nvSpPr>
        <p:spPr>
          <a:xfrm>
            <a:off x="543736" y="3877625"/>
            <a:ext cx="3065929" cy="55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width of a mug.</a:t>
            </a:r>
          </a:p>
        </p:txBody>
      </p:sp>
      <p:sp>
        <p:nvSpPr>
          <p:cNvPr id="31" name="Rectangle: Rounded Corners 30">
            <a:extLst>
              <a:ext uri="{FF2B5EF4-FFF2-40B4-BE49-F238E27FC236}">
                <a16:creationId xmlns:a16="http://schemas.microsoft.com/office/drawing/2014/main" id="{D5FC38C1-5275-4939-BC39-EE129D46E8E9}"/>
              </a:ext>
            </a:extLst>
          </p:cNvPr>
          <p:cNvSpPr/>
          <p:nvPr/>
        </p:nvSpPr>
        <p:spPr>
          <a:xfrm>
            <a:off x="543735" y="4662041"/>
            <a:ext cx="3065929" cy="55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length of a pillow.</a:t>
            </a:r>
          </a:p>
        </p:txBody>
      </p:sp>
      <p:sp>
        <p:nvSpPr>
          <p:cNvPr id="32" name="Rectangle: Rounded Corners 31">
            <a:extLst>
              <a:ext uri="{FF2B5EF4-FFF2-40B4-BE49-F238E27FC236}">
                <a16:creationId xmlns:a16="http://schemas.microsoft.com/office/drawing/2014/main" id="{8C01EEF0-13EA-49D4-BCCA-0A68982E574C}"/>
              </a:ext>
            </a:extLst>
          </p:cNvPr>
          <p:cNvSpPr/>
          <p:nvPr/>
        </p:nvSpPr>
        <p:spPr>
          <a:xfrm>
            <a:off x="347881" y="5469915"/>
            <a:ext cx="3261783" cy="55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length of a credit card.</a:t>
            </a:r>
          </a:p>
        </p:txBody>
      </p:sp>
      <p:graphicFrame>
        <p:nvGraphicFramePr>
          <p:cNvPr id="8" name="Table 6">
            <a:extLst>
              <a:ext uri="{FF2B5EF4-FFF2-40B4-BE49-F238E27FC236}">
                <a16:creationId xmlns:a16="http://schemas.microsoft.com/office/drawing/2014/main" id="{BD0ECBFE-142E-4217-980C-283D9AAF7659}"/>
              </a:ext>
            </a:extLst>
          </p:cNvPr>
          <p:cNvGraphicFramePr>
            <a:graphicFrameLocks noGrp="1"/>
          </p:cNvGraphicFramePr>
          <p:nvPr>
            <p:extLst>
              <p:ext uri="{D42A27DB-BD31-4B8C-83A1-F6EECF244321}">
                <p14:modId xmlns:p14="http://schemas.microsoft.com/office/powerpoint/2010/main" val="3535710590"/>
              </p:ext>
            </p:extLst>
          </p:nvPr>
        </p:nvGraphicFramePr>
        <p:xfrm>
          <a:off x="6815667" y="1366896"/>
          <a:ext cx="2006600" cy="259080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61221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GB" sz="1400" b="0" i="0" kern="1200" noProof="0" dirty="0">
                          <a:solidFill>
                            <a:schemeClr val="tx1"/>
                          </a:solidFill>
                          <a:effectLst/>
                          <a:latin typeface="Arial" panose="020B0604020202020204" pitchFamily="34" charset="0"/>
                          <a:ea typeface="+mn-ea"/>
                          <a:cs typeface="Arial" panose="020B0604020202020204" pitchFamily="34" charset="0"/>
                        </a:rPr>
                        <a:t>I know what millimetres are</a:t>
                      </a:r>
                      <a:br>
                        <a:rPr lang="en-GB" sz="1400" noProof="0" dirty="0">
                          <a:latin typeface="Arial" panose="020B0604020202020204" pitchFamily="34" charset="0"/>
                          <a:cs typeface="Arial" panose="020B0604020202020204" pitchFamily="34" charset="0"/>
                        </a:rPr>
                      </a:br>
                      <a:endParaRPr lang="en-GB" sz="1400" noProof="0" dirty="0">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q"/>
                      </a:pPr>
                      <a:r>
                        <a:rPr lang="en-GB" sz="1400" b="0" i="0" kern="1200" noProof="0" dirty="0">
                          <a:solidFill>
                            <a:schemeClr val="tx1"/>
                          </a:solidFill>
                          <a:effectLst/>
                          <a:latin typeface="Arial" panose="020B0604020202020204" pitchFamily="34" charset="0"/>
                          <a:ea typeface="+mn-ea"/>
                          <a:cs typeface="Arial" panose="020B0604020202020204" pitchFamily="34" charset="0"/>
                        </a:rPr>
                        <a:t>I can measure length by choosing whether to use a ruler, tape measure, metre stick or trundle wheel</a:t>
                      </a:r>
                      <a:endParaRPr lang="en-GB" sz="1400" b="0" noProof="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249933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80831" y="1753215"/>
            <a:ext cx="8680781" cy="267765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 pairs, decide on an estimate for each of these measurements.</a:t>
            </a:r>
          </a:p>
          <a:p>
            <a:r>
              <a:rPr lang="en-GB" dirty="0">
                <a:latin typeface="Arial" panose="020B0604020202020204" pitchFamily="34" charset="0"/>
                <a:cs typeface="Arial" panose="020B0604020202020204" pitchFamily="34" charset="0"/>
              </a:rPr>
              <a:t>Share your estimates as a class.</a:t>
            </a:r>
          </a:p>
          <a:p>
            <a:r>
              <a:rPr lang="en-GB" dirty="0">
                <a:latin typeface="Arial" panose="020B0604020202020204" pitchFamily="34" charset="0"/>
                <a:cs typeface="Arial" panose="020B0604020202020204" pitchFamily="34" charset="0"/>
              </a:rPr>
              <a:t>The next slide will show the actual measurements so you can </a:t>
            </a:r>
          </a:p>
          <a:p>
            <a:r>
              <a:rPr lang="en-GB" dirty="0">
                <a:latin typeface="Arial" panose="020B0604020202020204" pitchFamily="34" charset="0"/>
                <a:cs typeface="Arial" panose="020B0604020202020204" pitchFamily="34" charset="0"/>
              </a:rPr>
              <a:t>see how accurate your estimates were!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6A4D5ABA-C872-4CB2-8886-F7D464F599DB}"/>
              </a:ext>
            </a:extLst>
          </p:cNvPr>
          <p:cNvSpPr/>
          <p:nvPr/>
        </p:nvSpPr>
        <p:spPr>
          <a:xfrm>
            <a:off x="543736" y="3153335"/>
            <a:ext cx="3065929" cy="55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length of a £5 note.</a:t>
            </a:r>
          </a:p>
        </p:txBody>
      </p:sp>
      <p:sp>
        <p:nvSpPr>
          <p:cNvPr id="30" name="Rectangle: Rounded Corners 29">
            <a:extLst>
              <a:ext uri="{FF2B5EF4-FFF2-40B4-BE49-F238E27FC236}">
                <a16:creationId xmlns:a16="http://schemas.microsoft.com/office/drawing/2014/main" id="{8FBD6CA6-247B-45C7-891A-4061444E346C}"/>
              </a:ext>
            </a:extLst>
          </p:cNvPr>
          <p:cNvSpPr/>
          <p:nvPr/>
        </p:nvSpPr>
        <p:spPr>
          <a:xfrm>
            <a:off x="543736" y="3877625"/>
            <a:ext cx="3065929" cy="55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width of a mug.</a:t>
            </a:r>
          </a:p>
        </p:txBody>
      </p:sp>
      <p:sp>
        <p:nvSpPr>
          <p:cNvPr id="31" name="Rectangle: Rounded Corners 30">
            <a:extLst>
              <a:ext uri="{FF2B5EF4-FFF2-40B4-BE49-F238E27FC236}">
                <a16:creationId xmlns:a16="http://schemas.microsoft.com/office/drawing/2014/main" id="{D5FC38C1-5275-4939-BC39-EE129D46E8E9}"/>
              </a:ext>
            </a:extLst>
          </p:cNvPr>
          <p:cNvSpPr/>
          <p:nvPr/>
        </p:nvSpPr>
        <p:spPr>
          <a:xfrm>
            <a:off x="543735" y="4662041"/>
            <a:ext cx="3065929" cy="55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length of a pillow.</a:t>
            </a:r>
          </a:p>
        </p:txBody>
      </p:sp>
      <p:sp>
        <p:nvSpPr>
          <p:cNvPr id="32" name="Rectangle: Rounded Corners 31">
            <a:extLst>
              <a:ext uri="{FF2B5EF4-FFF2-40B4-BE49-F238E27FC236}">
                <a16:creationId xmlns:a16="http://schemas.microsoft.com/office/drawing/2014/main" id="{8C01EEF0-13EA-49D4-BCCA-0A68982E574C}"/>
              </a:ext>
            </a:extLst>
          </p:cNvPr>
          <p:cNvSpPr/>
          <p:nvPr/>
        </p:nvSpPr>
        <p:spPr>
          <a:xfrm>
            <a:off x="347881" y="5469915"/>
            <a:ext cx="3261783" cy="55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length of a credit card.</a:t>
            </a:r>
          </a:p>
        </p:txBody>
      </p:sp>
      <p:sp>
        <p:nvSpPr>
          <p:cNvPr id="33" name="Rectangle: Rounded Corners 32">
            <a:extLst>
              <a:ext uri="{FF2B5EF4-FFF2-40B4-BE49-F238E27FC236}">
                <a16:creationId xmlns:a16="http://schemas.microsoft.com/office/drawing/2014/main" id="{8F127673-16ED-45B7-977C-7C39BBF6735A}"/>
              </a:ext>
            </a:extLst>
          </p:cNvPr>
          <p:cNvSpPr/>
          <p:nvPr/>
        </p:nvSpPr>
        <p:spPr>
          <a:xfrm>
            <a:off x="3707590" y="3153334"/>
            <a:ext cx="1801906" cy="551329"/>
          </a:xfrm>
          <a:prstGeom prst="roundRect">
            <a:avLst/>
          </a:prstGeom>
          <a:solidFill>
            <a:srgbClr val="FAD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A2E41"/>
                </a:solidFill>
                <a:latin typeface="Arial" panose="020B0604020202020204" pitchFamily="34" charset="0"/>
                <a:cs typeface="Arial" panose="020B0604020202020204" pitchFamily="34" charset="0"/>
              </a:rPr>
              <a:t>= 12 ½ cm</a:t>
            </a:r>
          </a:p>
        </p:txBody>
      </p:sp>
      <p:sp>
        <p:nvSpPr>
          <p:cNvPr id="35" name="Rectangle: Rounded Corners 34">
            <a:extLst>
              <a:ext uri="{FF2B5EF4-FFF2-40B4-BE49-F238E27FC236}">
                <a16:creationId xmlns:a16="http://schemas.microsoft.com/office/drawing/2014/main" id="{7FE8B2BC-E009-44F4-97EF-5B17F9FB955F}"/>
              </a:ext>
            </a:extLst>
          </p:cNvPr>
          <p:cNvSpPr/>
          <p:nvPr/>
        </p:nvSpPr>
        <p:spPr>
          <a:xfrm>
            <a:off x="3732431" y="3877625"/>
            <a:ext cx="1801906" cy="551329"/>
          </a:xfrm>
          <a:prstGeom prst="roundRect">
            <a:avLst/>
          </a:prstGeom>
          <a:solidFill>
            <a:srgbClr val="FAD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A2E41"/>
                </a:solidFill>
                <a:latin typeface="Arial" panose="020B0604020202020204" pitchFamily="34" charset="0"/>
                <a:cs typeface="Arial" panose="020B0604020202020204" pitchFamily="34" charset="0"/>
              </a:rPr>
              <a:t>= 8 cm</a:t>
            </a:r>
          </a:p>
        </p:txBody>
      </p:sp>
      <p:sp>
        <p:nvSpPr>
          <p:cNvPr id="36" name="Rectangle: Rounded Corners 35">
            <a:extLst>
              <a:ext uri="{FF2B5EF4-FFF2-40B4-BE49-F238E27FC236}">
                <a16:creationId xmlns:a16="http://schemas.microsoft.com/office/drawing/2014/main" id="{16B1C09C-E46D-41EE-A80F-7A14FDE0503F}"/>
              </a:ext>
            </a:extLst>
          </p:cNvPr>
          <p:cNvSpPr/>
          <p:nvPr/>
        </p:nvSpPr>
        <p:spPr>
          <a:xfrm>
            <a:off x="3732431" y="4662040"/>
            <a:ext cx="1801906" cy="551329"/>
          </a:xfrm>
          <a:prstGeom prst="roundRect">
            <a:avLst/>
          </a:prstGeom>
          <a:solidFill>
            <a:srgbClr val="FAD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A2E41"/>
                </a:solidFill>
                <a:latin typeface="Arial" panose="020B0604020202020204" pitchFamily="34" charset="0"/>
                <a:cs typeface="Arial" panose="020B0604020202020204" pitchFamily="34" charset="0"/>
              </a:rPr>
              <a:t>= 66 cm</a:t>
            </a:r>
          </a:p>
        </p:txBody>
      </p:sp>
      <p:sp>
        <p:nvSpPr>
          <p:cNvPr id="37" name="Rectangle: Rounded Corners 36">
            <a:extLst>
              <a:ext uri="{FF2B5EF4-FFF2-40B4-BE49-F238E27FC236}">
                <a16:creationId xmlns:a16="http://schemas.microsoft.com/office/drawing/2014/main" id="{8F0B1B7F-8B75-49A1-B77D-3D6A8EE897FE}"/>
              </a:ext>
            </a:extLst>
          </p:cNvPr>
          <p:cNvSpPr/>
          <p:nvPr/>
        </p:nvSpPr>
        <p:spPr>
          <a:xfrm>
            <a:off x="3732431" y="5444540"/>
            <a:ext cx="1801906" cy="551329"/>
          </a:xfrm>
          <a:prstGeom prst="roundRect">
            <a:avLst/>
          </a:prstGeom>
          <a:solidFill>
            <a:srgbClr val="FAD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A2E41"/>
                </a:solidFill>
                <a:latin typeface="Arial" panose="020B0604020202020204" pitchFamily="34" charset="0"/>
                <a:cs typeface="Arial" panose="020B0604020202020204" pitchFamily="34" charset="0"/>
              </a:rPr>
              <a:t>= 8 ½ cm</a:t>
            </a:r>
          </a:p>
        </p:txBody>
      </p:sp>
      <p:graphicFrame>
        <p:nvGraphicFramePr>
          <p:cNvPr id="12" name="Table 6">
            <a:extLst>
              <a:ext uri="{FF2B5EF4-FFF2-40B4-BE49-F238E27FC236}">
                <a16:creationId xmlns:a16="http://schemas.microsoft.com/office/drawing/2014/main" id="{78FBC285-3A37-49F2-A0EA-625739E551A3}"/>
              </a:ext>
            </a:extLst>
          </p:cNvPr>
          <p:cNvGraphicFramePr>
            <a:graphicFrameLocks noGrp="1"/>
          </p:cNvGraphicFramePr>
          <p:nvPr>
            <p:extLst>
              <p:ext uri="{D42A27DB-BD31-4B8C-83A1-F6EECF244321}">
                <p14:modId xmlns:p14="http://schemas.microsoft.com/office/powerpoint/2010/main" val="4008511859"/>
              </p:ext>
            </p:extLst>
          </p:nvPr>
        </p:nvGraphicFramePr>
        <p:xfrm>
          <a:off x="6815667" y="1366896"/>
          <a:ext cx="2006600" cy="259080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61221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GB" sz="1400" b="0" i="0" kern="1200" noProof="0" dirty="0">
                          <a:solidFill>
                            <a:schemeClr val="tx1"/>
                          </a:solidFill>
                          <a:effectLst/>
                          <a:latin typeface="Arial" panose="020B0604020202020204" pitchFamily="34" charset="0"/>
                          <a:ea typeface="+mn-ea"/>
                          <a:cs typeface="Arial" panose="020B0604020202020204" pitchFamily="34" charset="0"/>
                        </a:rPr>
                        <a:t>I know what millimetres are</a:t>
                      </a:r>
                      <a:br>
                        <a:rPr lang="en-GB" sz="1400" noProof="0" dirty="0">
                          <a:latin typeface="Arial" panose="020B0604020202020204" pitchFamily="34" charset="0"/>
                          <a:cs typeface="Arial" panose="020B0604020202020204" pitchFamily="34" charset="0"/>
                        </a:rPr>
                      </a:br>
                      <a:endParaRPr lang="en-GB" sz="1400" noProof="0" dirty="0">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q"/>
                      </a:pPr>
                      <a:r>
                        <a:rPr lang="en-GB" sz="1400" b="0" i="0" kern="1200" noProof="0" dirty="0">
                          <a:solidFill>
                            <a:schemeClr val="tx1"/>
                          </a:solidFill>
                          <a:effectLst/>
                          <a:latin typeface="Arial" panose="020B0604020202020204" pitchFamily="34" charset="0"/>
                          <a:ea typeface="+mn-ea"/>
                          <a:cs typeface="Arial" panose="020B0604020202020204" pitchFamily="34" charset="0"/>
                        </a:rPr>
                        <a:t>I can measure length by choosing whether to use a ruler, tape measure, metre stick or trundle wheel</a:t>
                      </a:r>
                      <a:endParaRPr lang="en-GB" sz="1400" b="0" noProof="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401635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785370"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the same? What is different?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4F7A9A6F-58AA-4D89-9B54-06D0B79C30C1}"/>
              </a:ext>
            </a:extLst>
          </p:cNvPr>
          <p:cNvPicPr>
            <a:picLocks noChangeAspect="1"/>
          </p:cNvPicPr>
          <p:nvPr/>
        </p:nvPicPr>
        <p:blipFill>
          <a:blip r:embed="rId2"/>
          <a:stretch>
            <a:fillRect/>
          </a:stretch>
        </p:blipFill>
        <p:spPr>
          <a:xfrm>
            <a:off x="2272553" y="2179615"/>
            <a:ext cx="2487706" cy="2070918"/>
          </a:xfrm>
          <a:prstGeom prst="rect">
            <a:avLst/>
          </a:prstGeom>
        </p:spPr>
      </p:pic>
    </p:spTree>
    <p:extLst>
      <p:ext uri="{BB962C8B-B14F-4D97-AF65-F5344CB8AC3E}">
        <p14:creationId xmlns:p14="http://schemas.microsoft.com/office/powerpoint/2010/main" val="351943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7853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the same? What is different?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Each of the rulers can be used to measure in centimetres and millimetres as they all have the correct notches marked. However, the numbering on the first two rulers shows millimetres and the third ruler is numbered in centimetres.</a:t>
            </a:r>
          </a:p>
          <a:p>
            <a:r>
              <a:rPr lang="en-GB" b="1" dirty="0">
                <a:solidFill>
                  <a:srgbClr val="DA2E41"/>
                </a:solidFill>
                <a:latin typeface="Arial" panose="020B0604020202020204" pitchFamily="34" charset="0"/>
                <a:cs typeface="Arial" panose="020B0604020202020204" pitchFamily="34" charset="0"/>
              </a:rPr>
              <a:t>With the first ruler, 0 is not marked, but the scale begins at the very end of the ruler, so that is where we would begin to measure from. With the second and third rulers, we would need to align the 0 with the end of the thing we are measuring as there is a small space before the scale begins.</a:t>
            </a:r>
          </a:p>
        </p:txBody>
      </p:sp>
      <p:pic>
        <p:nvPicPr>
          <p:cNvPr id="46" name="Picture 45">
            <a:extLst>
              <a:ext uri="{FF2B5EF4-FFF2-40B4-BE49-F238E27FC236}">
                <a16:creationId xmlns:a16="http://schemas.microsoft.com/office/drawing/2014/main" id="{4F7A9A6F-58AA-4D89-9B54-06D0B79C30C1}"/>
              </a:ext>
            </a:extLst>
          </p:cNvPr>
          <p:cNvPicPr>
            <a:picLocks noChangeAspect="1"/>
          </p:cNvPicPr>
          <p:nvPr/>
        </p:nvPicPr>
        <p:blipFill>
          <a:blip r:embed="rId2"/>
          <a:stretch>
            <a:fillRect/>
          </a:stretch>
        </p:blipFill>
        <p:spPr>
          <a:xfrm>
            <a:off x="2272553" y="2179615"/>
            <a:ext cx="2487706" cy="2070918"/>
          </a:xfrm>
          <a:prstGeom prst="rect">
            <a:avLst/>
          </a:prstGeom>
        </p:spPr>
      </p:pic>
    </p:spTree>
    <p:extLst>
      <p:ext uri="{BB962C8B-B14F-4D97-AF65-F5344CB8AC3E}">
        <p14:creationId xmlns:p14="http://schemas.microsoft.com/office/powerpoint/2010/main" val="2950482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785370"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 this zoomed-in image, what is the length of the green line</a:t>
            </a:r>
          </a:p>
          <a:p>
            <a:r>
              <a:rPr lang="en-GB" dirty="0">
                <a:latin typeface="Arial" panose="020B0604020202020204" pitchFamily="34" charset="0"/>
                <a:cs typeface="Arial" panose="020B0604020202020204" pitchFamily="34" charset="0"/>
              </a:rPr>
              <a:t>in millimetres?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F609ACF8-C186-4BA6-AD1F-862FA25836EA}"/>
              </a:ext>
            </a:extLst>
          </p:cNvPr>
          <p:cNvPicPr>
            <a:picLocks noChangeAspect="1"/>
          </p:cNvPicPr>
          <p:nvPr/>
        </p:nvPicPr>
        <p:blipFill>
          <a:blip r:embed="rId2"/>
          <a:stretch>
            <a:fillRect/>
          </a:stretch>
        </p:blipFill>
        <p:spPr>
          <a:xfrm>
            <a:off x="930313" y="2723984"/>
            <a:ext cx="5366416" cy="1308523"/>
          </a:xfrm>
          <a:prstGeom prst="rect">
            <a:avLst/>
          </a:prstGeom>
        </p:spPr>
      </p:pic>
    </p:spTree>
    <p:extLst>
      <p:ext uri="{BB962C8B-B14F-4D97-AF65-F5344CB8AC3E}">
        <p14:creationId xmlns:p14="http://schemas.microsoft.com/office/powerpoint/2010/main" val="72196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785370"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 this zoomed-in image, what is the length of the green line</a:t>
            </a:r>
          </a:p>
          <a:p>
            <a:r>
              <a:rPr lang="en-GB" dirty="0">
                <a:latin typeface="Arial" panose="020B0604020202020204" pitchFamily="34" charset="0"/>
                <a:cs typeface="Arial" panose="020B0604020202020204" pitchFamily="34" charset="0"/>
              </a:rPr>
              <a:t>in millimetres?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The line is 69 mm long.</a:t>
            </a:r>
          </a:p>
        </p:txBody>
      </p:sp>
      <p:pic>
        <p:nvPicPr>
          <p:cNvPr id="2" name="Picture 1">
            <a:extLst>
              <a:ext uri="{FF2B5EF4-FFF2-40B4-BE49-F238E27FC236}">
                <a16:creationId xmlns:a16="http://schemas.microsoft.com/office/drawing/2014/main" id="{F609ACF8-C186-4BA6-AD1F-862FA25836EA}"/>
              </a:ext>
            </a:extLst>
          </p:cNvPr>
          <p:cNvPicPr>
            <a:picLocks noChangeAspect="1"/>
          </p:cNvPicPr>
          <p:nvPr/>
        </p:nvPicPr>
        <p:blipFill>
          <a:blip r:embed="rId2"/>
          <a:stretch>
            <a:fillRect/>
          </a:stretch>
        </p:blipFill>
        <p:spPr>
          <a:xfrm>
            <a:off x="930313" y="2723984"/>
            <a:ext cx="5366416" cy="1308523"/>
          </a:xfrm>
          <a:prstGeom prst="rect">
            <a:avLst/>
          </a:prstGeom>
        </p:spPr>
      </p:pic>
      <p:sp>
        <p:nvSpPr>
          <p:cNvPr id="6" name="Rectangle 5">
            <a:extLst>
              <a:ext uri="{FF2B5EF4-FFF2-40B4-BE49-F238E27FC236}">
                <a16:creationId xmlns:a16="http://schemas.microsoft.com/office/drawing/2014/main" id="{905B3ED4-F278-4BAE-B598-AD11D4546CFE}"/>
              </a:ext>
            </a:extLst>
          </p:cNvPr>
          <p:cNvSpPr/>
          <p:nvPr/>
        </p:nvSpPr>
        <p:spPr>
          <a:xfrm>
            <a:off x="6844552" y="4121137"/>
            <a:ext cx="2017060" cy="2158639"/>
          </a:xfrm>
          <a:prstGeom prst="rect">
            <a:avLst/>
          </a:prstGeom>
          <a:solidFill>
            <a:srgbClr val="13BD8A"/>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u="sng" dirty="0">
                <a:latin typeface="Arial" panose="020B0604020202020204" pitchFamily="34" charset="0"/>
                <a:cs typeface="Arial" panose="020B0604020202020204" pitchFamily="34" charset="0"/>
              </a:rPr>
              <a:t>Extension:</a:t>
            </a:r>
          </a:p>
          <a:p>
            <a:r>
              <a:rPr lang="en-GB" sz="1400" dirty="0">
                <a:latin typeface="Arial" panose="020B0604020202020204" pitchFamily="34" charset="0"/>
                <a:cs typeface="Arial" panose="020B0604020202020204" pitchFamily="34" charset="0"/>
              </a:rPr>
              <a:t>You may be viewing this on an interactive whiteboard or a computer screen.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Use a ruler to measure the </a:t>
            </a:r>
            <a:r>
              <a:rPr lang="en-GB" sz="1400" u="sng" dirty="0">
                <a:latin typeface="Arial" panose="020B0604020202020204" pitchFamily="34" charset="0"/>
                <a:cs typeface="Arial" panose="020B0604020202020204" pitchFamily="34" charset="0"/>
              </a:rPr>
              <a:t>actual</a:t>
            </a:r>
            <a:r>
              <a:rPr lang="en-GB" sz="1400" dirty="0">
                <a:latin typeface="Arial" panose="020B0604020202020204" pitchFamily="34" charset="0"/>
                <a:cs typeface="Arial" panose="020B0604020202020204" pitchFamily="34" charset="0"/>
              </a:rPr>
              <a:t> size of the line on the screens!  </a:t>
            </a:r>
          </a:p>
        </p:txBody>
      </p:sp>
    </p:spTree>
    <p:extLst>
      <p:ext uri="{BB962C8B-B14F-4D97-AF65-F5344CB8AC3E}">
        <p14:creationId xmlns:p14="http://schemas.microsoft.com/office/powerpoint/2010/main" val="115799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785370"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 this zoomed-in image, what is the length of the red line?</a:t>
            </a:r>
          </a:p>
          <a:p>
            <a:r>
              <a:rPr lang="en-GB" dirty="0">
                <a:latin typeface="Arial" panose="020B0604020202020204" pitchFamily="34" charset="0"/>
                <a:cs typeface="Arial" panose="020B0604020202020204" pitchFamily="34" charset="0"/>
              </a:rPr>
              <a:t>Give your answer in millimetres, in centimetres and in </a:t>
            </a:r>
          </a:p>
          <a:p>
            <a:r>
              <a:rPr lang="en-GB" dirty="0">
                <a:latin typeface="Arial" panose="020B0604020202020204" pitchFamily="34" charset="0"/>
                <a:cs typeface="Arial" panose="020B0604020202020204" pitchFamily="34" charset="0"/>
              </a:rPr>
              <a:t>centimetres </a:t>
            </a:r>
            <a:r>
              <a:rPr lang="en-GB" i="1" dirty="0">
                <a:latin typeface="Arial" panose="020B0604020202020204" pitchFamily="34" charset="0"/>
                <a:cs typeface="Arial" panose="020B0604020202020204" pitchFamily="34" charset="0"/>
              </a:rPr>
              <a:t>and</a:t>
            </a:r>
            <a:r>
              <a:rPr lang="en-GB" dirty="0">
                <a:latin typeface="Arial" panose="020B0604020202020204" pitchFamily="34" charset="0"/>
                <a:cs typeface="Arial" panose="020B0604020202020204" pitchFamily="34" charset="0"/>
              </a:rPr>
              <a:t> millimetres.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EF5D815-8586-40A4-A564-936E8DCDC9E0}"/>
              </a:ext>
            </a:extLst>
          </p:cNvPr>
          <p:cNvPicPr>
            <a:picLocks noChangeAspect="1"/>
          </p:cNvPicPr>
          <p:nvPr/>
        </p:nvPicPr>
        <p:blipFill>
          <a:blip r:embed="rId2"/>
          <a:stretch>
            <a:fillRect/>
          </a:stretch>
        </p:blipFill>
        <p:spPr>
          <a:xfrm>
            <a:off x="833718" y="3026394"/>
            <a:ext cx="5318578" cy="1209430"/>
          </a:xfrm>
          <a:prstGeom prst="rect">
            <a:avLst/>
          </a:prstGeom>
        </p:spPr>
      </p:pic>
    </p:spTree>
    <p:extLst>
      <p:ext uri="{BB962C8B-B14F-4D97-AF65-F5344CB8AC3E}">
        <p14:creationId xmlns:p14="http://schemas.microsoft.com/office/powerpoint/2010/main" val="25204465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24022</TotalTime>
  <Words>1334</Words>
  <Application>Microsoft Office PowerPoint</Application>
  <PresentationFormat>On-screen Show (4:3)</PresentationFormat>
  <Paragraphs>307</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Bryant Bold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Hannah Searle</cp:lastModifiedBy>
  <cp:revision>586</cp:revision>
  <dcterms:created xsi:type="dcterms:W3CDTF">2018-09-08T23:27:11Z</dcterms:created>
  <dcterms:modified xsi:type="dcterms:W3CDTF">2020-02-04T09:51:23Z</dcterms:modified>
</cp:coreProperties>
</file>