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64" r:id="rId3"/>
    <p:sldId id="268" r:id="rId4"/>
    <p:sldId id="269" r:id="rId5"/>
    <p:sldId id="275" r:id="rId6"/>
    <p:sldId id="276" r:id="rId7"/>
    <p:sldId id="277" r:id="rId8"/>
    <p:sldId id="270" r:id="rId9"/>
    <p:sldId id="278" r:id="rId10"/>
    <p:sldId id="279" r:id="rId11"/>
    <p:sldId id="271" r:id="rId12"/>
    <p:sldId id="280" r:id="rId13"/>
    <p:sldId id="281" r:id="rId14"/>
    <p:sldId id="282" r:id="rId15"/>
    <p:sldId id="283" r:id="rId16"/>
    <p:sldId id="284" r:id="rId17"/>
    <p:sldId id="272" r:id="rId18"/>
    <p:sldId id="285" r:id="rId19"/>
    <p:sldId id="286" r:id="rId20"/>
    <p:sldId id="287" r:id="rId21"/>
    <p:sldId id="288" r:id="rId22"/>
    <p:sldId id="273" r:id="rId23"/>
    <p:sldId id="274" r:id="rId24"/>
    <p:sldId id="267" r:id="rId25"/>
  </p:sldIdLst>
  <p:sldSz cx="9144000" cy="6858000" type="screen4x3"/>
  <p:notesSz cx="6858000" cy="9144000"/>
  <p:embeddedFontLst>
    <p:embeddedFont>
      <p:font typeface="Twinkl" panose="020B0604020202020204" charset="0"/>
      <p:regular r:id="rId28"/>
      <p:bold r:id="rId29"/>
    </p:embeddedFont>
    <p:embeddedFont>
      <p:font typeface="Calibri" panose="020F0502020204030204" pitchFamily="34" charset="0"/>
      <p:regular r:id="rId30"/>
      <p:bold r:id="rId31"/>
      <p:italic r:id="rId32"/>
      <p:boldItalic r:id="rId33"/>
    </p:embeddedFont>
    <p:embeddedFont>
      <p:font typeface="Twinkl SemiBold" charset="0"/>
      <p:bold r:id="rId34"/>
    </p:embeddedFont>
    <p:embeddedFont>
      <p:font typeface="Roboto" panose="020B0604020202020204" charset="0"/>
      <p:regular r:id="rId35"/>
      <p:bold r:id="rId36"/>
      <p:italic r:id="rId37"/>
      <p:boldItalic r:id="rId3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83">
          <p15:clr>
            <a:srgbClr val="A4A3A4"/>
          </p15:clr>
        </p15:guide>
        <p15:guide id="2" pos="2880">
          <p15:clr>
            <a:srgbClr val="A4A3A4"/>
          </p15:clr>
        </p15:guide>
        <p15:guide id="3" pos="340">
          <p15:clr>
            <a:srgbClr val="A4A3A4"/>
          </p15:clr>
        </p15:guide>
        <p15:guide id="4" orient="horz" pos="3997">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EC2"/>
    <a:srgbClr val="AFDEF8"/>
    <a:srgbClr val="E6C2A0"/>
    <a:srgbClr val="BBC9B1"/>
    <a:srgbClr val="01407D"/>
    <a:srgbClr val="BC0105"/>
    <a:srgbClr val="CEB4D8"/>
    <a:srgbClr val="9B9BCE"/>
    <a:srgbClr val="F7BC92"/>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81" d="100"/>
          <a:sy n="81" d="100"/>
        </p:scale>
        <p:origin x="-1038" y="-36"/>
      </p:cViewPr>
      <p:guideLst>
        <p:guide orient="horz" pos="2183"/>
        <p:guide orient="horz" pos="3997"/>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11AD971-5157-4C74-B2FA-44E6D01698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F4228300-54D1-4E0D-A812-A1CEFAFD6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DD63CA0-0CB9-423D-906A-D78469BFED30}" type="datetimeFigureOut">
              <a:rPr lang="en-GB"/>
              <a:pPr>
                <a:defRPr/>
              </a:pPr>
              <a:t>15/11/2023</a:t>
            </a:fld>
            <a:endParaRPr lang="en-GB"/>
          </a:p>
        </p:txBody>
      </p:sp>
      <p:sp>
        <p:nvSpPr>
          <p:cNvPr id="4" name="Footer Placeholder 3">
            <a:extLst>
              <a:ext uri="{FF2B5EF4-FFF2-40B4-BE49-F238E27FC236}">
                <a16:creationId xmlns:a16="http://schemas.microsoft.com/office/drawing/2014/main" xmlns="" id="{23F5E6AF-2577-490C-AFFD-AED1B8EDFD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xmlns="" id="{14747546-9896-4446-93AF-6DF9E09478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1785C0C-A0E6-475D-BD4B-6571486B07DC}"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1819D7E-CA3C-48F3-92AA-10F18FF91C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28520810-4819-43FB-8A5B-6C16B07E4E3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621486E-04E1-4642-9143-897D18695BC4}" type="datetimeFigureOut">
              <a:rPr lang="en-GB"/>
              <a:pPr>
                <a:defRPr/>
              </a:pPr>
              <a:t>15/11/2023</a:t>
            </a:fld>
            <a:endParaRPr lang="en-GB"/>
          </a:p>
        </p:txBody>
      </p:sp>
      <p:sp>
        <p:nvSpPr>
          <p:cNvPr id="4" name="Slide Image Placeholder 3">
            <a:extLst>
              <a:ext uri="{FF2B5EF4-FFF2-40B4-BE49-F238E27FC236}">
                <a16:creationId xmlns:a16="http://schemas.microsoft.com/office/drawing/2014/main" xmlns="" id="{0A90A96D-51A3-48E6-B1F9-CBA728EBADB2}"/>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xmlns="" id="{58F9162D-C033-4C7D-8762-08272A5A026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xmlns="" id="{C7F326FB-EE90-4212-91DA-EB509AB159E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xmlns="" id="{54E4B27F-CC89-4083-919D-E81C6AFCEC7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2AC2945-97BA-46C6-9665-3D878CEDD0E6}" type="slidenum">
              <a:rPr lang="en-GB"/>
              <a:pPr>
                <a:defRPr/>
              </a:pPr>
              <a:t>‹#›</a:t>
            </a:fld>
            <a:endParaRPr lang="en-GB"/>
          </a:p>
        </p:txBody>
      </p:sp>
    </p:spTree>
    <p:extLst>
      <p:ext uri="{BB962C8B-B14F-4D97-AF65-F5344CB8AC3E}">
        <p14:creationId xmlns:p14="http://schemas.microsoft.com/office/powerpoint/2010/main" val="4224219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new-2014-curriculum-resources-ks2-geography-resources/new-2014-curriculum-resources-ks2-geography-resources-locational-knowledge/new-2014-curriculum-resources-ks2-geography-resources-locational-knowledge-identify-the-position-and-significance-of-latitude-longitude-equator-northern-hemisphere-southern-hemisphere-the-tropics-of-cancer-and-capricorn-arctic-and-antarctic-circle-the-prime-greenwich-meridian-and-time-zones"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new-2014-curriculum-resources-ks2-geography-resources/new-2014-curriculum-resources-ks2-geography-resources-locational-knowledge/new-2014-curriculum-resources-ks2-geography-resources-locational-knowledge-identify-the-position-and-significance-of-latitude-longitude-equator-northern-hemisphere-southern-hemisphere-the-tropics-of-cancer-and-capricorn-arctic-and-antarctic-circle-the-prime-greenwich-meridian-and-time-zones" TargetMode="External"/><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xmlns="" id="{14534E9C-52FF-4291-BDC2-10EAFC577776}"/>
              </a:ext>
            </a:extLst>
          </p:cNvPr>
          <p:cNvSpPr/>
          <p:nvPr userDrawn="1"/>
        </p:nvSpPr>
        <p:spPr>
          <a:xfrm>
            <a:off x="227416" y="6040725"/>
            <a:ext cx="871759" cy="639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259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xmlns="" id="{B6C94332-462D-47FF-9451-DAD8937053A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xmlns="" id="{79093B17-2E17-415E-BBFF-908C1FE878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975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xmlns="" id="{FF5CB9B3-2B60-457F-8535-D4FA8FD25B61}"/>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3977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xmlns="" id="{EDE94D24-BC86-4C5C-B780-A4CA9B606655}"/>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xmlns="" id="{6461BFF5-40D9-44FD-BD52-5700480A70F0}"/>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xmlns="" id="{14EAE4E2-26B8-4FAA-9C02-982618BD391B}"/>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xmlns="" id="{13D39E90-BE50-4217-A218-A8CAB2F14737}"/>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xmlns="" id="{F7DD1052-4314-4C04-97DC-BAF53B8F98D1}"/>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463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xmlns="" id="{D1DAF20F-C8D9-4CC4-B60D-B2B5F649709D}"/>
              </a:ext>
            </a:extLst>
          </p:cNvPr>
          <p:cNvSpPr/>
          <p:nvPr userDrawn="1"/>
        </p:nvSpPr>
        <p:spPr>
          <a:xfrm>
            <a:off x="227416" y="6040725"/>
            <a:ext cx="871759" cy="639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626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414D9653-D297-4E73-9B3A-83B89114711D}"/>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D9CA321-9115-4F17-A660-90B9A4944019}"/>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hyperlink" Target="https://creativecommons.org/licenses/by/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ACA771F8-69C6-4959-9EDC-C0BE7A5E5372}"/>
              </a:ext>
            </a:extLst>
          </p:cNvPr>
          <p:cNvSpPr>
            <a:spLocks noGrp="1"/>
          </p:cNvSpPr>
          <p:nvPr>
            <p:ph type="title"/>
          </p:nvPr>
        </p:nvSpPr>
        <p:spPr>
          <a:xfrm>
            <a:off x="457200" y="679451"/>
            <a:ext cx="8220075" cy="595431"/>
          </a:xfrm>
        </p:spPr>
        <p:txBody>
          <a:bodyPr/>
          <a:lstStyle/>
          <a:p>
            <a:pPr algn="ctr" eaLnBrk="1" hangingPunct="1"/>
            <a:r>
              <a:rPr lang="en-GB" altLang="en-US" sz="3600" dirty="0">
                <a:solidFill>
                  <a:srgbClr val="01407D"/>
                </a:solidFill>
                <a:latin typeface="+mn-lt"/>
              </a:rPr>
              <a:t>Emily Dorman</a:t>
            </a:r>
          </a:p>
        </p:txBody>
      </p:sp>
      <p:sp>
        <p:nvSpPr>
          <p:cNvPr id="4" name="Rectangle 4">
            <a:extLst>
              <a:ext uri="{FF2B5EF4-FFF2-40B4-BE49-F238E27FC236}">
                <a16:creationId xmlns:a16="http://schemas.microsoft.com/office/drawing/2014/main" xmlns="" id="{DAE92A95-567F-4290-8FC7-9ACA6D51D246}"/>
              </a:ext>
            </a:extLst>
          </p:cNvPr>
          <p:cNvSpPr>
            <a:spLocks noChangeArrowheads="1"/>
          </p:cNvSpPr>
          <p:nvPr/>
        </p:nvSpPr>
        <p:spPr bwMode="auto">
          <a:xfrm>
            <a:off x="2878337" y="1372530"/>
            <a:ext cx="5528344" cy="4944379"/>
          </a:xfrm>
          <a:prstGeom prst="rect">
            <a:avLst/>
          </a:prstGeom>
          <a:solidFill>
            <a:srgbClr val="BCDE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defRPr/>
            </a:pPr>
            <a:r>
              <a:rPr lang="en-GB" altLang="en-US" dirty="0">
                <a:solidFill>
                  <a:schemeClr val="tx1"/>
                </a:solidFill>
              </a:rPr>
              <a:t>On 9th April 1904, Ernest Shackleton married Emily Dorman. </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Their family house was in Eastbourne, East Sussex. There, Emily raised three children by herself because Shackleton was so frequently away from home. She supported him and played an important role in his work by raising money for his missions.</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She said this about her adventurous husband:</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“You can’t keep an eagle caged in your backyard”.</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b="1" dirty="0">
                <a:solidFill>
                  <a:schemeClr val="tx1"/>
                </a:solidFill>
              </a:rPr>
              <a:t>What do you think Emily meant by this statement?</a:t>
            </a:r>
          </a:p>
        </p:txBody>
      </p:sp>
      <p:pic>
        <p:nvPicPr>
          <p:cNvPr id="6" name="Picture 5">
            <a:extLst>
              <a:ext uri="{FF2B5EF4-FFF2-40B4-BE49-F238E27FC236}">
                <a16:creationId xmlns:a16="http://schemas.microsoft.com/office/drawing/2014/main" xmlns="" id="{D24FAD41-559B-4357-A59B-A4CFCA1BAE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319" y="1585519"/>
            <a:ext cx="1979915" cy="2114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F6E472B3-47DC-468C-B4E8-EC528550D6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26" r="7123" b="114"/>
          <a:stretch/>
        </p:blipFill>
        <p:spPr>
          <a:xfrm>
            <a:off x="671119" y="3906252"/>
            <a:ext cx="2046115" cy="1948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D4B316ED-0362-4475-BAF8-39660A65E096}"/>
              </a:ext>
            </a:extLst>
          </p:cNvPr>
          <p:cNvSpPr txBox="1"/>
          <p:nvPr/>
        </p:nvSpPr>
        <p:spPr>
          <a:xfrm>
            <a:off x="3015149" y="6574272"/>
            <a:ext cx="3104175" cy="215444"/>
          </a:xfrm>
          <a:prstGeom prst="rect">
            <a:avLst/>
          </a:prstGeom>
          <a:noFill/>
        </p:spPr>
        <p:txBody>
          <a:bodyPr wrap="square">
            <a:spAutoFit/>
          </a:bodyPr>
          <a:lstStyle/>
          <a:p>
            <a:r>
              <a:rPr lang="en-GB" sz="800" b="1" i="0" u="none" strike="noStrike" dirty="0">
                <a:solidFill>
                  <a:srgbClr val="000000"/>
                </a:solidFill>
                <a:effectLst/>
                <a:latin typeface="Roboto" panose="02000000000000000000" pitchFamily="2" charset="0"/>
              </a:rPr>
              <a:t>“</a:t>
            </a:r>
            <a:r>
              <a:rPr lang="en-GB" sz="800" b="1" i="0" u="none" strike="noStrike" dirty="0">
                <a:solidFill>
                  <a:srgbClr val="00B0F0"/>
                </a:solidFill>
                <a:effectLst/>
                <a:latin typeface="Roboto" panose="02000000000000000000" pitchFamily="2" charset="0"/>
              </a:rPr>
              <a:t>Sir Ernest Shackleton</a:t>
            </a:r>
            <a:r>
              <a:rPr lang="en-GB" sz="800" b="1" i="0" u="none" strike="noStrike" dirty="0">
                <a:solidFill>
                  <a:srgbClr val="000000"/>
                </a:solidFill>
                <a:effectLst/>
                <a:latin typeface="Roboto" panose="02000000000000000000" pitchFamily="2" charset="0"/>
              </a:rPr>
              <a:t>” </a:t>
            </a:r>
            <a:r>
              <a:rPr lang="en-GB" sz="800" i="0" u="none" strike="noStrike" dirty="0">
                <a:effectLst/>
                <a:latin typeface="Roboto" panose="02000000000000000000" pitchFamily="2" charset="0"/>
              </a:rPr>
              <a:t>by [</a:t>
            </a:r>
            <a:r>
              <a:rPr lang="en-GB" sz="800" i="0" u="none" strike="noStrike" dirty="0" err="1">
                <a:effectLst/>
                <a:latin typeface="Roboto" panose="02000000000000000000" pitchFamily="2" charset="0"/>
              </a:rPr>
              <a:t>Oxyman</a:t>
            </a:r>
            <a:r>
              <a:rPr lang="en-GB" sz="800" i="0" u="none" strike="noStrike" dirty="0">
                <a:effectLst/>
                <a:latin typeface="Roboto" panose="02000000000000000000" pitchFamily="2" charset="0"/>
              </a:rPr>
              <a:t>] </a:t>
            </a:r>
            <a:r>
              <a:rPr lang="en-GB" sz="800" b="0" i="0" u="none" strike="noStrike" dirty="0">
                <a:solidFill>
                  <a:srgbClr val="000000"/>
                </a:solidFill>
                <a:effectLst/>
                <a:latin typeface="Roboto" panose="02000000000000000000" pitchFamily="2" charset="0"/>
              </a:rPr>
              <a:t>is licensed under </a:t>
            </a:r>
            <a:r>
              <a:rPr lang="en-GB" sz="800" b="1" i="0" u="sng" strike="noStrike" dirty="0">
                <a:solidFill>
                  <a:srgbClr val="00B0F0"/>
                </a:solidFill>
                <a:effectLst/>
                <a:latin typeface="Roboto" panose="02000000000000000000" pitchFamily="2" charset="0"/>
                <a:hlinkClick r:id="rId4"/>
              </a:rPr>
              <a:t>CC BY 2.0</a:t>
            </a:r>
            <a:endParaRPr lang="en-GB" sz="800" dirty="0"/>
          </a:p>
        </p:txBody>
      </p:sp>
    </p:spTree>
    <p:extLst>
      <p:ext uri="{BB962C8B-B14F-4D97-AF65-F5344CB8AC3E}">
        <p14:creationId xmlns:p14="http://schemas.microsoft.com/office/powerpoint/2010/main" val="40920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xmlns="" id="{FAEDDF8C-B79A-43E7-A5FA-314E003BC654}"/>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Shackleton's Second Expedition</a:t>
            </a:r>
          </a:p>
        </p:txBody>
      </p:sp>
      <p:sp>
        <p:nvSpPr>
          <p:cNvPr id="14339" name="Rectangle 1">
            <a:extLst>
              <a:ext uri="{FF2B5EF4-FFF2-40B4-BE49-F238E27FC236}">
                <a16:creationId xmlns:a16="http://schemas.microsoft.com/office/drawing/2014/main" xmlns="" id="{E47DBC09-E90F-4E78-8838-8A5649264010}"/>
              </a:ext>
            </a:extLst>
          </p:cNvPr>
          <p:cNvSpPr>
            <a:spLocks noChangeArrowheads="1"/>
          </p:cNvSpPr>
          <p:nvPr/>
        </p:nvSpPr>
        <p:spPr bwMode="auto">
          <a:xfrm>
            <a:off x="755650" y="1379538"/>
            <a:ext cx="7632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Between 1907 and 1909, Ernest Shackleton made another attempt to reach the South Pole, on board the ‘</a:t>
            </a:r>
            <a:r>
              <a:rPr lang="en-GB" altLang="en-US" sz="1600" dirty="0" err="1">
                <a:solidFill>
                  <a:schemeClr val="tx1"/>
                </a:solidFill>
              </a:rPr>
              <a:t>Nimrod</a:t>
            </a:r>
            <a:r>
              <a:rPr lang="en-GB" altLang="en-US" sz="1600" dirty="0">
                <a:solidFill>
                  <a:schemeClr val="tx1"/>
                </a:solidFill>
              </a:rPr>
              <a:t>’.</a:t>
            </a:r>
          </a:p>
        </p:txBody>
      </p:sp>
      <p:pic>
        <p:nvPicPr>
          <p:cNvPr id="8" name="Picture 7">
            <a:extLst>
              <a:ext uri="{FF2B5EF4-FFF2-40B4-BE49-F238E27FC236}">
                <a16:creationId xmlns:a16="http://schemas.microsoft.com/office/drawing/2014/main" xmlns="" id="{A233E576-59D9-4698-B5A6-3C60E7E988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9766" y="2069061"/>
            <a:ext cx="4421266" cy="3282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0C5760B6-9750-48B0-813A-5A124A59DB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116" y="2069061"/>
            <a:ext cx="1624777" cy="2452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xmlns="" id="{62F13FC5-A04E-4F88-91EB-44BB24E31FFB}"/>
              </a:ext>
            </a:extLst>
          </p:cNvPr>
          <p:cNvSpPr/>
          <p:nvPr/>
        </p:nvSpPr>
        <p:spPr>
          <a:xfrm>
            <a:off x="6454987" y="4365303"/>
            <a:ext cx="1163422" cy="571875"/>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Shackleton</a:t>
            </a:r>
          </a:p>
        </p:txBody>
      </p:sp>
      <p:sp>
        <p:nvSpPr>
          <p:cNvPr id="3" name="TextBox 2">
            <a:extLst>
              <a:ext uri="{FF2B5EF4-FFF2-40B4-BE49-F238E27FC236}">
                <a16:creationId xmlns:a16="http://schemas.microsoft.com/office/drawing/2014/main" xmlns="" id="{744904FC-6270-4437-9D9C-ED6460647D1F}"/>
              </a:ext>
            </a:extLst>
          </p:cNvPr>
          <p:cNvSpPr txBox="1"/>
          <p:nvPr/>
        </p:nvSpPr>
        <p:spPr>
          <a:xfrm>
            <a:off x="989766" y="5469261"/>
            <a:ext cx="4496634" cy="646331"/>
          </a:xfrm>
          <a:prstGeom prst="rect">
            <a:avLst/>
          </a:prstGeom>
          <a:noFill/>
        </p:spPr>
        <p:txBody>
          <a:bodyPr wrap="square" rtlCol="0">
            <a:spAutoFit/>
          </a:bodyPr>
          <a:lstStyle/>
          <a:p>
            <a:pPr algn="ctr"/>
            <a:r>
              <a:rPr lang="en-GB" b="1" dirty="0"/>
              <a:t>Alongside him were Frank Wild, </a:t>
            </a:r>
            <a:br>
              <a:rPr lang="en-GB" b="1" dirty="0"/>
            </a:br>
            <a:r>
              <a:rPr lang="en-GB" b="1" dirty="0"/>
              <a:t>Eric Marshall and Jameson Adams.</a:t>
            </a:r>
          </a:p>
        </p:txBody>
      </p:sp>
      <p:sp>
        <p:nvSpPr>
          <p:cNvPr id="15" name="Rectangle 14">
            <a:extLst>
              <a:ext uri="{FF2B5EF4-FFF2-40B4-BE49-F238E27FC236}">
                <a16:creationId xmlns:a16="http://schemas.microsoft.com/office/drawing/2014/main" xmlns="" id="{8395F9E8-A50C-490B-B91E-51B1EDD6F42D}"/>
              </a:ext>
            </a:extLst>
          </p:cNvPr>
          <p:cNvSpPr/>
          <p:nvPr/>
        </p:nvSpPr>
        <p:spPr>
          <a:xfrm>
            <a:off x="5812226" y="5239054"/>
            <a:ext cx="2448944" cy="680151"/>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Can you spot their sledge dogs?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xmlns="" id="{EDCE5EF5-B54B-4195-9620-D9C64A456F0F}"/>
              </a:ext>
            </a:extLst>
          </p:cNvPr>
          <p:cNvSpPr>
            <a:spLocks noGrp="1"/>
          </p:cNvSpPr>
          <p:nvPr>
            <p:ph type="title"/>
          </p:nvPr>
        </p:nvSpPr>
        <p:spPr>
          <a:xfrm>
            <a:off x="457200" y="479425"/>
            <a:ext cx="8220075" cy="993775"/>
          </a:xfrm>
        </p:spPr>
        <p:txBody>
          <a:bodyPr/>
          <a:lstStyle/>
          <a:p>
            <a:pPr eaLnBrk="1" hangingPunct="1"/>
            <a:r>
              <a:rPr lang="en-GB" altLang="en-US" sz="3600" dirty="0" err="1">
                <a:solidFill>
                  <a:srgbClr val="01407D"/>
                </a:solidFill>
                <a:latin typeface="+mn-lt"/>
              </a:rPr>
              <a:t>Nimrod</a:t>
            </a:r>
            <a:r>
              <a:rPr lang="en-GB" altLang="en-US" sz="3600" dirty="0">
                <a:solidFill>
                  <a:srgbClr val="01407D"/>
                </a:solidFill>
                <a:latin typeface="+mn-lt"/>
              </a:rPr>
              <a:t> Expedition</a:t>
            </a:r>
          </a:p>
        </p:txBody>
      </p:sp>
      <p:sp>
        <p:nvSpPr>
          <p:cNvPr id="5" name="Rectangle 4">
            <a:extLst>
              <a:ext uri="{FF2B5EF4-FFF2-40B4-BE49-F238E27FC236}">
                <a16:creationId xmlns:a16="http://schemas.microsoft.com/office/drawing/2014/main" xmlns="" id="{7A5205AB-6792-46D3-B1F2-0AA0F1668D1C}"/>
              </a:ext>
            </a:extLst>
          </p:cNvPr>
          <p:cNvSpPr>
            <a:spLocks noChangeArrowheads="1"/>
          </p:cNvSpPr>
          <p:nvPr/>
        </p:nvSpPr>
        <p:spPr bwMode="auto">
          <a:xfrm>
            <a:off x="755650" y="1473199"/>
            <a:ext cx="3707294" cy="4705350"/>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defRPr/>
            </a:pPr>
            <a:r>
              <a:rPr lang="en-GB" altLang="en-US" dirty="0">
                <a:solidFill>
                  <a:schemeClr val="tx1"/>
                </a:solidFill>
              </a:rPr>
              <a:t>Despite terrible weather conditions, Shackleton and his team managed to come within 180km of the South Pole, before deciding to turn back on 9th January 1909. </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This set the record for the closest anyone had ever come </a:t>
            </a:r>
            <a:br>
              <a:rPr lang="en-GB" altLang="en-US" dirty="0">
                <a:solidFill>
                  <a:schemeClr val="tx1"/>
                </a:solidFill>
              </a:rPr>
            </a:br>
            <a:r>
              <a:rPr lang="en-GB" altLang="en-US" dirty="0">
                <a:solidFill>
                  <a:schemeClr val="tx1"/>
                </a:solidFill>
              </a:rPr>
              <a:t>to the South Pole!</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When Ernest returned home, he was made a Commander of the Royal Victorian Order and received a knighthood, </a:t>
            </a:r>
            <a:br>
              <a:rPr lang="en-GB" altLang="en-US" dirty="0">
                <a:solidFill>
                  <a:schemeClr val="tx1"/>
                </a:solidFill>
              </a:rPr>
            </a:br>
            <a:r>
              <a:rPr lang="en-GB" altLang="en-US" dirty="0">
                <a:solidFill>
                  <a:schemeClr val="tx1"/>
                </a:solidFill>
              </a:rPr>
              <a:t>becoming Sir Ernest Shackleton.</a:t>
            </a:r>
          </a:p>
        </p:txBody>
      </p:sp>
      <p:pic>
        <p:nvPicPr>
          <p:cNvPr id="6" name="Picture 2" descr="https://upload.wikimedia.org/wikipedia/commons/thumb/5/56/Shackleton_nimrod_53.jpg/681px-Shackleton_nimrod_53.jpg">
            <a:extLst>
              <a:ext uri="{FF2B5EF4-FFF2-40B4-BE49-F238E27FC236}">
                <a16:creationId xmlns:a16="http://schemas.microsoft.com/office/drawing/2014/main" xmlns="" id="{BD1569A7-7ED5-45BA-A574-7C439D5535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2668" y="1528060"/>
            <a:ext cx="3632921" cy="3089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xmlns="" id="{C65D414F-4A15-4647-8791-DE5E3AF2817A}"/>
              </a:ext>
            </a:extLst>
          </p:cNvPr>
          <p:cNvSpPr/>
          <p:nvPr/>
        </p:nvSpPr>
        <p:spPr>
          <a:xfrm>
            <a:off x="4597167" y="4521356"/>
            <a:ext cx="3791183" cy="1229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Shackleton and some of his </a:t>
            </a:r>
            <a:br>
              <a:rPr lang="en-GB" sz="1600" b="1" dirty="0">
                <a:solidFill>
                  <a:schemeClr val="tx1"/>
                </a:solidFill>
              </a:rPr>
            </a:br>
            <a:r>
              <a:rPr lang="en-GB" sz="1600" b="1" dirty="0">
                <a:solidFill>
                  <a:schemeClr val="tx1"/>
                </a:solidFill>
              </a:rPr>
              <a:t>team in Antarctica</a:t>
            </a:r>
          </a:p>
        </p:txBody>
      </p:sp>
    </p:spTree>
    <p:extLst>
      <p:ext uri="{BB962C8B-B14F-4D97-AF65-F5344CB8AC3E}">
        <p14:creationId xmlns:p14="http://schemas.microsoft.com/office/powerpoint/2010/main" val="19511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xmlns="" id="{EDCE5EF5-B54B-4195-9620-D9C64A456F0F}"/>
              </a:ext>
            </a:extLst>
          </p:cNvPr>
          <p:cNvSpPr>
            <a:spLocks noGrp="1"/>
          </p:cNvSpPr>
          <p:nvPr>
            <p:ph type="title"/>
          </p:nvPr>
        </p:nvSpPr>
        <p:spPr>
          <a:xfrm>
            <a:off x="457200" y="479425"/>
            <a:ext cx="8220075" cy="993775"/>
          </a:xfrm>
        </p:spPr>
        <p:txBody>
          <a:bodyPr/>
          <a:lstStyle/>
          <a:p>
            <a:pPr eaLnBrk="1" hangingPunct="1"/>
            <a:r>
              <a:rPr lang="en-GB" altLang="en-US" sz="3600" dirty="0" err="1">
                <a:solidFill>
                  <a:srgbClr val="01407D"/>
                </a:solidFill>
                <a:latin typeface="+mn-lt"/>
              </a:rPr>
              <a:t>Nimrod</a:t>
            </a:r>
            <a:r>
              <a:rPr lang="en-GB" altLang="en-US" sz="3600" dirty="0">
                <a:solidFill>
                  <a:srgbClr val="01407D"/>
                </a:solidFill>
                <a:latin typeface="+mn-lt"/>
              </a:rPr>
              <a:t> Expedition</a:t>
            </a:r>
          </a:p>
        </p:txBody>
      </p:sp>
      <p:pic>
        <p:nvPicPr>
          <p:cNvPr id="8" name="Picture 2" descr="File:Shackleton nimrod 61.jpg">
            <a:extLst>
              <a:ext uri="{FF2B5EF4-FFF2-40B4-BE49-F238E27FC236}">
                <a16:creationId xmlns:a16="http://schemas.microsoft.com/office/drawing/2014/main" xmlns="" id="{3BBDB2E5-DEF9-4634-B3C4-E2759F5AD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03" y="1430400"/>
            <a:ext cx="7092308" cy="4228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xmlns="" id="{BCD38943-F3C9-41D0-8585-EA82C59EB321}"/>
              </a:ext>
            </a:extLst>
          </p:cNvPr>
          <p:cNvSpPr txBox="1"/>
          <p:nvPr/>
        </p:nvSpPr>
        <p:spPr>
          <a:xfrm>
            <a:off x="1052249" y="5804820"/>
            <a:ext cx="7029975" cy="369332"/>
          </a:xfrm>
          <a:prstGeom prst="rect">
            <a:avLst/>
          </a:prstGeom>
          <a:noFill/>
        </p:spPr>
        <p:txBody>
          <a:bodyPr wrap="square" rtlCol="0">
            <a:spAutoFit/>
          </a:bodyPr>
          <a:lstStyle/>
          <a:p>
            <a:pPr algn="ctr"/>
            <a:r>
              <a:rPr lang="en-GB" b="1" dirty="0"/>
              <a:t>Camping in Antarctica, </a:t>
            </a:r>
            <a:r>
              <a:rPr lang="en-GB" b="1" dirty="0" err="1"/>
              <a:t>Nimrod</a:t>
            </a:r>
            <a:r>
              <a:rPr lang="en-GB" b="1" dirty="0"/>
              <a:t> Expedition</a:t>
            </a:r>
          </a:p>
        </p:txBody>
      </p:sp>
    </p:spTree>
    <p:extLst>
      <p:ext uri="{BB962C8B-B14F-4D97-AF65-F5344CB8AC3E}">
        <p14:creationId xmlns:p14="http://schemas.microsoft.com/office/powerpoint/2010/main" val="2943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xmlns="" id="{DC9186D1-251B-4584-8A47-00022E34F215}"/>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Mystery Object</a:t>
            </a:r>
          </a:p>
        </p:txBody>
      </p:sp>
      <p:sp>
        <p:nvSpPr>
          <p:cNvPr id="5" name="Rectangle 1">
            <a:extLst>
              <a:ext uri="{FF2B5EF4-FFF2-40B4-BE49-F238E27FC236}">
                <a16:creationId xmlns:a16="http://schemas.microsoft.com/office/drawing/2014/main" xmlns="" id="{2A3BA957-D964-427F-8600-5534AF6AB7B8}"/>
              </a:ext>
            </a:extLst>
          </p:cNvPr>
          <p:cNvSpPr>
            <a:spLocks noChangeArrowheads="1"/>
          </p:cNvSpPr>
          <p:nvPr/>
        </p:nvSpPr>
        <p:spPr bwMode="auto">
          <a:xfrm>
            <a:off x="755650" y="1379538"/>
            <a:ext cx="763270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pPr>
            <a:r>
              <a:rPr lang="en-GB" sz="1600" dirty="0"/>
              <a:t>Can you guess what this object is? Clue: it was used during the expedition. </a:t>
            </a:r>
          </a:p>
        </p:txBody>
      </p:sp>
      <p:pic>
        <p:nvPicPr>
          <p:cNvPr id="6" name="Picture 2" descr="File:Sledge - Bertram Armytage, British Antarctic Expedition, 1907-1909.jpg">
            <a:extLst>
              <a:ext uri="{FF2B5EF4-FFF2-40B4-BE49-F238E27FC236}">
                <a16:creationId xmlns:a16="http://schemas.microsoft.com/office/drawing/2014/main" xmlns="" id="{9A13020A-EA01-4A61-BFA7-0284C34B7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801" y="1908549"/>
            <a:ext cx="5524397" cy="4332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xmlns="" id="{2C2B8503-DBD3-405E-8905-04AB9C58E420}"/>
              </a:ext>
            </a:extLst>
          </p:cNvPr>
          <p:cNvSpPr/>
          <p:nvPr/>
        </p:nvSpPr>
        <p:spPr>
          <a:xfrm>
            <a:off x="5813570" y="2060434"/>
            <a:ext cx="2574780" cy="1368566"/>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Sledge used during the </a:t>
            </a:r>
            <a:r>
              <a:rPr lang="en-GB" sz="1600" b="1" dirty="0" err="1">
                <a:solidFill>
                  <a:schemeClr val="tx1"/>
                </a:solidFill>
              </a:rPr>
              <a:t>Nimrod</a:t>
            </a:r>
            <a:r>
              <a:rPr lang="en-GB" sz="1600" b="1" dirty="0">
                <a:solidFill>
                  <a:schemeClr val="tx1"/>
                </a:solidFill>
              </a:rPr>
              <a:t> expedition, between 1907 and 1909 </a:t>
            </a:r>
          </a:p>
        </p:txBody>
      </p:sp>
      <p:sp>
        <p:nvSpPr>
          <p:cNvPr id="8" name="BOT">
            <a:extLst>
              <a:ext uri="{FF2B5EF4-FFF2-40B4-BE49-F238E27FC236}">
                <a16:creationId xmlns:a16="http://schemas.microsoft.com/office/drawing/2014/main" xmlns="" id="{CC41248B-146A-428F-BAA2-75928CC6894C}"/>
              </a:ext>
            </a:extLst>
          </p:cNvPr>
          <p:cNvSpPr/>
          <p:nvPr/>
        </p:nvSpPr>
        <p:spPr>
          <a:xfrm>
            <a:off x="612396" y="1661020"/>
            <a:ext cx="4840448" cy="2122415"/>
          </a:xfrm>
          <a:prstGeom prst="roundRect">
            <a:avLst>
              <a:gd name="adj" fmla="val 5600"/>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0" dirty="0"/>
              <a:t>?</a:t>
            </a:r>
          </a:p>
        </p:txBody>
      </p:sp>
      <p:sp>
        <p:nvSpPr>
          <p:cNvPr id="9" name="MID">
            <a:extLst>
              <a:ext uri="{FF2B5EF4-FFF2-40B4-BE49-F238E27FC236}">
                <a16:creationId xmlns:a16="http://schemas.microsoft.com/office/drawing/2014/main" xmlns="" id="{158B3CB8-5326-4E70-A97B-F25172DD0E91}"/>
              </a:ext>
            </a:extLst>
          </p:cNvPr>
          <p:cNvSpPr/>
          <p:nvPr/>
        </p:nvSpPr>
        <p:spPr>
          <a:xfrm>
            <a:off x="600602" y="1661020"/>
            <a:ext cx="5087134" cy="3254929"/>
          </a:xfrm>
          <a:prstGeom prst="roundRect">
            <a:avLst>
              <a:gd name="adj" fmla="val 5600"/>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0" dirty="0"/>
              <a:t>?</a:t>
            </a:r>
          </a:p>
        </p:txBody>
      </p:sp>
      <p:sp>
        <p:nvSpPr>
          <p:cNvPr id="10" name="TOP">
            <a:extLst>
              <a:ext uri="{FF2B5EF4-FFF2-40B4-BE49-F238E27FC236}">
                <a16:creationId xmlns:a16="http://schemas.microsoft.com/office/drawing/2014/main" xmlns="" id="{9429B9E1-FE23-46C9-A8F1-4B73325CE7F4}"/>
              </a:ext>
            </a:extLst>
          </p:cNvPr>
          <p:cNvSpPr/>
          <p:nvPr/>
        </p:nvSpPr>
        <p:spPr>
          <a:xfrm>
            <a:off x="600602" y="1661020"/>
            <a:ext cx="5758253" cy="4392743"/>
          </a:xfrm>
          <a:prstGeom prst="roundRect">
            <a:avLst>
              <a:gd name="adj" fmla="val 5600"/>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0" dirty="0"/>
              <a:t>?</a:t>
            </a:r>
          </a:p>
        </p:txBody>
      </p:sp>
      <p:sp>
        <p:nvSpPr>
          <p:cNvPr id="11" name="TextBox 10">
            <a:extLst>
              <a:ext uri="{FF2B5EF4-FFF2-40B4-BE49-F238E27FC236}">
                <a16:creationId xmlns:a16="http://schemas.microsoft.com/office/drawing/2014/main" xmlns="" id="{928D79A0-686E-432F-B559-6DD68B729E24}"/>
              </a:ext>
            </a:extLst>
          </p:cNvPr>
          <p:cNvSpPr txBox="1"/>
          <p:nvPr/>
        </p:nvSpPr>
        <p:spPr>
          <a:xfrm>
            <a:off x="1547200" y="6592984"/>
            <a:ext cx="6040073" cy="215444"/>
          </a:xfrm>
          <a:prstGeom prst="rect">
            <a:avLst/>
          </a:prstGeom>
          <a:noFill/>
        </p:spPr>
        <p:txBody>
          <a:bodyPr wrap="square">
            <a:spAutoFit/>
          </a:bodyPr>
          <a:lstStyle/>
          <a:p>
            <a:pPr algn="ctr"/>
            <a:r>
              <a:rPr lang="en-GB" sz="800" b="1" i="0" u="none" strike="noStrike" dirty="0">
                <a:solidFill>
                  <a:srgbClr val="000000"/>
                </a:solidFill>
                <a:effectLst/>
                <a:latin typeface="Roboto" panose="02000000000000000000" pitchFamily="2" charset="0"/>
              </a:rPr>
              <a:t>“</a:t>
            </a:r>
            <a:r>
              <a:rPr lang="en-GB" sz="800" b="1" i="0" u="none" strike="noStrike" dirty="0">
                <a:solidFill>
                  <a:srgbClr val="00B0F0"/>
                </a:solidFill>
                <a:effectLst/>
                <a:latin typeface="Roboto" panose="02000000000000000000" pitchFamily="2" charset="0"/>
              </a:rPr>
              <a:t>Bertram </a:t>
            </a:r>
            <a:r>
              <a:rPr lang="en-GB" sz="800" b="1" i="0" u="none" strike="noStrike" dirty="0" err="1">
                <a:solidFill>
                  <a:srgbClr val="00B0F0"/>
                </a:solidFill>
                <a:effectLst/>
                <a:latin typeface="Roboto" panose="02000000000000000000" pitchFamily="2" charset="0"/>
              </a:rPr>
              <a:t>Armytage</a:t>
            </a:r>
            <a:r>
              <a:rPr lang="en-GB" sz="800" b="1" i="0" u="none" strike="noStrike" dirty="0">
                <a:solidFill>
                  <a:srgbClr val="00B0F0"/>
                </a:solidFill>
                <a:effectLst/>
                <a:latin typeface="Roboto" panose="02000000000000000000" pitchFamily="2" charset="0"/>
              </a:rPr>
              <a:t>, British Antarctic Expedition, 1907-1909</a:t>
            </a:r>
            <a:r>
              <a:rPr lang="en-GB" sz="800" b="1" i="0" u="none" strike="noStrike" dirty="0">
                <a:solidFill>
                  <a:srgbClr val="000000"/>
                </a:solidFill>
                <a:effectLst/>
                <a:latin typeface="Roboto" panose="02000000000000000000" pitchFamily="2" charset="0"/>
              </a:rPr>
              <a:t>” </a:t>
            </a:r>
            <a:r>
              <a:rPr lang="en-GB" sz="800" i="0" u="none" strike="noStrike" dirty="0">
                <a:effectLst/>
                <a:latin typeface="Roboto" panose="02000000000000000000" pitchFamily="2" charset="0"/>
              </a:rPr>
              <a:t>by [Museum Victoria] </a:t>
            </a:r>
            <a:r>
              <a:rPr lang="en-GB" sz="800" b="0" i="0" u="none" strike="noStrike" dirty="0">
                <a:solidFill>
                  <a:srgbClr val="000000"/>
                </a:solidFill>
                <a:effectLst/>
                <a:latin typeface="Roboto" panose="02000000000000000000" pitchFamily="2" charset="0"/>
              </a:rPr>
              <a:t>is licensed under </a:t>
            </a:r>
            <a:r>
              <a:rPr lang="en-GB" sz="800" b="1" i="0" u="sng" strike="noStrike" dirty="0">
                <a:solidFill>
                  <a:srgbClr val="00B0F0"/>
                </a:solidFill>
                <a:effectLst/>
                <a:latin typeface="Roboto" panose="02000000000000000000" pitchFamily="2" charset="0"/>
                <a:hlinkClick r:id="rId3"/>
              </a:rPr>
              <a:t>CC BY 4.0</a:t>
            </a:r>
            <a:endParaRPr lang="en-GB" sz="800" dirty="0"/>
          </a:p>
        </p:txBody>
      </p:sp>
    </p:spTree>
    <p:extLst>
      <p:ext uri="{BB962C8B-B14F-4D97-AF65-F5344CB8AC3E}">
        <p14:creationId xmlns:p14="http://schemas.microsoft.com/office/powerpoint/2010/main" val="16331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8" grpId="1" animBg="1"/>
      <p:bldP spid="9" grpId="0" animBg="1"/>
      <p:bldP spid="9" grpId="1"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C7970620-89BE-4682-90FB-500040CA88E5}"/>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Disappointment for Shackleton</a:t>
            </a:r>
          </a:p>
        </p:txBody>
      </p:sp>
      <p:sp>
        <p:nvSpPr>
          <p:cNvPr id="4" name="Rectangle 3">
            <a:extLst>
              <a:ext uri="{FF2B5EF4-FFF2-40B4-BE49-F238E27FC236}">
                <a16:creationId xmlns:a16="http://schemas.microsoft.com/office/drawing/2014/main" xmlns="" id="{F62F0D03-DE32-43EC-B9B3-DB281D28143C}"/>
              </a:ext>
            </a:extLst>
          </p:cNvPr>
          <p:cNvSpPr>
            <a:spLocks noChangeArrowheads="1"/>
          </p:cNvSpPr>
          <p:nvPr/>
        </p:nvSpPr>
        <p:spPr bwMode="auto">
          <a:xfrm>
            <a:off x="738551" y="1473200"/>
            <a:ext cx="3472721" cy="3758153"/>
          </a:xfrm>
          <a:prstGeom prst="rect">
            <a:avLst/>
          </a:prstGeom>
          <a:solidFill>
            <a:srgbClr val="BCDE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defRPr/>
            </a:pPr>
            <a:r>
              <a:rPr lang="en-GB" altLang="en-US" dirty="0">
                <a:solidFill>
                  <a:schemeClr val="tx1"/>
                </a:solidFill>
              </a:rPr>
              <a:t>Just a few years later, Shackleton's dream of becoming the first person to set foot on the South Pole was shattered. </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In December 1911, he received news that the Norwegian explorer, Roald Amundsen, and his team had become the first people on Earth to set foot on the South Pole. </a:t>
            </a:r>
          </a:p>
        </p:txBody>
      </p:sp>
      <p:sp>
        <p:nvSpPr>
          <p:cNvPr id="7" name="Rectangle 6">
            <a:extLst>
              <a:ext uri="{FF2B5EF4-FFF2-40B4-BE49-F238E27FC236}">
                <a16:creationId xmlns:a16="http://schemas.microsoft.com/office/drawing/2014/main" xmlns="" id="{8C247EAC-9861-4C1F-B280-06D01D8CBACD}"/>
              </a:ext>
            </a:extLst>
          </p:cNvPr>
          <p:cNvSpPr/>
          <p:nvPr/>
        </p:nvSpPr>
        <p:spPr>
          <a:xfrm>
            <a:off x="738552" y="5231353"/>
            <a:ext cx="3472719" cy="1001667"/>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How do you think Shackleton felt? Do you think he gave up his exploring now?</a:t>
            </a:r>
          </a:p>
        </p:txBody>
      </p:sp>
      <p:pic>
        <p:nvPicPr>
          <p:cNvPr id="5" name="Picture 4" descr="File:At the South Pole, December 1911.jpg">
            <a:extLst>
              <a:ext uri="{FF2B5EF4-FFF2-40B4-BE49-F238E27FC236}">
                <a16:creationId xmlns:a16="http://schemas.microsoft.com/office/drawing/2014/main" xmlns="" id="{6C71F93F-EF76-4C54-B584-7A9E7C52B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280" y="1516222"/>
            <a:ext cx="3958168" cy="2637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xmlns="" id="{44C9DBA3-6201-4B69-ADE6-8C57A64193D8}"/>
              </a:ext>
            </a:extLst>
          </p:cNvPr>
          <p:cNvSpPr>
            <a:spLocks noChangeArrowheads="1"/>
          </p:cNvSpPr>
          <p:nvPr/>
        </p:nvSpPr>
        <p:spPr bwMode="auto">
          <a:xfrm>
            <a:off x="4388320" y="4400356"/>
            <a:ext cx="40760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SzPct val="45000"/>
              <a:buFontTx/>
              <a:buNone/>
            </a:pPr>
            <a:r>
              <a:rPr lang="en-GB" altLang="en-US" b="1" dirty="0">
                <a:solidFill>
                  <a:schemeClr val="tx1"/>
                </a:solidFill>
              </a:rPr>
              <a:t>The Norwegian team at the South Pole, </a:t>
            </a:r>
          </a:p>
          <a:p>
            <a:pPr algn="ctr" eaLnBrk="1" hangingPunct="1">
              <a:lnSpc>
                <a:spcPct val="100000"/>
              </a:lnSpc>
              <a:spcBef>
                <a:spcPct val="0"/>
              </a:spcBef>
              <a:buSzPct val="45000"/>
              <a:buFontTx/>
              <a:buNone/>
            </a:pPr>
            <a:r>
              <a:rPr lang="en-GB" altLang="en-US" b="1" dirty="0">
                <a:solidFill>
                  <a:schemeClr val="tx1"/>
                </a:solidFill>
              </a:rPr>
              <a:t>December 1911</a:t>
            </a:r>
          </a:p>
          <a:p>
            <a:pPr algn="ctr" eaLnBrk="1" hangingPunct="1">
              <a:lnSpc>
                <a:spcPct val="100000"/>
              </a:lnSpc>
              <a:spcBef>
                <a:spcPct val="0"/>
              </a:spcBef>
              <a:buSzPct val="45000"/>
              <a:buFontTx/>
              <a:buNone/>
            </a:pPr>
            <a:r>
              <a:rPr lang="en-GB" altLang="en-US" b="1" dirty="0">
                <a:solidFill>
                  <a:schemeClr val="tx1"/>
                </a:solidFill>
              </a:rPr>
              <a:t>(L-R) Roald Amundsen, Helmer Hanssen, </a:t>
            </a:r>
            <a:r>
              <a:rPr lang="en-GB" altLang="en-US" b="1" dirty="0" err="1">
                <a:solidFill>
                  <a:schemeClr val="tx1"/>
                </a:solidFill>
              </a:rPr>
              <a:t>Sverre</a:t>
            </a:r>
            <a:r>
              <a:rPr lang="en-GB" altLang="en-US" b="1" dirty="0">
                <a:solidFill>
                  <a:schemeClr val="tx1"/>
                </a:solidFill>
              </a:rPr>
              <a:t> Hassel and Oscar </a:t>
            </a:r>
            <a:r>
              <a:rPr lang="en-GB" altLang="en-US" b="1" dirty="0" err="1">
                <a:solidFill>
                  <a:schemeClr val="tx1"/>
                </a:solidFill>
              </a:rPr>
              <a:t>Wisting</a:t>
            </a:r>
            <a:endParaRPr lang="en-GB" altLang="en-US" b="1" dirty="0">
              <a:solidFill>
                <a:schemeClr val="tx1"/>
              </a:solidFill>
            </a:endParaRPr>
          </a:p>
        </p:txBody>
      </p:sp>
    </p:spTree>
    <p:extLst>
      <p:ext uri="{BB962C8B-B14F-4D97-AF65-F5344CB8AC3E}">
        <p14:creationId xmlns:p14="http://schemas.microsoft.com/office/powerpoint/2010/main" val="6127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5747447C-A8B4-4B81-8A68-B30EA555A1E6}"/>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Tragedy for Scott</a:t>
            </a:r>
          </a:p>
        </p:txBody>
      </p:sp>
      <p:sp>
        <p:nvSpPr>
          <p:cNvPr id="6" name="Rectangle 5">
            <a:extLst>
              <a:ext uri="{FF2B5EF4-FFF2-40B4-BE49-F238E27FC236}">
                <a16:creationId xmlns:a16="http://schemas.microsoft.com/office/drawing/2014/main" xmlns="" id="{051C5404-FEF3-4839-8836-06B48E4825C8}"/>
              </a:ext>
            </a:extLst>
          </p:cNvPr>
          <p:cNvSpPr>
            <a:spLocks noChangeArrowheads="1"/>
          </p:cNvSpPr>
          <p:nvPr/>
        </p:nvSpPr>
        <p:spPr bwMode="auto">
          <a:xfrm>
            <a:off x="4572000" y="1473202"/>
            <a:ext cx="3816350" cy="3509860"/>
          </a:xfrm>
          <a:prstGeom prst="rect">
            <a:avLst/>
          </a:prstGeom>
          <a:solidFill>
            <a:srgbClr val="AFDE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Robert Falcon Scott (who had travelled with Shackleton on the ‘Discovery’) had also been travelling to the South Pole at the same time.</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However, on arrival at the South Pole, Scott discovered that he and his team had been beaten by the Norwegian explorer!</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Tragically, Scott and his team died on the dangerous journey back home across the ice.</a:t>
            </a:r>
          </a:p>
        </p:txBody>
      </p:sp>
      <p:pic>
        <p:nvPicPr>
          <p:cNvPr id="7" name="Picture 2" descr="File:London waterloo pl scottstatue 30.01.2012 13-26-17.2012 13-26-17.JPG">
            <a:extLst>
              <a:ext uri="{FF2B5EF4-FFF2-40B4-BE49-F238E27FC236}">
                <a16:creationId xmlns:a16="http://schemas.microsoft.com/office/drawing/2014/main" xmlns="" id="{A45CB571-EB10-4A0A-A0E9-CC452AAD4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850" y="1520504"/>
            <a:ext cx="3099500" cy="3884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11FDBC40-38BD-489A-8384-635072EE1681}"/>
              </a:ext>
            </a:extLst>
          </p:cNvPr>
          <p:cNvSpPr txBox="1"/>
          <p:nvPr/>
        </p:nvSpPr>
        <p:spPr>
          <a:xfrm>
            <a:off x="321502" y="5515841"/>
            <a:ext cx="4386196" cy="923330"/>
          </a:xfrm>
          <a:prstGeom prst="rect">
            <a:avLst/>
          </a:prstGeom>
          <a:noFill/>
        </p:spPr>
        <p:txBody>
          <a:bodyPr wrap="square" rtlCol="0">
            <a:spAutoFit/>
          </a:bodyPr>
          <a:lstStyle/>
          <a:p>
            <a:pPr algn="ctr"/>
            <a:r>
              <a:rPr lang="en-GB" b="1" dirty="0"/>
              <a:t>Statue of Robert Falcon Scott in Westminster, London</a:t>
            </a:r>
          </a:p>
          <a:p>
            <a:pPr algn="ctr"/>
            <a:endParaRPr lang="en-GB" dirty="0"/>
          </a:p>
        </p:txBody>
      </p:sp>
      <p:sp>
        <p:nvSpPr>
          <p:cNvPr id="9" name="TextBox 8">
            <a:extLst>
              <a:ext uri="{FF2B5EF4-FFF2-40B4-BE49-F238E27FC236}">
                <a16:creationId xmlns:a16="http://schemas.microsoft.com/office/drawing/2014/main" xmlns="" id="{B0065D22-6FB2-4A10-A7B1-01D8CB419FAB}"/>
              </a:ext>
            </a:extLst>
          </p:cNvPr>
          <p:cNvSpPr txBox="1"/>
          <p:nvPr/>
        </p:nvSpPr>
        <p:spPr>
          <a:xfrm>
            <a:off x="1547200" y="6617517"/>
            <a:ext cx="6040073" cy="215444"/>
          </a:xfrm>
          <a:prstGeom prst="rect">
            <a:avLst/>
          </a:prstGeom>
          <a:noFill/>
        </p:spPr>
        <p:txBody>
          <a:bodyPr wrap="square">
            <a:spAutoFit/>
          </a:bodyPr>
          <a:lstStyle/>
          <a:p>
            <a:pPr algn="ctr"/>
            <a:r>
              <a:rPr lang="en-GB" sz="800" b="1" i="0" u="none" strike="noStrike" dirty="0">
                <a:solidFill>
                  <a:srgbClr val="000000"/>
                </a:solidFill>
                <a:effectLst/>
                <a:latin typeface="Roboto" panose="02000000000000000000" pitchFamily="2" charset="0"/>
              </a:rPr>
              <a:t>“</a:t>
            </a:r>
            <a:r>
              <a:rPr lang="en-GB" sz="800" b="1" i="0" u="none" strike="noStrike" dirty="0">
                <a:solidFill>
                  <a:srgbClr val="00B0F0"/>
                </a:solidFill>
                <a:effectLst/>
                <a:latin typeface="Roboto" panose="02000000000000000000" pitchFamily="2" charset="0"/>
              </a:rPr>
              <a:t>London waterloo pl </a:t>
            </a:r>
            <a:r>
              <a:rPr lang="en-GB" sz="800" b="1" i="0" u="none" strike="noStrike" dirty="0" err="1">
                <a:solidFill>
                  <a:srgbClr val="00B0F0"/>
                </a:solidFill>
                <a:effectLst/>
                <a:latin typeface="Roboto" panose="02000000000000000000" pitchFamily="2" charset="0"/>
              </a:rPr>
              <a:t>scottstatue</a:t>
            </a:r>
            <a:r>
              <a:rPr lang="en-GB" sz="800" b="1" i="0" u="none" strike="noStrike" dirty="0">
                <a:solidFill>
                  <a:srgbClr val="00B0F0"/>
                </a:solidFill>
                <a:effectLst/>
                <a:latin typeface="Roboto" panose="02000000000000000000" pitchFamily="2" charset="0"/>
              </a:rPr>
              <a:t> 30.01.2012 13-26-17.2012 13-26-17</a:t>
            </a:r>
            <a:r>
              <a:rPr lang="en-GB" sz="800" b="1" i="0" u="none" strike="noStrike" dirty="0">
                <a:solidFill>
                  <a:srgbClr val="000000"/>
                </a:solidFill>
                <a:effectLst/>
                <a:latin typeface="Roboto" panose="02000000000000000000" pitchFamily="2" charset="0"/>
              </a:rPr>
              <a:t>” </a:t>
            </a:r>
            <a:r>
              <a:rPr lang="en-GB" sz="800" i="0" u="none" strike="noStrike" dirty="0">
                <a:effectLst/>
                <a:latin typeface="Roboto" panose="02000000000000000000" pitchFamily="2" charset="0"/>
              </a:rPr>
              <a:t>by [Dirk Ingo Franke] </a:t>
            </a:r>
            <a:r>
              <a:rPr lang="en-GB" sz="800" b="0" i="0" u="none" strike="noStrike" dirty="0">
                <a:solidFill>
                  <a:srgbClr val="000000"/>
                </a:solidFill>
                <a:effectLst/>
                <a:latin typeface="Roboto" panose="02000000000000000000" pitchFamily="2" charset="0"/>
              </a:rPr>
              <a:t>is licensed under </a:t>
            </a:r>
            <a:r>
              <a:rPr lang="en-GB" sz="800" b="1" i="0" u="sng" strike="noStrike" dirty="0">
                <a:solidFill>
                  <a:srgbClr val="00B0F0"/>
                </a:solidFill>
                <a:effectLst/>
                <a:latin typeface="Roboto" panose="02000000000000000000" pitchFamily="2" charset="0"/>
                <a:hlinkClick r:id="rId3"/>
              </a:rPr>
              <a:t>CC BY 3.0</a:t>
            </a:r>
            <a:endParaRPr lang="en-GB" sz="800" dirty="0"/>
          </a:p>
        </p:txBody>
      </p:sp>
    </p:spTree>
    <p:extLst>
      <p:ext uri="{BB962C8B-B14F-4D97-AF65-F5344CB8AC3E}">
        <p14:creationId xmlns:p14="http://schemas.microsoft.com/office/powerpoint/2010/main" val="383178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xmlns="" id="{AC7D87E0-777E-4FF5-9EFE-4CFD950BC033}"/>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What Next for Shackleton?</a:t>
            </a:r>
          </a:p>
        </p:txBody>
      </p:sp>
      <p:sp>
        <p:nvSpPr>
          <p:cNvPr id="15363" name="Rectangle 1">
            <a:extLst>
              <a:ext uri="{FF2B5EF4-FFF2-40B4-BE49-F238E27FC236}">
                <a16:creationId xmlns:a16="http://schemas.microsoft.com/office/drawing/2014/main" xmlns="" id="{1931D06B-4EC8-4193-A306-9BEEBD22E220}"/>
              </a:ext>
            </a:extLst>
          </p:cNvPr>
          <p:cNvSpPr>
            <a:spLocks noChangeArrowheads="1"/>
          </p:cNvSpPr>
          <p:nvPr/>
        </p:nvSpPr>
        <p:spPr bwMode="auto">
          <a:xfrm>
            <a:off x="755650" y="1379538"/>
            <a:ext cx="76327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Shackleton did not give up! He wanted to explore further. </a:t>
            </a:r>
          </a:p>
          <a:p>
            <a:pPr eaLnBrk="1" hangingPunct="1">
              <a:lnSpc>
                <a:spcPct val="100000"/>
              </a:lnSpc>
              <a:spcBef>
                <a:spcPct val="0"/>
              </a:spcBef>
              <a:buSzPct val="45000"/>
              <a:buFontTx/>
              <a:buNone/>
            </a:pPr>
            <a:r>
              <a:rPr lang="en-GB" altLang="en-US" sz="1600" dirty="0">
                <a:solidFill>
                  <a:schemeClr val="tx1"/>
                </a:solidFill>
              </a:rPr>
              <a:t>Now he set himself a new goal of crossing the entire continent of Antarctica in one expedition. His next mission would be his most famous.</a:t>
            </a:r>
          </a:p>
        </p:txBody>
      </p:sp>
      <p:sp>
        <p:nvSpPr>
          <p:cNvPr id="15365" name="Rectangle 5">
            <a:extLst>
              <a:ext uri="{FF2B5EF4-FFF2-40B4-BE49-F238E27FC236}">
                <a16:creationId xmlns:a16="http://schemas.microsoft.com/office/drawing/2014/main" xmlns="" id="{3589E16D-897D-41B6-B903-E65B25392306}"/>
              </a:ext>
            </a:extLst>
          </p:cNvPr>
          <p:cNvSpPr>
            <a:spLocks noChangeArrowheads="1"/>
          </p:cNvSpPr>
          <p:nvPr/>
        </p:nvSpPr>
        <p:spPr bwMode="auto">
          <a:xfrm>
            <a:off x="755650" y="2332139"/>
            <a:ext cx="3816350" cy="3524115"/>
          </a:xfrm>
          <a:prstGeom prst="rect">
            <a:avLst/>
          </a:prstGeom>
          <a:solidFill>
            <a:srgbClr val="BCDEC2"/>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Shackleton wrote an advert to ask for people to join him. He warned them to expect cold temperatures, low wages and dangerous conditions.</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In 1914, with a new team, he began an exploration on board a ship called ‘Endurance’.</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During this mission, Shackleton recorded geological and scientific data about Antarctica.</a:t>
            </a:r>
          </a:p>
        </p:txBody>
      </p:sp>
      <p:pic>
        <p:nvPicPr>
          <p:cNvPr id="15366" name="Picture 6">
            <a:extLst>
              <a:ext uri="{FF2B5EF4-FFF2-40B4-BE49-F238E27FC236}">
                <a16:creationId xmlns:a16="http://schemas.microsoft.com/office/drawing/2014/main" xmlns="" id="{6DD6341D-B09A-435F-A001-A93824ED421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88664" y="2373312"/>
            <a:ext cx="3499686" cy="3818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5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fade">
                                      <p:cBhvr>
                                        <p:cTn id="17" dur="500"/>
                                        <p:tgtEl>
                                          <p:spTgt spid="153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5">
                                            <p:txEl>
                                              <p:pRg st="0" end="0"/>
                                            </p:txEl>
                                          </p:spTgt>
                                        </p:tgtEl>
                                        <p:attrNameLst>
                                          <p:attrName>style.visibility</p:attrName>
                                        </p:attrNameLst>
                                      </p:cBhvr>
                                      <p:to>
                                        <p:strVal val="visible"/>
                                      </p:to>
                                    </p:set>
                                    <p:animEffect transition="in" filter="fade">
                                      <p:cBhvr>
                                        <p:cTn id="22" dur="500"/>
                                        <p:tgtEl>
                                          <p:spTgt spid="1536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65">
                                            <p:txEl>
                                              <p:pRg st="2" end="2"/>
                                            </p:txEl>
                                          </p:spTgt>
                                        </p:tgtEl>
                                        <p:attrNameLst>
                                          <p:attrName>style.visibility</p:attrName>
                                        </p:attrNameLst>
                                      </p:cBhvr>
                                      <p:to>
                                        <p:strVal val="visible"/>
                                      </p:to>
                                    </p:set>
                                    <p:animEffect transition="in" filter="fade">
                                      <p:cBhvr>
                                        <p:cTn id="27" dur="500"/>
                                        <p:tgtEl>
                                          <p:spTgt spid="1536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365">
                                            <p:txEl>
                                              <p:pRg st="4" end="4"/>
                                            </p:txEl>
                                          </p:spTgt>
                                        </p:tgtEl>
                                        <p:attrNameLst>
                                          <p:attrName>style.visibility</p:attrName>
                                        </p:attrNameLst>
                                      </p:cBhvr>
                                      <p:to>
                                        <p:strVal val="visible"/>
                                      </p:to>
                                    </p:set>
                                    <p:animEffect transition="in" filter="fade">
                                      <p:cBhvr>
                                        <p:cTn id="32" dur="500"/>
                                        <p:tgtEl>
                                          <p:spTgt spid="15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CF992230-E3EB-4C72-83FC-FE3C34517E86}"/>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Shackleton’s Third Expedition</a:t>
            </a:r>
          </a:p>
        </p:txBody>
      </p:sp>
      <p:sp>
        <p:nvSpPr>
          <p:cNvPr id="4" name="Rectangle 5">
            <a:extLst>
              <a:ext uri="{FF2B5EF4-FFF2-40B4-BE49-F238E27FC236}">
                <a16:creationId xmlns:a16="http://schemas.microsoft.com/office/drawing/2014/main" xmlns="" id="{29DC51A2-2269-468D-A0B2-75EBAB367AA1}"/>
              </a:ext>
            </a:extLst>
          </p:cNvPr>
          <p:cNvSpPr>
            <a:spLocks noChangeArrowheads="1"/>
          </p:cNvSpPr>
          <p:nvPr/>
        </p:nvSpPr>
        <p:spPr bwMode="auto">
          <a:xfrm>
            <a:off x="780496" y="1473201"/>
            <a:ext cx="7583008" cy="1655894"/>
          </a:xfrm>
          <a:prstGeom prst="rect">
            <a:avLst/>
          </a:prstGeom>
          <a:solidFill>
            <a:srgbClr val="BCDEC2"/>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In early 1915, disaster struck as the Endurance became trapped in the ice off the Antarctic coast. </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Shackleton and his men abandoned the ship and had to live on the ice. As their food rations ran out, they had to eat seal meat, penguins and their dogs. </a:t>
            </a:r>
          </a:p>
        </p:txBody>
      </p:sp>
      <p:pic>
        <p:nvPicPr>
          <p:cNvPr id="5" name="Picture 2" descr="File:South - the story of Shackleton's last expedition, 1914-1917 - Ice Nomenclature 5.jpg">
            <a:extLst>
              <a:ext uri="{FF2B5EF4-FFF2-40B4-BE49-F238E27FC236}">
                <a16:creationId xmlns:a16="http://schemas.microsoft.com/office/drawing/2014/main" xmlns="" id="{1157CAB0-8F84-4BA7-A325-91294901F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165" y="3374471"/>
            <a:ext cx="3554028" cy="2629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xmlns="" id="{2011EDC8-020D-4913-86C9-D6B1EC3CB60D}"/>
              </a:ext>
            </a:extLst>
          </p:cNvPr>
          <p:cNvSpPr>
            <a:spLocks noChangeArrowheads="1"/>
          </p:cNvSpPr>
          <p:nvPr/>
        </p:nvSpPr>
        <p:spPr bwMode="auto">
          <a:xfrm>
            <a:off x="780495" y="3374471"/>
            <a:ext cx="3061663" cy="2478947"/>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Finally, in the spring of 1916, the ice began to thaw. </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Shackleton and his team boarded small boats and headed for nearby Elephant Island. But when they had arrived, they soon realised the island was deserted! </a:t>
            </a:r>
          </a:p>
        </p:txBody>
      </p:sp>
    </p:spTree>
    <p:extLst>
      <p:ext uri="{BB962C8B-B14F-4D97-AF65-F5344CB8AC3E}">
        <p14:creationId xmlns:p14="http://schemas.microsoft.com/office/powerpoint/2010/main" val="27831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64B58532-AAFA-4B30-BBE2-4B739201C8BA}"/>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Shackleton’s Third Expedition</a:t>
            </a:r>
          </a:p>
        </p:txBody>
      </p:sp>
      <p:sp>
        <p:nvSpPr>
          <p:cNvPr id="4" name="Rectangle 5">
            <a:extLst>
              <a:ext uri="{FF2B5EF4-FFF2-40B4-BE49-F238E27FC236}">
                <a16:creationId xmlns:a16="http://schemas.microsoft.com/office/drawing/2014/main" xmlns="" id="{CBF2F081-B376-47D0-BE59-BD40E5525C79}"/>
              </a:ext>
            </a:extLst>
          </p:cNvPr>
          <p:cNvSpPr>
            <a:spLocks noChangeArrowheads="1"/>
          </p:cNvSpPr>
          <p:nvPr/>
        </p:nvSpPr>
        <p:spPr bwMode="auto">
          <a:xfrm>
            <a:off x="4567237" y="1473200"/>
            <a:ext cx="3842158" cy="3543417"/>
          </a:xfrm>
          <a:prstGeom prst="rect">
            <a:avLst/>
          </a:prstGeom>
          <a:solidFill>
            <a:srgbClr val="BCDEC2"/>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Shackleton and five men took a small lifeboat to South Georgia to seek help, leaving everyone else behind. </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Once they had arrived, they were able to organise a rescue mission for the other men marooned on the island.</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Shackleton and his team were on the ice for almost two years but thanks to Shackleton’s bravery and heroic actions in what seemed like a hopeless situation, nobody died.</a:t>
            </a:r>
          </a:p>
        </p:txBody>
      </p:sp>
      <p:pic>
        <p:nvPicPr>
          <p:cNvPr id="5" name="Picture 2" descr="File:South - the story of Shackleton's last expedition, 1914-1917 - Marooned on Elephant Island.jpg">
            <a:extLst>
              <a:ext uri="{FF2B5EF4-FFF2-40B4-BE49-F238E27FC236}">
                <a16:creationId xmlns:a16="http://schemas.microsoft.com/office/drawing/2014/main" xmlns="" id="{5EF4761C-8959-453A-9907-388FBCEFB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96" y="1523534"/>
            <a:ext cx="3546895" cy="2137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xmlns="" id="{EC50EF08-C2BA-4792-929A-FD06929A9C82}"/>
              </a:ext>
            </a:extLst>
          </p:cNvPr>
          <p:cNvSpPr txBox="1"/>
          <p:nvPr/>
        </p:nvSpPr>
        <p:spPr>
          <a:xfrm>
            <a:off x="947903" y="3777985"/>
            <a:ext cx="3292679" cy="646331"/>
          </a:xfrm>
          <a:prstGeom prst="rect">
            <a:avLst/>
          </a:prstGeom>
          <a:noFill/>
        </p:spPr>
        <p:txBody>
          <a:bodyPr wrap="square" rtlCol="0">
            <a:spAutoFit/>
          </a:bodyPr>
          <a:lstStyle/>
          <a:p>
            <a:pPr algn="ctr"/>
            <a:r>
              <a:rPr lang="en-GB" b="1" dirty="0"/>
              <a:t>The men marooned on Elephant Island</a:t>
            </a:r>
          </a:p>
        </p:txBody>
      </p:sp>
      <p:sp>
        <p:nvSpPr>
          <p:cNvPr id="7" name="Rectangle 6">
            <a:extLst>
              <a:ext uri="{FF2B5EF4-FFF2-40B4-BE49-F238E27FC236}">
                <a16:creationId xmlns:a16="http://schemas.microsoft.com/office/drawing/2014/main" xmlns="" id="{DCCBBCE9-8336-4DE0-9059-E3FD592D42D9}"/>
              </a:ext>
            </a:extLst>
          </p:cNvPr>
          <p:cNvSpPr>
            <a:spLocks noChangeArrowheads="1"/>
          </p:cNvSpPr>
          <p:nvPr/>
        </p:nvSpPr>
        <p:spPr bwMode="auto">
          <a:xfrm>
            <a:off x="729842" y="5207087"/>
            <a:ext cx="7674790" cy="646331"/>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SzPct val="45000"/>
              <a:buFontTx/>
              <a:buNone/>
            </a:pPr>
            <a:r>
              <a:rPr lang="en-GB" altLang="en-US" sz="1600" b="1" dirty="0">
                <a:solidFill>
                  <a:schemeClr val="tx1"/>
                </a:solidFill>
              </a:rPr>
              <a:t>How do you think the marooned men felt being left on the deserted island?</a:t>
            </a:r>
          </a:p>
        </p:txBody>
      </p:sp>
    </p:spTree>
    <p:extLst>
      <p:ext uri="{BB962C8B-B14F-4D97-AF65-F5344CB8AC3E}">
        <p14:creationId xmlns:p14="http://schemas.microsoft.com/office/powerpoint/2010/main" val="20291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xmlns="" id="{456C5045-FF39-4F3B-950B-47EF15263CEC}"/>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100 Years</a:t>
            </a:r>
          </a:p>
        </p:txBody>
      </p:sp>
      <p:sp>
        <p:nvSpPr>
          <p:cNvPr id="10244" name="Rectangle 4">
            <a:extLst>
              <a:ext uri="{FF2B5EF4-FFF2-40B4-BE49-F238E27FC236}">
                <a16:creationId xmlns:a16="http://schemas.microsoft.com/office/drawing/2014/main" xmlns="" id="{760973E7-3A5D-48BE-9991-F294FFF6E7EC}"/>
              </a:ext>
            </a:extLst>
          </p:cNvPr>
          <p:cNvSpPr>
            <a:spLocks noChangeArrowheads="1"/>
          </p:cNvSpPr>
          <p:nvPr/>
        </p:nvSpPr>
        <p:spPr bwMode="auto">
          <a:xfrm>
            <a:off x="4567237" y="1453478"/>
            <a:ext cx="3816350" cy="4834925"/>
          </a:xfrm>
          <a:prstGeom prst="rect">
            <a:avLst/>
          </a:prstGeom>
          <a:solidFill>
            <a:srgbClr val="BCDE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dirty="0">
                <a:solidFill>
                  <a:schemeClr val="tx1"/>
                </a:solidFill>
              </a:rPr>
              <a:t>Sir Ernest Henry Shackleton was a polar explorer who attempted to reach the South Pole in the early 1900s. His bravery earned him a knighthood.</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Shackleton’s most famous expedition was the ‘Endurance mission’ of 1907-1909. </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Shackleton died suddenly on 5</a:t>
            </a:r>
            <a:r>
              <a:rPr lang="en-GB" altLang="en-US" baseline="30000" dirty="0">
                <a:solidFill>
                  <a:schemeClr val="tx1"/>
                </a:solidFill>
              </a:rPr>
              <a:t>th</a:t>
            </a:r>
            <a:r>
              <a:rPr lang="en-GB" altLang="en-US" dirty="0">
                <a:solidFill>
                  <a:schemeClr val="tx1"/>
                </a:solidFill>
              </a:rPr>
              <a:t> January 1922 at the beginning of his fourth Antarctic expedition.</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On the 100</a:t>
            </a:r>
            <a:r>
              <a:rPr lang="en-GB" altLang="en-US" baseline="30000" dirty="0">
                <a:solidFill>
                  <a:schemeClr val="tx1"/>
                </a:solidFill>
              </a:rPr>
              <a:t>th</a:t>
            </a:r>
            <a:r>
              <a:rPr lang="en-GB" altLang="en-US" dirty="0">
                <a:solidFill>
                  <a:schemeClr val="tx1"/>
                </a:solidFill>
              </a:rPr>
              <a:t> anniversary of his death, we remember and celebrate Ernest Shackleton’s life.</a:t>
            </a:r>
          </a:p>
        </p:txBody>
      </p:sp>
      <p:pic>
        <p:nvPicPr>
          <p:cNvPr id="3" name="Picture 2">
            <a:extLst>
              <a:ext uri="{FF2B5EF4-FFF2-40B4-BE49-F238E27FC236}">
                <a16:creationId xmlns:a16="http://schemas.microsoft.com/office/drawing/2014/main" xmlns="" id="{2B725306-16B0-4EE4-931B-6CA041CCBF98}"/>
              </a:ext>
            </a:extLst>
          </p:cNvPr>
          <p:cNvPicPr>
            <a:picLocks noChangeAspect="1"/>
          </p:cNvPicPr>
          <p:nvPr/>
        </p:nvPicPr>
        <p:blipFill rotWithShape="1">
          <a:blip r:embed="rId2">
            <a:extLst>
              <a:ext uri="{28A0092B-C50C-407E-A947-70E740481C1C}">
                <a14:useLocalDpi xmlns:a14="http://schemas.microsoft.com/office/drawing/2010/main" val="0"/>
              </a:ext>
            </a:extLst>
          </a:blip>
          <a:srcRect l="17158" r="8327" b="8276"/>
          <a:stretch/>
        </p:blipFill>
        <p:spPr>
          <a:xfrm>
            <a:off x="822689" y="2278016"/>
            <a:ext cx="3450860" cy="318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xmlns="" id="{1DC582AD-9271-425F-832D-95B74CCB194C}"/>
              </a:ext>
            </a:extLst>
          </p:cNvPr>
          <p:cNvSpPr txBox="1"/>
          <p:nvPr/>
        </p:nvSpPr>
        <p:spPr>
          <a:xfrm>
            <a:off x="3016464" y="6574767"/>
            <a:ext cx="3101546" cy="215444"/>
          </a:xfrm>
          <a:prstGeom prst="rect">
            <a:avLst/>
          </a:prstGeom>
          <a:noFill/>
        </p:spPr>
        <p:txBody>
          <a:bodyPr wrap="square">
            <a:spAutoFit/>
          </a:bodyPr>
          <a:lstStyle/>
          <a:p>
            <a:r>
              <a:rPr lang="en-GB" sz="800" b="1" i="0" u="none" strike="noStrike" dirty="0">
                <a:solidFill>
                  <a:srgbClr val="000000"/>
                </a:solidFill>
                <a:effectLst/>
                <a:latin typeface="Roboto" panose="02000000000000000000" pitchFamily="2" charset="0"/>
              </a:rPr>
              <a:t>“</a:t>
            </a:r>
            <a:r>
              <a:rPr lang="en-GB" sz="800" b="1" i="0" u="none" strike="noStrike" dirty="0">
                <a:solidFill>
                  <a:srgbClr val="00B0F0"/>
                </a:solidFill>
                <a:effectLst/>
                <a:latin typeface="Roboto" panose="02000000000000000000" pitchFamily="2" charset="0"/>
              </a:rPr>
              <a:t>Sir Ernest Shackleton</a:t>
            </a:r>
            <a:r>
              <a:rPr lang="en-GB" sz="800" b="1" i="0" u="none" strike="noStrike" dirty="0">
                <a:solidFill>
                  <a:srgbClr val="000000"/>
                </a:solidFill>
                <a:effectLst/>
                <a:latin typeface="Roboto" panose="02000000000000000000" pitchFamily="2" charset="0"/>
              </a:rPr>
              <a:t>” </a:t>
            </a:r>
            <a:r>
              <a:rPr lang="en-GB" sz="800" i="0" u="none" strike="noStrike" dirty="0">
                <a:effectLst/>
                <a:latin typeface="Roboto" panose="02000000000000000000" pitchFamily="2" charset="0"/>
              </a:rPr>
              <a:t>by [</a:t>
            </a:r>
            <a:r>
              <a:rPr lang="en-GB" sz="800" i="0" u="none" strike="noStrike" dirty="0" err="1">
                <a:effectLst/>
                <a:latin typeface="Roboto" panose="02000000000000000000" pitchFamily="2" charset="0"/>
              </a:rPr>
              <a:t>Oxyman</a:t>
            </a:r>
            <a:r>
              <a:rPr lang="en-GB" sz="800" i="0" u="none" strike="noStrike" dirty="0">
                <a:effectLst/>
                <a:latin typeface="Roboto" panose="02000000000000000000" pitchFamily="2" charset="0"/>
              </a:rPr>
              <a:t>] </a:t>
            </a:r>
            <a:r>
              <a:rPr lang="en-GB" sz="800" b="0" i="0" u="none" strike="noStrike" dirty="0">
                <a:solidFill>
                  <a:srgbClr val="000000"/>
                </a:solidFill>
                <a:effectLst/>
                <a:latin typeface="Roboto" panose="02000000000000000000" pitchFamily="2" charset="0"/>
              </a:rPr>
              <a:t>is licensed under </a:t>
            </a:r>
            <a:r>
              <a:rPr lang="en-GB" sz="800" b="1" i="0" u="sng" strike="noStrike" dirty="0">
                <a:solidFill>
                  <a:srgbClr val="00B0F0"/>
                </a:solidFill>
                <a:effectLst/>
                <a:latin typeface="Roboto" panose="02000000000000000000" pitchFamily="2" charset="0"/>
                <a:hlinkClick r:id="rId3"/>
              </a:rPr>
              <a:t>CC BY 2.0</a:t>
            </a:r>
            <a:endParaRPr lang="en-GB"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500"/>
                                        <p:tgtEl>
                                          <p:spTgt spid="102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44">
                                            <p:txEl>
                                              <p:pRg st="0" end="0"/>
                                            </p:txEl>
                                          </p:spTgt>
                                        </p:tgtEl>
                                        <p:attrNameLst>
                                          <p:attrName>style.visibility</p:attrName>
                                        </p:attrNameLst>
                                      </p:cBhvr>
                                      <p:to>
                                        <p:strVal val="visible"/>
                                      </p:to>
                                    </p:set>
                                    <p:animEffect transition="in" filter="fade">
                                      <p:cBhvr>
                                        <p:cTn id="19" dur="500"/>
                                        <p:tgtEl>
                                          <p:spTgt spid="1024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4">
                                            <p:txEl>
                                              <p:pRg st="2" end="2"/>
                                            </p:txEl>
                                          </p:spTgt>
                                        </p:tgtEl>
                                        <p:attrNameLst>
                                          <p:attrName>style.visibility</p:attrName>
                                        </p:attrNameLst>
                                      </p:cBhvr>
                                      <p:to>
                                        <p:strVal val="visible"/>
                                      </p:to>
                                    </p:set>
                                    <p:animEffect transition="in" filter="fade">
                                      <p:cBhvr>
                                        <p:cTn id="24" dur="500"/>
                                        <p:tgtEl>
                                          <p:spTgt spid="1024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44">
                                            <p:txEl>
                                              <p:pRg st="4" end="4"/>
                                            </p:txEl>
                                          </p:spTgt>
                                        </p:tgtEl>
                                        <p:attrNameLst>
                                          <p:attrName>style.visibility</p:attrName>
                                        </p:attrNameLst>
                                      </p:cBhvr>
                                      <p:to>
                                        <p:strVal val="visible"/>
                                      </p:to>
                                    </p:set>
                                    <p:animEffect transition="in" filter="fade">
                                      <p:cBhvr>
                                        <p:cTn id="29" dur="500"/>
                                        <p:tgtEl>
                                          <p:spTgt spid="1024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44">
                                            <p:txEl>
                                              <p:pRg st="6" end="6"/>
                                            </p:txEl>
                                          </p:spTgt>
                                        </p:tgtEl>
                                        <p:attrNameLst>
                                          <p:attrName>style.visibility</p:attrName>
                                        </p:attrNameLst>
                                      </p:cBhvr>
                                      <p:to>
                                        <p:strVal val="visible"/>
                                      </p:to>
                                    </p:set>
                                    <p:animEffect transition="in" filter="fade">
                                      <p:cBhvr>
                                        <p:cTn id="34" dur="500"/>
                                        <p:tgtEl>
                                          <p:spTgt spid="102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61517672-306A-4104-BA08-F8F1EBDE7B3E}"/>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Endurance Expedition</a:t>
            </a:r>
          </a:p>
        </p:txBody>
      </p:sp>
      <p:pic>
        <p:nvPicPr>
          <p:cNvPr id="4" name="Picture 2" descr="File:19160602 Sir E. Shackleton Safe - The Times (London).jpg">
            <a:extLst>
              <a:ext uri="{FF2B5EF4-FFF2-40B4-BE49-F238E27FC236}">
                <a16:creationId xmlns:a16="http://schemas.microsoft.com/office/drawing/2014/main" xmlns="" id="{B87A7915-C2C2-4809-AE72-A551990B4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392" y="1524614"/>
            <a:ext cx="3393763" cy="4286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5">
            <a:extLst>
              <a:ext uri="{FF2B5EF4-FFF2-40B4-BE49-F238E27FC236}">
                <a16:creationId xmlns:a16="http://schemas.microsoft.com/office/drawing/2014/main" xmlns="" id="{58238D69-B727-4EB8-9771-2D61D78B757D}"/>
              </a:ext>
            </a:extLst>
          </p:cNvPr>
          <p:cNvSpPr>
            <a:spLocks noChangeArrowheads="1"/>
          </p:cNvSpPr>
          <p:nvPr/>
        </p:nvSpPr>
        <p:spPr bwMode="auto">
          <a:xfrm>
            <a:off x="725079" y="1473200"/>
            <a:ext cx="3842158" cy="2889075"/>
          </a:xfrm>
          <a:prstGeom prst="rect">
            <a:avLst/>
          </a:prstGeom>
          <a:solidFill>
            <a:srgbClr val="BCDEC2"/>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The Endurance mission is thought of as Shackleton’s most successful expedition. Despite not reaching the South Pole and experiencing awful conditions, nobody died in two years of travelling Antarctica.</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'South', Shackleton’s book of the Endurance expedition, was published in 1919 and became a bestseller.</a:t>
            </a:r>
          </a:p>
        </p:txBody>
      </p:sp>
      <p:sp>
        <p:nvSpPr>
          <p:cNvPr id="6" name="Rectangle 5">
            <a:extLst>
              <a:ext uri="{FF2B5EF4-FFF2-40B4-BE49-F238E27FC236}">
                <a16:creationId xmlns:a16="http://schemas.microsoft.com/office/drawing/2014/main" xmlns="" id="{9B8B513A-2537-470F-BBC9-FC349A49DFD3}"/>
              </a:ext>
            </a:extLst>
          </p:cNvPr>
          <p:cNvSpPr>
            <a:spLocks noChangeArrowheads="1"/>
          </p:cNvSpPr>
          <p:nvPr/>
        </p:nvSpPr>
        <p:spPr bwMode="auto">
          <a:xfrm>
            <a:off x="729842" y="4530055"/>
            <a:ext cx="3837395" cy="1323363"/>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SzPct val="45000"/>
              <a:buFontTx/>
              <a:buNone/>
            </a:pPr>
            <a:r>
              <a:rPr lang="en-GB" altLang="en-US" sz="1600" b="1" dirty="0">
                <a:solidFill>
                  <a:schemeClr val="tx1"/>
                </a:solidFill>
              </a:rPr>
              <a:t>Incredibly, one hundred years later, in March 2022, the shipwreck of Endurance was found 3008 metres below sea level.</a:t>
            </a:r>
          </a:p>
        </p:txBody>
      </p:sp>
    </p:spTree>
    <p:extLst>
      <p:ext uri="{BB962C8B-B14F-4D97-AF65-F5344CB8AC3E}">
        <p14:creationId xmlns:p14="http://schemas.microsoft.com/office/powerpoint/2010/main" val="35406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E32EDB67-EEBF-40C3-8A43-6BE650B4966E}"/>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What Happened to Shackleton?</a:t>
            </a:r>
          </a:p>
        </p:txBody>
      </p:sp>
      <p:sp>
        <p:nvSpPr>
          <p:cNvPr id="4" name="Rectangle 1">
            <a:extLst>
              <a:ext uri="{FF2B5EF4-FFF2-40B4-BE49-F238E27FC236}">
                <a16:creationId xmlns:a16="http://schemas.microsoft.com/office/drawing/2014/main" xmlns="" id="{0BF58DA5-DE2E-46D6-8C12-A2931852A6F1}"/>
              </a:ext>
            </a:extLst>
          </p:cNvPr>
          <p:cNvSpPr>
            <a:spLocks noChangeArrowheads="1"/>
          </p:cNvSpPr>
          <p:nvPr/>
        </p:nvSpPr>
        <p:spPr bwMode="auto">
          <a:xfrm>
            <a:off x="755650" y="1379538"/>
            <a:ext cx="76327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In January 1922, at the start of his fourth Antarctic expedition, ‘Quest’, Shackleton died suddenly, aged 47, from a heart attack. </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It is thought that this stress and effort of planning this expedition may have caused his death.</a:t>
            </a:r>
          </a:p>
        </p:txBody>
      </p:sp>
      <p:sp>
        <p:nvSpPr>
          <p:cNvPr id="5" name="Rectangle 4">
            <a:extLst>
              <a:ext uri="{FF2B5EF4-FFF2-40B4-BE49-F238E27FC236}">
                <a16:creationId xmlns:a16="http://schemas.microsoft.com/office/drawing/2014/main" xmlns="" id="{F3AFD818-8955-4732-990E-A592CC85A479}"/>
              </a:ext>
            </a:extLst>
          </p:cNvPr>
          <p:cNvSpPr>
            <a:spLocks noChangeArrowheads="1"/>
          </p:cNvSpPr>
          <p:nvPr/>
        </p:nvSpPr>
        <p:spPr bwMode="auto">
          <a:xfrm>
            <a:off x="729842" y="3787095"/>
            <a:ext cx="3204595" cy="1231107"/>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SzPct val="45000"/>
              <a:buFontTx/>
              <a:buNone/>
            </a:pPr>
            <a:r>
              <a:rPr lang="en-GB" altLang="en-US" sz="1600" dirty="0">
                <a:solidFill>
                  <a:schemeClr val="tx1"/>
                </a:solidFill>
              </a:rPr>
              <a:t>Shackleton was buried in a cemetery in South Georgia, a small and remote island in the Atlantic ocean.</a:t>
            </a:r>
          </a:p>
        </p:txBody>
      </p:sp>
      <p:pic>
        <p:nvPicPr>
          <p:cNvPr id="6" name="Picture 2" descr="File:Grave of Sir Ernest Shackleton (15938558697).jpg">
            <a:extLst>
              <a:ext uri="{FF2B5EF4-FFF2-40B4-BE49-F238E27FC236}">
                <a16:creationId xmlns:a16="http://schemas.microsoft.com/office/drawing/2014/main" xmlns="" id="{235A4F2E-A7D5-43FD-9308-853054F95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366" y="2932486"/>
            <a:ext cx="3891068" cy="2918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DFCE4AC8-77FC-4A3D-A77E-A9724C421C74}"/>
              </a:ext>
            </a:extLst>
          </p:cNvPr>
          <p:cNvSpPr txBox="1"/>
          <p:nvPr/>
        </p:nvSpPr>
        <p:spPr>
          <a:xfrm>
            <a:off x="1547200" y="6617517"/>
            <a:ext cx="6040073" cy="215444"/>
          </a:xfrm>
          <a:prstGeom prst="rect">
            <a:avLst/>
          </a:prstGeom>
          <a:noFill/>
        </p:spPr>
        <p:txBody>
          <a:bodyPr wrap="square">
            <a:spAutoFit/>
          </a:bodyPr>
          <a:lstStyle/>
          <a:p>
            <a:pPr algn="ctr"/>
            <a:r>
              <a:rPr lang="en-GB" sz="800" b="1" i="0" u="none" strike="noStrike" dirty="0">
                <a:solidFill>
                  <a:srgbClr val="000000"/>
                </a:solidFill>
                <a:effectLst/>
                <a:latin typeface="Roboto" panose="02000000000000000000" pitchFamily="2" charset="0"/>
              </a:rPr>
              <a:t>“</a:t>
            </a:r>
            <a:r>
              <a:rPr lang="en-GB" sz="800" b="1" i="0" u="none" strike="noStrike" dirty="0">
                <a:solidFill>
                  <a:srgbClr val="00B0F0"/>
                </a:solidFill>
                <a:effectLst/>
                <a:latin typeface="Roboto" panose="02000000000000000000" pitchFamily="2" charset="0"/>
              </a:rPr>
              <a:t>Grave of Sir Ernest Shackleton</a:t>
            </a:r>
            <a:r>
              <a:rPr lang="en-GB" sz="800" b="1" i="0" u="none" strike="noStrike" dirty="0">
                <a:solidFill>
                  <a:srgbClr val="000000"/>
                </a:solidFill>
                <a:effectLst/>
                <a:latin typeface="Roboto" panose="02000000000000000000" pitchFamily="2" charset="0"/>
              </a:rPr>
              <a:t>” </a:t>
            </a:r>
            <a:r>
              <a:rPr lang="en-GB" sz="800" i="0" u="none" strike="noStrike" dirty="0">
                <a:effectLst/>
                <a:latin typeface="Roboto" panose="02000000000000000000" pitchFamily="2" charset="0"/>
              </a:rPr>
              <a:t>by [David Stanley] </a:t>
            </a:r>
            <a:r>
              <a:rPr lang="en-GB" sz="800" b="0" i="0" u="none" strike="noStrike" dirty="0">
                <a:solidFill>
                  <a:srgbClr val="000000"/>
                </a:solidFill>
                <a:effectLst/>
                <a:latin typeface="Roboto" panose="02000000000000000000" pitchFamily="2" charset="0"/>
              </a:rPr>
              <a:t>is licensed under </a:t>
            </a:r>
            <a:r>
              <a:rPr lang="en-GB" sz="800" b="1" i="0" u="sng" strike="noStrike" dirty="0">
                <a:solidFill>
                  <a:srgbClr val="00B0F0"/>
                </a:solidFill>
                <a:effectLst/>
                <a:latin typeface="Roboto" panose="02000000000000000000" pitchFamily="2" charset="0"/>
                <a:hlinkClick r:id="rId3"/>
              </a:rPr>
              <a:t>CC BY 2.0</a:t>
            </a:r>
            <a:endParaRPr lang="en-GB" sz="800" dirty="0"/>
          </a:p>
        </p:txBody>
      </p:sp>
    </p:spTree>
    <p:extLst>
      <p:ext uri="{BB962C8B-B14F-4D97-AF65-F5344CB8AC3E}">
        <p14:creationId xmlns:p14="http://schemas.microsoft.com/office/powerpoint/2010/main" val="424120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xmlns="" id="{CDF028A6-1254-461C-9356-2C6040C48BEF}"/>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A Famous Biscuit</a:t>
            </a:r>
          </a:p>
        </p:txBody>
      </p:sp>
      <p:sp>
        <p:nvSpPr>
          <p:cNvPr id="6" name="Rectangle 5">
            <a:extLst>
              <a:ext uri="{FF2B5EF4-FFF2-40B4-BE49-F238E27FC236}">
                <a16:creationId xmlns:a16="http://schemas.microsoft.com/office/drawing/2014/main" xmlns="" id="{3D3B3F49-24CB-48E6-BD07-23C87FC1B49F}"/>
              </a:ext>
            </a:extLst>
          </p:cNvPr>
          <p:cNvSpPr>
            <a:spLocks noChangeArrowheads="1"/>
          </p:cNvSpPr>
          <p:nvPr/>
        </p:nvSpPr>
        <p:spPr bwMode="auto">
          <a:xfrm>
            <a:off x="725078" y="1473200"/>
            <a:ext cx="3846921" cy="3392415"/>
          </a:xfrm>
          <a:prstGeom prst="rect">
            <a:avLst/>
          </a:prstGeom>
          <a:solidFill>
            <a:srgbClr val="BCDEC2"/>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In 2011, a 104-year-old biscuit that had been leftover from the </a:t>
            </a:r>
            <a:r>
              <a:rPr lang="en-GB" altLang="en-US" sz="1600" dirty="0" err="1">
                <a:solidFill>
                  <a:schemeClr val="tx1"/>
                </a:solidFill>
              </a:rPr>
              <a:t>Nimrod</a:t>
            </a:r>
            <a:r>
              <a:rPr lang="en-GB" altLang="en-US" sz="1600" dirty="0">
                <a:solidFill>
                  <a:schemeClr val="tx1"/>
                </a:solidFill>
              </a:rPr>
              <a:t> Expedition was sold at auction for £1250.</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The biscuits were an important part of the food rations for Shackleton and his explorers. They were fortified with milk protein, although they did not contain any Vitamin C because this was not thought of as important at that time.</a:t>
            </a:r>
          </a:p>
        </p:txBody>
      </p:sp>
      <p:sp>
        <p:nvSpPr>
          <p:cNvPr id="8" name="Rectangle 7">
            <a:extLst>
              <a:ext uri="{FF2B5EF4-FFF2-40B4-BE49-F238E27FC236}">
                <a16:creationId xmlns:a16="http://schemas.microsoft.com/office/drawing/2014/main" xmlns="" id="{12F14D84-EABB-4986-9F7E-70115536534F}"/>
              </a:ext>
            </a:extLst>
          </p:cNvPr>
          <p:cNvSpPr>
            <a:spLocks noChangeArrowheads="1"/>
          </p:cNvSpPr>
          <p:nvPr/>
        </p:nvSpPr>
        <p:spPr bwMode="auto">
          <a:xfrm>
            <a:off x="5570290" y="4516080"/>
            <a:ext cx="2843868" cy="751350"/>
          </a:xfrm>
          <a:prstGeom prst="rect">
            <a:avLst/>
          </a:prstGeom>
          <a:solidFill>
            <a:srgbClr val="BCDEC2"/>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SzPct val="45000"/>
              <a:buFontTx/>
              <a:buNone/>
            </a:pPr>
            <a:r>
              <a:rPr lang="en-GB" altLang="en-US" sz="1600" b="1" dirty="0">
                <a:solidFill>
                  <a:schemeClr val="tx1"/>
                </a:solidFill>
              </a:rPr>
              <a:t>Do you know why vitamin C is so important?</a:t>
            </a:r>
          </a:p>
        </p:txBody>
      </p:sp>
      <p:sp>
        <p:nvSpPr>
          <p:cNvPr id="9" name="Rectangle 8">
            <a:extLst>
              <a:ext uri="{FF2B5EF4-FFF2-40B4-BE49-F238E27FC236}">
                <a16:creationId xmlns:a16="http://schemas.microsoft.com/office/drawing/2014/main" xmlns="" id="{3C3CC3FC-46CB-4CC8-A6D2-95FEF225BCED}"/>
              </a:ext>
            </a:extLst>
          </p:cNvPr>
          <p:cNvSpPr>
            <a:spLocks noChangeArrowheads="1"/>
          </p:cNvSpPr>
          <p:nvPr/>
        </p:nvSpPr>
        <p:spPr bwMode="auto">
          <a:xfrm>
            <a:off x="725079" y="5267430"/>
            <a:ext cx="7689080" cy="751350"/>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SzPct val="45000"/>
              <a:buFontTx/>
              <a:buNone/>
            </a:pPr>
            <a:r>
              <a:rPr lang="en-GB" altLang="en-US" sz="1600" dirty="0">
                <a:solidFill>
                  <a:schemeClr val="tx1"/>
                </a:solidFill>
              </a:rPr>
              <a:t>Vitamin C is found in fresh fruit and vegetables. Without Vitamin C, your body will develop scurvy.</a:t>
            </a:r>
          </a:p>
        </p:txBody>
      </p:sp>
      <p:pic>
        <p:nvPicPr>
          <p:cNvPr id="3" name="Picture 2">
            <a:extLst>
              <a:ext uri="{FF2B5EF4-FFF2-40B4-BE49-F238E27FC236}">
                <a16:creationId xmlns:a16="http://schemas.microsoft.com/office/drawing/2014/main" xmlns="" id="{E322852D-ECD9-420C-B6F4-ABA97564D7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514" t="60438"/>
          <a:stretch/>
        </p:blipFill>
        <p:spPr>
          <a:xfrm>
            <a:off x="4887387" y="1385145"/>
            <a:ext cx="3076262" cy="27086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a:extLst>
              <a:ext uri="{FF2B5EF4-FFF2-40B4-BE49-F238E27FC236}">
                <a16:creationId xmlns:a16="http://schemas.microsoft.com/office/drawing/2014/main" xmlns="" id="{B69BBF42-171F-4A18-846C-B0636E1AACD7}"/>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1874 - 1922</a:t>
            </a:r>
          </a:p>
        </p:txBody>
      </p:sp>
      <p:sp>
        <p:nvSpPr>
          <p:cNvPr id="7" name="Rectangle 5">
            <a:extLst>
              <a:ext uri="{FF2B5EF4-FFF2-40B4-BE49-F238E27FC236}">
                <a16:creationId xmlns:a16="http://schemas.microsoft.com/office/drawing/2014/main" xmlns="" id="{6B86DCFE-7772-438F-BA5F-09335DA05083}"/>
              </a:ext>
            </a:extLst>
          </p:cNvPr>
          <p:cNvSpPr>
            <a:spLocks noChangeArrowheads="1"/>
          </p:cNvSpPr>
          <p:nvPr/>
        </p:nvSpPr>
        <p:spPr bwMode="auto">
          <a:xfrm>
            <a:off x="5108896" y="2099527"/>
            <a:ext cx="3300500" cy="3425971"/>
          </a:xfrm>
          <a:prstGeom prst="rect">
            <a:avLst/>
          </a:prstGeom>
          <a:solidFill>
            <a:srgbClr val="AFDEF8"/>
          </a:solidFill>
          <a:ln>
            <a:noFill/>
          </a:ln>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sz="1600" dirty="0">
                <a:solidFill>
                  <a:schemeClr val="tx1"/>
                </a:solidFill>
              </a:rPr>
              <a:t>Sir Ernest Shackleton will be remembered for his brave efforts and determination to explore the unknown continent of Antarctica. He made many geological and scientific discoveries.</a:t>
            </a:r>
          </a:p>
          <a:p>
            <a:pPr eaLnBrk="1" hangingPunct="1">
              <a:lnSpc>
                <a:spcPct val="100000"/>
              </a:lnSpc>
              <a:spcBef>
                <a:spcPct val="0"/>
              </a:spcBef>
              <a:buSzPct val="45000"/>
              <a:buFontTx/>
              <a:buNone/>
            </a:pPr>
            <a:endParaRPr lang="en-GB" altLang="en-US" sz="1600" dirty="0">
              <a:solidFill>
                <a:schemeClr val="tx1"/>
              </a:solidFill>
            </a:endParaRPr>
          </a:p>
          <a:p>
            <a:pPr eaLnBrk="1" hangingPunct="1">
              <a:lnSpc>
                <a:spcPct val="100000"/>
              </a:lnSpc>
              <a:spcBef>
                <a:spcPct val="0"/>
              </a:spcBef>
              <a:buSzPct val="45000"/>
              <a:buFontTx/>
              <a:buNone/>
            </a:pPr>
            <a:r>
              <a:rPr lang="en-GB" altLang="en-US" sz="1600" dirty="0">
                <a:solidFill>
                  <a:schemeClr val="tx1"/>
                </a:solidFill>
              </a:rPr>
              <a:t>On the 100th anniversary of his death, we remember and celebrate Ernest Shackleton’s life and achievements.</a:t>
            </a:r>
          </a:p>
        </p:txBody>
      </p:sp>
      <p:pic>
        <p:nvPicPr>
          <p:cNvPr id="9" name="Picture 2" descr="https://upload.wikimedia.org/wikipedia/commons/e/e3/Ernest_Henry_Shackleton_Nadar.jpg?uselang=en-gb">
            <a:extLst>
              <a:ext uri="{FF2B5EF4-FFF2-40B4-BE49-F238E27FC236}">
                <a16:creationId xmlns:a16="http://schemas.microsoft.com/office/drawing/2014/main" xmlns="" id="{8D5DBF28-D297-4144-8F5C-B46E12AD2D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043" y="1473199"/>
            <a:ext cx="3732460" cy="467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xmlns="" id="{84440C64-8325-4698-B1CA-E4C9B7F7C0CD}"/>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Who Was Ernest Shackleton?</a:t>
            </a:r>
          </a:p>
        </p:txBody>
      </p:sp>
      <p:pic>
        <p:nvPicPr>
          <p:cNvPr id="11268" name="Picture 2" descr="https://upload.wikimedia.org/wikipedia/commons/e/e3/Ernest_Henry_Shackleton_Nadar.jpg?uselang=en-gb">
            <a:extLst>
              <a:ext uri="{FF2B5EF4-FFF2-40B4-BE49-F238E27FC236}">
                <a16:creationId xmlns:a16="http://schemas.microsoft.com/office/drawing/2014/main" xmlns="" id="{3733AFF6-09EC-4373-9F47-84AA16F1E2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1666248"/>
            <a:ext cx="3549611" cy="4449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269" name="Rectangle 4">
            <a:extLst>
              <a:ext uri="{FF2B5EF4-FFF2-40B4-BE49-F238E27FC236}">
                <a16:creationId xmlns:a16="http://schemas.microsoft.com/office/drawing/2014/main" xmlns="" id="{1DDD665A-B768-4A74-A01A-D28515345F98}"/>
              </a:ext>
            </a:extLst>
          </p:cNvPr>
          <p:cNvSpPr>
            <a:spLocks noChangeArrowheads="1"/>
          </p:cNvSpPr>
          <p:nvPr/>
        </p:nvSpPr>
        <p:spPr bwMode="auto">
          <a:xfrm>
            <a:off x="4567236" y="1473200"/>
            <a:ext cx="3816352" cy="4835525"/>
          </a:xfrm>
          <a:prstGeom prst="rect">
            <a:avLst/>
          </a:prstGeom>
          <a:solidFill>
            <a:srgbClr val="AFDE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dirty="0">
                <a:solidFill>
                  <a:schemeClr val="tx1"/>
                </a:solidFill>
              </a:rPr>
              <a:t>Ernest Shackleton was born in Ireland in 1874. He was the second oldest of 10 children.</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He lived in Ireland until 1884, when his family moved to South London.    </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His father was a doctor and wanted Ernest to follow in his footsteps.</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However, Ernest had a </a:t>
            </a:r>
            <a:br>
              <a:rPr lang="en-GB" altLang="en-US" dirty="0">
                <a:solidFill>
                  <a:schemeClr val="tx1"/>
                </a:solidFill>
              </a:rPr>
            </a:br>
            <a:r>
              <a:rPr lang="en-GB" altLang="en-US" dirty="0">
                <a:solidFill>
                  <a:schemeClr val="tx1"/>
                </a:solidFill>
              </a:rPr>
              <a:t>different idea about what he wanted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269"/>
                                        </p:tgtEl>
                                        <p:attrNameLst>
                                          <p:attrName>style.visibility</p:attrName>
                                        </p:attrNameLst>
                                      </p:cBhvr>
                                      <p:to>
                                        <p:strVal val="visible"/>
                                      </p:to>
                                    </p:set>
                                    <p:animEffect transition="in" filter="fade">
                                      <p:cBhvr>
                                        <p:cTn id="14" dur="500"/>
                                        <p:tgtEl>
                                          <p:spTgt spid="1126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9">
                                            <p:txEl>
                                              <p:pRg st="0" end="0"/>
                                            </p:txEl>
                                          </p:spTgt>
                                        </p:tgtEl>
                                        <p:attrNameLst>
                                          <p:attrName>style.visibility</p:attrName>
                                        </p:attrNameLst>
                                      </p:cBhvr>
                                      <p:to>
                                        <p:strVal val="visible"/>
                                      </p:to>
                                    </p:set>
                                    <p:animEffect transition="in" filter="fade">
                                      <p:cBhvr>
                                        <p:cTn id="19" dur="500"/>
                                        <p:tgtEl>
                                          <p:spTgt spid="1126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9">
                                            <p:txEl>
                                              <p:pRg st="2" end="2"/>
                                            </p:txEl>
                                          </p:spTgt>
                                        </p:tgtEl>
                                        <p:attrNameLst>
                                          <p:attrName>style.visibility</p:attrName>
                                        </p:attrNameLst>
                                      </p:cBhvr>
                                      <p:to>
                                        <p:strVal val="visible"/>
                                      </p:to>
                                    </p:set>
                                    <p:animEffect transition="in" filter="fade">
                                      <p:cBhvr>
                                        <p:cTn id="24" dur="500"/>
                                        <p:tgtEl>
                                          <p:spTgt spid="1126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269">
                                            <p:txEl>
                                              <p:pRg st="4" end="4"/>
                                            </p:txEl>
                                          </p:spTgt>
                                        </p:tgtEl>
                                        <p:attrNameLst>
                                          <p:attrName>style.visibility</p:attrName>
                                        </p:attrNameLst>
                                      </p:cBhvr>
                                      <p:to>
                                        <p:strVal val="visible"/>
                                      </p:to>
                                    </p:set>
                                    <p:animEffect transition="in" filter="fade">
                                      <p:cBhvr>
                                        <p:cTn id="29" dur="500"/>
                                        <p:tgtEl>
                                          <p:spTgt spid="1126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69">
                                            <p:txEl>
                                              <p:pRg st="6" end="6"/>
                                            </p:txEl>
                                          </p:spTgt>
                                        </p:tgtEl>
                                        <p:attrNameLst>
                                          <p:attrName>style.visibility</p:attrName>
                                        </p:attrNameLst>
                                      </p:cBhvr>
                                      <p:to>
                                        <p:strVal val="visible"/>
                                      </p:to>
                                    </p:set>
                                    <p:animEffect transition="in" filter="fade">
                                      <p:cBhvr>
                                        <p:cTn id="34" dur="500"/>
                                        <p:tgtEl>
                                          <p:spTgt spid="112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xmlns="" id="{D08590BE-C049-4A72-97E3-FE0985C48E80}"/>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What Did Shackleton Do?</a:t>
            </a:r>
          </a:p>
        </p:txBody>
      </p:sp>
      <p:sp>
        <p:nvSpPr>
          <p:cNvPr id="12293" name="Rectangle 4">
            <a:extLst>
              <a:ext uri="{FF2B5EF4-FFF2-40B4-BE49-F238E27FC236}">
                <a16:creationId xmlns:a16="http://schemas.microsoft.com/office/drawing/2014/main" xmlns="" id="{8217CA0A-F674-457E-9BE7-87948DBF26BF}"/>
              </a:ext>
            </a:extLst>
          </p:cNvPr>
          <p:cNvSpPr>
            <a:spLocks noChangeArrowheads="1"/>
          </p:cNvSpPr>
          <p:nvPr/>
        </p:nvSpPr>
        <p:spPr bwMode="auto">
          <a:xfrm>
            <a:off x="755650" y="1473199"/>
            <a:ext cx="3816350" cy="3911599"/>
          </a:xfrm>
          <a:prstGeom prst="rect">
            <a:avLst/>
          </a:prstGeom>
          <a:solidFill>
            <a:srgbClr val="BCDE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defRPr/>
            </a:pPr>
            <a:r>
              <a:rPr lang="en-GB" altLang="en-US" dirty="0">
                <a:solidFill>
                  <a:schemeClr val="tx1"/>
                </a:solidFill>
              </a:rPr>
              <a:t>At the age of just 16, Shackleton joined the merchant navy and became a sailor.</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None/>
              <a:defRPr/>
            </a:pPr>
            <a:r>
              <a:rPr lang="en-GB" altLang="en-US" dirty="0">
                <a:solidFill>
                  <a:schemeClr val="tx1"/>
                </a:solidFill>
              </a:rPr>
              <a:t>In 1898, he qualified as </a:t>
            </a:r>
            <a:r>
              <a:rPr lang="en-GB" dirty="0">
                <a:solidFill>
                  <a:srgbClr val="424242"/>
                </a:solidFill>
              </a:rPr>
              <a:t>a </a:t>
            </a:r>
            <a:r>
              <a:rPr lang="en-GB" b="1" dirty="0">
                <a:solidFill>
                  <a:srgbClr val="424242"/>
                </a:solidFill>
              </a:rPr>
              <a:t>master mariner</a:t>
            </a:r>
            <a:r>
              <a:rPr lang="en-GB" dirty="0">
                <a:solidFill>
                  <a:srgbClr val="424242"/>
                </a:solidFill>
              </a:rPr>
              <a:t>, which </a:t>
            </a:r>
            <a:r>
              <a:rPr lang="en-GB" dirty="0"/>
              <a:t>meant that he was able to sail a British ship anywhere in the world.</a:t>
            </a:r>
            <a:endParaRPr lang="en-GB" altLang="en-US" dirty="0">
              <a:solidFill>
                <a:schemeClr val="tx1"/>
              </a:solidFill>
            </a:endParaRP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dirty="0"/>
              <a:t>This allowed him to fulfil his dream of becoming an explorer. Shackleton wanted to reach the South Pole.</a:t>
            </a:r>
            <a:endParaRPr lang="en-GB" altLang="en-US" sz="2000" dirty="0">
              <a:solidFill>
                <a:schemeClr val="tx1"/>
              </a:solidFill>
            </a:endParaRPr>
          </a:p>
        </p:txBody>
      </p:sp>
      <p:pic>
        <p:nvPicPr>
          <p:cNvPr id="12294" name="Picture 2" descr="https://upload.wikimedia.org/wikipedia/commons/8/83/Ernest_Shackleton.jpg">
            <a:extLst>
              <a:ext uri="{FF2B5EF4-FFF2-40B4-BE49-F238E27FC236}">
                <a16:creationId xmlns:a16="http://schemas.microsoft.com/office/drawing/2014/main" xmlns="" id="{633BD451-C41F-4146-AD61-E63623AE86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0450" y="1672353"/>
            <a:ext cx="3517900" cy="4451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xmlns="" id="{BB38E453-F9C3-4CE5-B5E2-506FC394C295}"/>
              </a:ext>
            </a:extLst>
          </p:cNvPr>
          <p:cNvSpPr/>
          <p:nvPr/>
        </p:nvSpPr>
        <p:spPr>
          <a:xfrm>
            <a:off x="755647" y="5453235"/>
            <a:ext cx="3816350" cy="855490"/>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nchor="ctr"/>
          <a:lstStyle/>
          <a:p>
            <a:pPr eaLnBrk="1" fontAlgn="auto" hangingPunct="1">
              <a:spcBef>
                <a:spcPts val="0"/>
              </a:spcBef>
              <a:defRPr/>
            </a:pPr>
            <a:r>
              <a:rPr lang="en-GB" altLang="en-US" sz="2000" b="1" dirty="0">
                <a:solidFill>
                  <a:schemeClr val="tx1"/>
                </a:solidFill>
              </a:rPr>
              <a:t>master mariner - </a:t>
            </a:r>
            <a:r>
              <a:rPr lang="en-GB" altLang="en-US" dirty="0">
                <a:solidFill>
                  <a:schemeClr val="tx1"/>
                </a:solidFill>
              </a:rPr>
              <a:t>T</a:t>
            </a:r>
            <a:r>
              <a:rPr lang="en-GB" dirty="0">
                <a:solidFill>
                  <a:schemeClr val="tx1"/>
                </a:solidFill>
              </a:rPr>
              <a:t>he highest grade of seafarer qualification.</a:t>
            </a:r>
            <a:endParaRPr lang="en-GB" alt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1000"/>
                                        <p:tgtEl>
                                          <p:spTgt spid="12294"/>
                                        </p:tgtEl>
                                      </p:cBhvr>
                                    </p:animEffect>
                                    <p:anim calcmode="lin" valueType="num">
                                      <p:cBhvr>
                                        <p:cTn id="8" dur="1000" fill="hold"/>
                                        <p:tgtEl>
                                          <p:spTgt spid="12294"/>
                                        </p:tgtEl>
                                        <p:attrNameLst>
                                          <p:attrName>ppt_x</p:attrName>
                                        </p:attrNameLst>
                                      </p:cBhvr>
                                      <p:tavLst>
                                        <p:tav tm="0">
                                          <p:val>
                                            <p:strVal val="#ppt_x"/>
                                          </p:val>
                                        </p:tav>
                                        <p:tav tm="100000">
                                          <p:val>
                                            <p:strVal val="#ppt_x"/>
                                          </p:val>
                                        </p:tav>
                                      </p:tavLst>
                                    </p:anim>
                                    <p:anim calcmode="lin" valueType="num">
                                      <p:cBhvr>
                                        <p:cTn id="9"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3"/>
                                        </p:tgtEl>
                                        <p:attrNameLst>
                                          <p:attrName>style.visibility</p:attrName>
                                        </p:attrNameLst>
                                      </p:cBhvr>
                                      <p:to>
                                        <p:strVal val="visible"/>
                                      </p:to>
                                    </p:set>
                                    <p:animEffect transition="in" filter="fade">
                                      <p:cBhvr>
                                        <p:cTn id="14" dur="500"/>
                                        <p:tgtEl>
                                          <p:spTgt spid="1229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293">
                                            <p:txEl>
                                              <p:pRg st="0" end="0"/>
                                            </p:txEl>
                                          </p:spTgt>
                                        </p:tgtEl>
                                        <p:attrNameLst>
                                          <p:attrName>style.visibility</p:attrName>
                                        </p:attrNameLst>
                                      </p:cBhvr>
                                      <p:to>
                                        <p:strVal val="visible"/>
                                      </p:to>
                                    </p:set>
                                    <p:animEffect transition="in" filter="fade">
                                      <p:cBhvr>
                                        <p:cTn id="19" dur="500"/>
                                        <p:tgtEl>
                                          <p:spTgt spid="1229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293">
                                            <p:txEl>
                                              <p:pRg st="2" end="2"/>
                                            </p:txEl>
                                          </p:spTgt>
                                        </p:tgtEl>
                                        <p:attrNameLst>
                                          <p:attrName>style.visibility</p:attrName>
                                        </p:attrNameLst>
                                      </p:cBhvr>
                                      <p:to>
                                        <p:strVal val="visible"/>
                                      </p:to>
                                    </p:set>
                                    <p:animEffect transition="in" filter="fade">
                                      <p:cBhvr>
                                        <p:cTn id="24" dur="500"/>
                                        <p:tgtEl>
                                          <p:spTgt spid="1229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293">
                                            <p:txEl>
                                              <p:pRg st="4" end="4"/>
                                            </p:txEl>
                                          </p:spTgt>
                                        </p:tgtEl>
                                        <p:attrNameLst>
                                          <p:attrName>style.visibility</p:attrName>
                                        </p:attrNameLst>
                                      </p:cBhvr>
                                      <p:to>
                                        <p:strVal val="visible"/>
                                      </p:to>
                                    </p:set>
                                    <p:animEffect transition="in" filter="fade">
                                      <p:cBhvr>
                                        <p:cTn id="29" dur="500"/>
                                        <p:tgtEl>
                                          <p:spTgt spid="1229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91EE7FDB-C720-4685-8779-42CC376AD926}"/>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The South Pole</a:t>
            </a:r>
          </a:p>
        </p:txBody>
      </p:sp>
      <p:pic>
        <p:nvPicPr>
          <p:cNvPr id="4" name="Picture 3">
            <a:extLst>
              <a:ext uri="{FF2B5EF4-FFF2-40B4-BE49-F238E27FC236}">
                <a16:creationId xmlns:a16="http://schemas.microsoft.com/office/drawing/2014/main" xmlns="" id="{7B90D4ED-F382-4008-A43B-4E9B851E4A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263" y="2780959"/>
            <a:ext cx="4275459" cy="2834558"/>
          </a:xfrm>
          <a:prstGeom prst="roundRect">
            <a:avLst>
              <a:gd name="adj" fmla="val 4567"/>
            </a:avLst>
          </a:prstGeom>
          <a:ln w="28575">
            <a:solidFill>
              <a:srgbClr val="01407D"/>
            </a:solidFill>
          </a:ln>
        </p:spPr>
      </p:pic>
      <p:pic>
        <p:nvPicPr>
          <p:cNvPr id="5" name="Picture 4">
            <a:extLst>
              <a:ext uri="{FF2B5EF4-FFF2-40B4-BE49-F238E27FC236}">
                <a16:creationId xmlns:a16="http://schemas.microsoft.com/office/drawing/2014/main" xmlns="" id="{9698378E-BF0B-4BF3-A346-5BD38250BC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5514" y="2780958"/>
            <a:ext cx="2839223" cy="2834559"/>
          </a:xfrm>
          <a:prstGeom prst="rect">
            <a:avLst/>
          </a:prstGeom>
        </p:spPr>
      </p:pic>
      <p:cxnSp>
        <p:nvCxnSpPr>
          <p:cNvPr id="14" name="Straight Arrow Connector 13">
            <a:extLst>
              <a:ext uri="{FF2B5EF4-FFF2-40B4-BE49-F238E27FC236}">
                <a16:creationId xmlns:a16="http://schemas.microsoft.com/office/drawing/2014/main" xmlns="" id="{E0FAF67F-29C5-4758-97E2-F21FDF2EAD41}"/>
              </a:ext>
            </a:extLst>
          </p:cNvPr>
          <p:cNvCxnSpPr>
            <a:cxnSpLocks/>
          </p:cNvCxnSpPr>
          <p:nvPr/>
        </p:nvCxnSpPr>
        <p:spPr>
          <a:xfrm flipV="1">
            <a:off x="1136950" y="4489921"/>
            <a:ext cx="1036807" cy="334656"/>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xmlns="" id="{E35C75AA-1E09-47EE-9C7B-8714B07D543F}"/>
              </a:ext>
            </a:extLst>
          </p:cNvPr>
          <p:cNvCxnSpPr>
            <a:cxnSpLocks/>
          </p:cNvCxnSpPr>
          <p:nvPr/>
        </p:nvCxnSpPr>
        <p:spPr>
          <a:xfrm flipV="1">
            <a:off x="1274213" y="4155268"/>
            <a:ext cx="1830184" cy="1943530"/>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cxnSp>
        <p:nvCxnSpPr>
          <p:cNvPr id="20" name="Straight Arrow Connector 19">
            <a:extLst>
              <a:ext uri="{FF2B5EF4-FFF2-40B4-BE49-F238E27FC236}">
                <a16:creationId xmlns:a16="http://schemas.microsoft.com/office/drawing/2014/main" xmlns="" id="{494CC130-5D61-4BAD-85C9-65881D8D980E}"/>
              </a:ext>
            </a:extLst>
          </p:cNvPr>
          <p:cNvCxnSpPr>
            <a:cxnSpLocks/>
          </p:cNvCxnSpPr>
          <p:nvPr/>
        </p:nvCxnSpPr>
        <p:spPr>
          <a:xfrm flipV="1">
            <a:off x="2668707" y="5469623"/>
            <a:ext cx="289380" cy="629175"/>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cxnSp>
        <p:nvCxnSpPr>
          <p:cNvPr id="23" name="Straight Arrow Connector 22">
            <a:extLst>
              <a:ext uri="{FF2B5EF4-FFF2-40B4-BE49-F238E27FC236}">
                <a16:creationId xmlns:a16="http://schemas.microsoft.com/office/drawing/2014/main" xmlns="" id="{42627AF9-AF3E-4B46-83DF-1D7BBF72E929}"/>
              </a:ext>
            </a:extLst>
          </p:cNvPr>
          <p:cNvCxnSpPr>
            <a:cxnSpLocks/>
          </p:cNvCxnSpPr>
          <p:nvPr/>
        </p:nvCxnSpPr>
        <p:spPr>
          <a:xfrm flipV="1">
            <a:off x="4331693" y="4657249"/>
            <a:ext cx="119785" cy="1469073"/>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cxnSp>
        <p:nvCxnSpPr>
          <p:cNvPr id="26" name="Straight Arrow Connector 25">
            <a:extLst>
              <a:ext uri="{FF2B5EF4-FFF2-40B4-BE49-F238E27FC236}">
                <a16:creationId xmlns:a16="http://schemas.microsoft.com/office/drawing/2014/main" xmlns="" id="{C069396E-ABEA-49F6-8F9E-065FA0EC25DC}"/>
              </a:ext>
            </a:extLst>
          </p:cNvPr>
          <p:cNvCxnSpPr>
            <a:cxnSpLocks/>
          </p:cNvCxnSpPr>
          <p:nvPr/>
        </p:nvCxnSpPr>
        <p:spPr>
          <a:xfrm flipH="1">
            <a:off x="3074706" y="2297678"/>
            <a:ext cx="297739" cy="1359923"/>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xmlns="" id="{6F482B53-A3FC-46B2-B199-BA5FB488B262}"/>
              </a:ext>
            </a:extLst>
          </p:cNvPr>
          <p:cNvCxnSpPr>
            <a:cxnSpLocks/>
          </p:cNvCxnSpPr>
          <p:nvPr/>
        </p:nvCxnSpPr>
        <p:spPr>
          <a:xfrm flipH="1">
            <a:off x="3851639" y="2297678"/>
            <a:ext cx="599840" cy="1359923"/>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cxnSp>
        <p:nvCxnSpPr>
          <p:cNvPr id="32" name="Straight Arrow Connector 31">
            <a:extLst>
              <a:ext uri="{FF2B5EF4-FFF2-40B4-BE49-F238E27FC236}">
                <a16:creationId xmlns:a16="http://schemas.microsoft.com/office/drawing/2014/main" xmlns="" id="{7DFB3025-6BA1-4CBB-AE91-1CDA1AAF1B3A}"/>
              </a:ext>
            </a:extLst>
          </p:cNvPr>
          <p:cNvCxnSpPr>
            <a:cxnSpLocks/>
          </p:cNvCxnSpPr>
          <p:nvPr/>
        </p:nvCxnSpPr>
        <p:spPr>
          <a:xfrm flipH="1">
            <a:off x="1655353" y="2297678"/>
            <a:ext cx="89450" cy="1346787"/>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xmlns="" id="{37CD6F4D-0CF8-4D84-8366-29CC8157BDA4}"/>
              </a:ext>
            </a:extLst>
          </p:cNvPr>
          <p:cNvSpPr/>
          <p:nvPr/>
        </p:nvSpPr>
        <p:spPr>
          <a:xfrm>
            <a:off x="918665" y="2096343"/>
            <a:ext cx="1694576" cy="40267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North America</a:t>
            </a:r>
          </a:p>
        </p:txBody>
      </p:sp>
      <p:sp>
        <p:nvSpPr>
          <p:cNvPr id="6" name="Rectangle 5">
            <a:extLst>
              <a:ext uri="{FF2B5EF4-FFF2-40B4-BE49-F238E27FC236}">
                <a16:creationId xmlns:a16="http://schemas.microsoft.com/office/drawing/2014/main" xmlns="" id="{5BC11072-F17A-4F52-9AFF-2E6C524784FF}"/>
              </a:ext>
            </a:extLst>
          </p:cNvPr>
          <p:cNvSpPr/>
          <p:nvPr/>
        </p:nvSpPr>
        <p:spPr>
          <a:xfrm>
            <a:off x="779263" y="5897461"/>
            <a:ext cx="989901" cy="40267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Africa</a:t>
            </a:r>
          </a:p>
        </p:txBody>
      </p:sp>
      <p:sp>
        <p:nvSpPr>
          <p:cNvPr id="7" name="Rectangle 6">
            <a:extLst>
              <a:ext uri="{FF2B5EF4-FFF2-40B4-BE49-F238E27FC236}">
                <a16:creationId xmlns:a16="http://schemas.microsoft.com/office/drawing/2014/main" xmlns="" id="{BC1D3AF2-9F32-49B5-B8ED-D5589C9FA112}"/>
              </a:ext>
            </a:extLst>
          </p:cNvPr>
          <p:cNvSpPr/>
          <p:nvPr/>
        </p:nvSpPr>
        <p:spPr>
          <a:xfrm>
            <a:off x="2064633" y="5897461"/>
            <a:ext cx="1248561" cy="40267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Antarctica</a:t>
            </a:r>
          </a:p>
        </p:txBody>
      </p:sp>
      <p:sp>
        <p:nvSpPr>
          <p:cNvPr id="8" name="Rectangle 7">
            <a:extLst>
              <a:ext uri="{FF2B5EF4-FFF2-40B4-BE49-F238E27FC236}">
                <a16:creationId xmlns:a16="http://schemas.microsoft.com/office/drawing/2014/main" xmlns="" id="{C273A933-46F3-4870-A5EB-4E95FBF259CD}"/>
              </a:ext>
            </a:extLst>
          </p:cNvPr>
          <p:cNvSpPr/>
          <p:nvPr/>
        </p:nvSpPr>
        <p:spPr>
          <a:xfrm>
            <a:off x="3608664" y="5897461"/>
            <a:ext cx="1446058" cy="40267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Australasia</a:t>
            </a:r>
          </a:p>
        </p:txBody>
      </p:sp>
      <p:sp>
        <p:nvSpPr>
          <p:cNvPr id="10" name="Rectangle 9">
            <a:extLst>
              <a:ext uri="{FF2B5EF4-FFF2-40B4-BE49-F238E27FC236}">
                <a16:creationId xmlns:a16="http://schemas.microsoft.com/office/drawing/2014/main" xmlns="" id="{5FC85FF0-BF7F-407D-93BB-B0E5CD5AEE23}"/>
              </a:ext>
            </a:extLst>
          </p:cNvPr>
          <p:cNvSpPr/>
          <p:nvPr/>
        </p:nvSpPr>
        <p:spPr>
          <a:xfrm>
            <a:off x="2916992" y="2096343"/>
            <a:ext cx="910905" cy="40267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Europe</a:t>
            </a:r>
          </a:p>
        </p:txBody>
      </p:sp>
      <p:sp>
        <p:nvSpPr>
          <p:cNvPr id="11" name="Rectangle 10">
            <a:extLst>
              <a:ext uri="{FF2B5EF4-FFF2-40B4-BE49-F238E27FC236}">
                <a16:creationId xmlns:a16="http://schemas.microsoft.com/office/drawing/2014/main" xmlns="" id="{109ABFD7-7D3C-4AB0-89EE-A0C7910943EB}"/>
              </a:ext>
            </a:extLst>
          </p:cNvPr>
          <p:cNvSpPr/>
          <p:nvPr/>
        </p:nvSpPr>
        <p:spPr>
          <a:xfrm>
            <a:off x="4131648" y="2096343"/>
            <a:ext cx="639661" cy="40267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Asia</a:t>
            </a:r>
          </a:p>
        </p:txBody>
      </p:sp>
      <p:sp>
        <p:nvSpPr>
          <p:cNvPr id="12" name="Rectangle 11">
            <a:extLst>
              <a:ext uri="{FF2B5EF4-FFF2-40B4-BE49-F238E27FC236}">
                <a16:creationId xmlns:a16="http://schemas.microsoft.com/office/drawing/2014/main" xmlns="" id="{DA796631-4D34-4E89-9DA8-A329E3187CE5}"/>
              </a:ext>
            </a:extLst>
          </p:cNvPr>
          <p:cNvSpPr/>
          <p:nvPr/>
        </p:nvSpPr>
        <p:spPr>
          <a:xfrm>
            <a:off x="570936" y="4489922"/>
            <a:ext cx="1132029" cy="669308"/>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South America</a:t>
            </a:r>
          </a:p>
        </p:txBody>
      </p:sp>
      <p:cxnSp>
        <p:nvCxnSpPr>
          <p:cNvPr id="37" name="Straight Arrow Connector 36">
            <a:extLst>
              <a:ext uri="{FF2B5EF4-FFF2-40B4-BE49-F238E27FC236}">
                <a16:creationId xmlns:a16="http://schemas.microsoft.com/office/drawing/2014/main" xmlns="" id="{5E684A31-0DE5-490A-840F-677DD646ED02}"/>
              </a:ext>
            </a:extLst>
          </p:cNvPr>
          <p:cNvCxnSpPr>
            <a:cxnSpLocks/>
          </p:cNvCxnSpPr>
          <p:nvPr/>
        </p:nvCxnSpPr>
        <p:spPr>
          <a:xfrm flipV="1">
            <a:off x="6945126" y="4060272"/>
            <a:ext cx="0" cy="2239863"/>
          </a:xfrm>
          <a:prstGeom prst="straightConnector1">
            <a:avLst/>
          </a:prstGeom>
          <a:ln w="28575">
            <a:solidFill>
              <a:srgbClr val="01407D"/>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6" name="Rectangle 35">
            <a:extLst>
              <a:ext uri="{FF2B5EF4-FFF2-40B4-BE49-F238E27FC236}">
                <a16:creationId xmlns:a16="http://schemas.microsoft.com/office/drawing/2014/main" xmlns="" id="{81CA0DF6-372F-4779-9D89-F1F897E0793C}"/>
              </a:ext>
            </a:extLst>
          </p:cNvPr>
          <p:cNvSpPr/>
          <p:nvPr/>
        </p:nvSpPr>
        <p:spPr>
          <a:xfrm>
            <a:off x="5887153" y="5897461"/>
            <a:ext cx="2115944" cy="738232"/>
          </a:xfrm>
          <a:prstGeom prst="rect">
            <a:avLst/>
          </a:prstGeom>
          <a:solidFill>
            <a:srgbClr val="BC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South Pole is in Antarctica.</a:t>
            </a:r>
          </a:p>
        </p:txBody>
      </p:sp>
      <p:sp>
        <p:nvSpPr>
          <p:cNvPr id="42" name="Rectangle 41">
            <a:extLst>
              <a:ext uri="{FF2B5EF4-FFF2-40B4-BE49-F238E27FC236}">
                <a16:creationId xmlns:a16="http://schemas.microsoft.com/office/drawing/2014/main" xmlns="" id="{3269F8DA-9A09-48EB-810A-87C6E1306DD5}"/>
              </a:ext>
            </a:extLst>
          </p:cNvPr>
          <p:cNvSpPr/>
          <p:nvPr/>
        </p:nvSpPr>
        <p:spPr>
          <a:xfrm>
            <a:off x="457200" y="1300294"/>
            <a:ext cx="8229599" cy="468879"/>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Do you know which continent the South Pole is in?</a:t>
            </a:r>
          </a:p>
        </p:txBody>
      </p:sp>
    </p:spTree>
    <p:extLst>
      <p:ext uri="{BB962C8B-B14F-4D97-AF65-F5344CB8AC3E}">
        <p14:creationId xmlns:p14="http://schemas.microsoft.com/office/powerpoint/2010/main" val="42193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P spid="10" grpId="0" animBg="1"/>
      <p:bldP spid="11" grpId="0" animBg="1"/>
      <p:bldP spid="12" grpId="0" animBg="1"/>
      <p:bldP spid="36"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xmlns="" id="{ED712D15-A9B5-4410-9503-FEC2F950768F}"/>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Antarctica</a:t>
            </a:r>
          </a:p>
        </p:txBody>
      </p:sp>
      <p:pic>
        <p:nvPicPr>
          <p:cNvPr id="4" name="Picture 3">
            <a:extLst>
              <a:ext uri="{FF2B5EF4-FFF2-40B4-BE49-F238E27FC236}">
                <a16:creationId xmlns:a16="http://schemas.microsoft.com/office/drawing/2014/main" xmlns="" id="{CAE26BB8-194C-4948-AC77-7EDDE2A46C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913" t="1" r="3913" b="681"/>
          <a:stretch/>
        </p:blipFill>
        <p:spPr>
          <a:xfrm>
            <a:off x="1430322" y="1946854"/>
            <a:ext cx="6874091" cy="4155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xmlns="" id="{CF06CCA1-D5EB-4E77-89A3-D5D68452D9B7}"/>
              </a:ext>
            </a:extLst>
          </p:cNvPr>
          <p:cNvSpPr/>
          <p:nvPr/>
        </p:nvSpPr>
        <p:spPr>
          <a:xfrm>
            <a:off x="839587" y="1473200"/>
            <a:ext cx="2695925" cy="3635697"/>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Antarctica is the coldest, driest and windiest continent on Earth.</a:t>
            </a:r>
          </a:p>
          <a:p>
            <a:endParaRPr lang="en-GB" dirty="0">
              <a:solidFill>
                <a:sysClr val="windowText" lastClr="000000"/>
              </a:solidFill>
            </a:endParaRPr>
          </a:p>
          <a:p>
            <a:r>
              <a:rPr lang="en-GB" dirty="0">
                <a:solidFill>
                  <a:sysClr val="windowText" lastClr="000000"/>
                </a:solidFill>
              </a:rPr>
              <a:t>Although it is covered in ice and snow, it is dry because it hardly ever rains.</a:t>
            </a:r>
          </a:p>
          <a:p>
            <a:endParaRPr lang="en-GB" dirty="0">
              <a:solidFill>
                <a:sysClr val="windowText" lastClr="000000"/>
              </a:solidFill>
            </a:endParaRPr>
          </a:p>
          <a:p>
            <a:r>
              <a:rPr lang="en-GB" dirty="0">
                <a:solidFill>
                  <a:sysClr val="windowText" lastClr="000000"/>
                </a:solidFill>
              </a:rPr>
              <a:t>It is very difficult for plants, animals and people to survive here.</a:t>
            </a:r>
          </a:p>
        </p:txBody>
      </p:sp>
    </p:spTree>
    <p:extLst>
      <p:ext uri="{BB962C8B-B14F-4D97-AF65-F5344CB8AC3E}">
        <p14:creationId xmlns:p14="http://schemas.microsoft.com/office/powerpoint/2010/main" val="19774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FDC614E-38CE-4C14-A407-B5AC04F015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201" b="-9939"/>
          <a:stretch/>
        </p:blipFill>
        <p:spPr>
          <a:xfrm>
            <a:off x="4640922" y="1722868"/>
            <a:ext cx="4055403" cy="4565536"/>
          </a:xfrm>
          <a:prstGeom prst="rect">
            <a:avLst/>
          </a:prstGeom>
          <a:solidFill>
            <a:srgbClr val="B7EDFD"/>
          </a:solidFill>
        </p:spPr>
      </p:pic>
      <p:sp>
        <p:nvSpPr>
          <p:cNvPr id="3" name="Title 20">
            <a:extLst>
              <a:ext uri="{FF2B5EF4-FFF2-40B4-BE49-F238E27FC236}">
                <a16:creationId xmlns:a16="http://schemas.microsoft.com/office/drawing/2014/main" xmlns="" id="{ED712D15-A9B5-4410-9503-FEC2F950768F}"/>
              </a:ext>
            </a:extLst>
          </p:cNvPr>
          <p:cNvSpPr>
            <a:spLocks noGrp="1"/>
          </p:cNvSpPr>
          <p:nvPr>
            <p:ph type="title"/>
          </p:nvPr>
        </p:nvSpPr>
        <p:spPr>
          <a:xfrm>
            <a:off x="457200" y="479425"/>
            <a:ext cx="8220075" cy="993775"/>
          </a:xfrm>
        </p:spPr>
        <p:txBody>
          <a:bodyPr/>
          <a:lstStyle/>
          <a:p>
            <a:pPr eaLnBrk="1" hangingPunct="1"/>
            <a:r>
              <a:rPr lang="en-GB" altLang="en-US" sz="3600" dirty="0">
                <a:solidFill>
                  <a:srgbClr val="01407D"/>
                </a:solidFill>
                <a:latin typeface="+mn-lt"/>
              </a:rPr>
              <a:t>Antarctica</a:t>
            </a:r>
          </a:p>
        </p:txBody>
      </p:sp>
      <p:pic>
        <p:nvPicPr>
          <p:cNvPr id="6" name="Picture 5">
            <a:extLst>
              <a:ext uri="{FF2B5EF4-FFF2-40B4-BE49-F238E27FC236}">
                <a16:creationId xmlns:a16="http://schemas.microsoft.com/office/drawing/2014/main" xmlns="" id="{8CE56BF9-39CF-439A-B1D4-A7F127072E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201" b="-9939"/>
          <a:stretch/>
        </p:blipFill>
        <p:spPr>
          <a:xfrm>
            <a:off x="4640922" y="1453476"/>
            <a:ext cx="4055403" cy="4565536"/>
          </a:xfrm>
          <a:prstGeom prst="rect">
            <a:avLst/>
          </a:prstGeom>
          <a:solidFill>
            <a:srgbClr val="B7EDFD"/>
          </a:solidFill>
        </p:spPr>
      </p:pic>
      <p:sp>
        <p:nvSpPr>
          <p:cNvPr id="7" name="Rectangle 4">
            <a:extLst>
              <a:ext uri="{FF2B5EF4-FFF2-40B4-BE49-F238E27FC236}">
                <a16:creationId xmlns:a16="http://schemas.microsoft.com/office/drawing/2014/main" xmlns="" id="{F34D98E2-9950-4F1F-A1AF-9976019F57A1}"/>
              </a:ext>
            </a:extLst>
          </p:cNvPr>
          <p:cNvSpPr>
            <a:spLocks noChangeArrowheads="1"/>
          </p:cNvSpPr>
          <p:nvPr/>
        </p:nvSpPr>
        <p:spPr bwMode="auto">
          <a:xfrm>
            <a:off x="447675" y="1453478"/>
            <a:ext cx="4191437" cy="4834925"/>
          </a:xfrm>
          <a:prstGeom prst="rect">
            <a:avLst/>
          </a:prstGeom>
          <a:solidFill>
            <a:srgbClr val="BCDE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pPr>
            <a:r>
              <a:rPr lang="en-GB" altLang="en-US" dirty="0">
                <a:solidFill>
                  <a:schemeClr val="tx1"/>
                </a:solidFill>
              </a:rPr>
              <a:t>For thousands and thousands of years, no humans had ever been to Antarctica. They weren’t even sure it existed!</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In the 18th and 19th centuries, many brave explorers tried to find it.</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Eventually, humans found Antarctica!</a:t>
            </a:r>
          </a:p>
          <a:p>
            <a:pPr eaLnBrk="1" hangingPunct="1">
              <a:lnSpc>
                <a:spcPct val="100000"/>
              </a:lnSpc>
              <a:spcBef>
                <a:spcPct val="0"/>
              </a:spcBef>
              <a:buSzPct val="45000"/>
              <a:buFontTx/>
              <a:buNone/>
            </a:pPr>
            <a:endParaRPr lang="en-GB" altLang="en-US" dirty="0">
              <a:solidFill>
                <a:schemeClr val="tx1"/>
              </a:solidFill>
            </a:endParaRPr>
          </a:p>
          <a:p>
            <a:pPr eaLnBrk="1" hangingPunct="1">
              <a:lnSpc>
                <a:spcPct val="100000"/>
              </a:lnSpc>
              <a:spcBef>
                <a:spcPct val="0"/>
              </a:spcBef>
              <a:buSzPct val="45000"/>
              <a:buFontTx/>
              <a:buNone/>
            </a:pPr>
            <a:r>
              <a:rPr lang="en-GB" altLang="en-US" dirty="0">
                <a:solidFill>
                  <a:schemeClr val="tx1"/>
                </a:solidFill>
              </a:rPr>
              <a:t>Once the continent had been discovered, the next challenge was to learn more about it. Explorers also planned to reach the South Pole, but it would not be an easy expedition...</a:t>
            </a:r>
          </a:p>
        </p:txBody>
      </p:sp>
      <p:sp>
        <p:nvSpPr>
          <p:cNvPr id="2" name="Rectangle 1">
            <a:extLst>
              <a:ext uri="{FF2B5EF4-FFF2-40B4-BE49-F238E27FC236}">
                <a16:creationId xmlns:a16="http://schemas.microsoft.com/office/drawing/2014/main" xmlns="" id="{96528C21-2AD7-4A47-9740-5E506F02BD4D}"/>
              </a:ext>
            </a:extLst>
          </p:cNvPr>
          <p:cNvSpPr/>
          <p:nvPr/>
        </p:nvSpPr>
        <p:spPr>
          <a:xfrm>
            <a:off x="4790114" y="5288550"/>
            <a:ext cx="3737756" cy="864066"/>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Why do you think it would not be ‘an easy expedition’?</a:t>
            </a:r>
          </a:p>
        </p:txBody>
      </p:sp>
    </p:spTree>
    <p:extLst>
      <p:ext uri="{BB962C8B-B14F-4D97-AF65-F5344CB8AC3E}">
        <p14:creationId xmlns:p14="http://schemas.microsoft.com/office/powerpoint/2010/main" val="35065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xmlns="" id="{5A08ED3F-A736-4D02-BE09-9DEBB56BDF3A}"/>
              </a:ext>
            </a:extLst>
          </p:cNvPr>
          <p:cNvSpPr>
            <a:spLocks noGrp="1"/>
          </p:cNvSpPr>
          <p:nvPr>
            <p:ph type="title"/>
          </p:nvPr>
        </p:nvSpPr>
        <p:spPr>
          <a:xfrm>
            <a:off x="457200" y="679451"/>
            <a:ext cx="8220075" cy="595431"/>
          </a:xfrm>
        </p:spPr>
        <p:txBody>
          <a:bodyPr/>
          <a:lstStyle/>
          <a:p>
            <a:pPr algn="ctr" eaLnBrk="1" hangingPunct="1"/>
            <a:r>
              <a:rPr lang="en-GB" altLang="en-US" sz="3600" dirty="0">
                <a:solidFill>
                  <a:srgbClr val="01407D"/>
                </a:solidFill>
                <a:latin typeface="+mn-lt"/>
              </a:rPr>
              <a:t>Shackleton’s First Mission</a:t>
            </a:r>
          </a:p>
        </p:txBody>
      </p:sp>
      <p:sp>
        <p:nvSpPr>
          <p:cNvPr id="13315" name="Rectangle 1">
            <a:extLst>
              <a:ext uri="{FF2B5EF4-FFF2-40B4-BE49-F238E27FC236}">
                <a16:creationId xmlns:a16="http://schemas.microsoft.com/office/drawing/2014/main" xmlns="" id="{A8B68E5E-FAE2-4E6A-9E6E-BBE1AB9BC755}"/>
              </a:ext>
            </a:extLst>
          </p:cNvPr>
          <p:cNvSpPr>
            <a:spLocks noChangeArrowheads="1"/>
          </p:cNvSpPr>
          <p:nvPr/>
        </p:nvSpPr>
        <p:spPr bwMode="auto">
          <a:xfrm>
            <a:off x="859883" y="1344548"/>
            <a:ext cx="7632700" cy="14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36000">
            <a:spAutoFit/>
          </a:bodyP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In July 1901, 27-year-old Ernest Shackleton set off on his first mission on board the ‘Discovery’, with fellow explorers Robert Falcon Scott, Edward Wilson and others. Their aim was to find out more about the unknown and untouched continent.</a:t>
            </a:r>
          </a:p>
          <a:p>
            <a:pPr eaLnBrk="1" hangingPunct="1">
              <a:lnSpc>
                <a:spcPct val="100000"/>
              </a:lnSpc>
              <a:spcBef>
                <a:spcPct val="0"/>
              </a:spcBef>
              <a:buSzPct val="45000"/>
              <a:buFontTx/>
              <a:buNone/>
            </a:pPr>
            <a:endParaRPr lang="en-GB" altLang="en-US" dirty="0">
              <a:solidFill>
                <a:schemeClr val="tx1"/>
              </a:solidFill>
            </a:endParaRPr>
          </a:p>
        </p:txBody>
      </p:sp>
      <p:pic>
        <p:nvPicPr>
          <p:cNvPr id="4" name="Picture 3">
            <a:extLst>
              <a:ext uri="{FF2B5EF4-FFF2-40B4-BE49-F238E27FC236}">
                <a16:creationId xmlns:a16="http://schemas.microsoft.com/office/drawing/2014/main" xmlns="" id="{BDCB7E36-9C1E-4FEF-A94B-D0B8BD4F2D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87530" y="2655758"/>
            <a:ext cx="2359595" cy="3563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8B2CF1C3-A769-49F1-9ACC-944E170E2F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5913" y="2655800"/>
            <a:ext cx="2359596" cy="3562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1AE30864-ABA9-4A8F-A045-315B26055C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104" y="2655800"/>
            <a:ext cx="2359596" cy="3562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xmlns="" id="{BEC201D8-2517-4779-A11D-49E8FC09313E}"/>
              </a:ext>
            </a:extLst>
          </p:cNvPr>
          <p:cNvSpPr/>
          <p:nvPr/>
        </p:nvSpPr>
        <p:spPr>
          <a:xfrm>
            <a:off x="1088407" y="5802736"/>
            <a:ext cx="1780628" cy="830510"/>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Scott</a:t>
            </a:r>
          </a:p>
        </p:txBody>
      </p:sp>
      <p:sp>
        <p:nvSpPr>
          <p:cNvPr id="13" name="Rectangle 12">
            <a:extLst>
              <a:ext uri="{FF2B5EF4-FFF2-40B4-BE49-F238E27FC236}">
                <a16:creationId xmlns:a16="http://schemas.microsoft.com/office/drawing/2014/main" xmlns="" id="{7F1AD5C5-3F25-47F6-AA02-CF11DCE42551}"/>
              </a:ext>
            </a:extLst>
          </p:cNvPr>
          <p:cNvSpPr/>
          <p:nvPr/>
        </p:nvSpPr>
        <p:spPr>
          <a:xfrm>
            <a:off x="3676923" y="5802736"/>
            <a:ext cx="1780628" cy="830510"/>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Wilson</a:t>
            </a:r>
          </a:p>
        </p:txBody>
      </p:sp>
      <p:sp>
        <p:nvSpPr>
          <p:cNvPr id="14" name="Rectangle 13">
            <a:extLst>
              <a:ext uri="{FF2B5EF4-FFF2-40B4-BE49-F238E27FC236}">
                <a16:creationId xmlns:a16="http://schemas.microsoft.com/office/drawing/2014/main" xmlns="" id="{4CC94F2B-F4DA-4619-8118-E33FE673BF89}"/>
              </a:ext>
            </a:extLst>
          </p:cNvPr>
          <p:cNvSpPr/>
          <p:nvPr/>
        </p:nvSpPr>
        <p:spPr>
          <a:xfrm>
            <a:off x="6295397" y="5802736"/>
            <a:ext cx="1780628" cy="830510"/>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Shackleton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96C866F-0559-44CB-BD5F-FF50763FFC67}"/>
              </a:ext>
            </a:extLst>
          </p:cNvPr>
          <p:cNvSpPr/>
          <p:nvPr/>
        </p:nvSpPr>
        <p:spPr>
          <a:xfrm>
            <a:off x="5192784" y="1473199"/>
            <a:ext cx="3195567" cy="1746143"/>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ysClr val="windowText" lastClr="000000"/>
                </a:solidFill>
              </a:rPr>
              <a:t>Did You Know…? </a:t>
            </a:r>
          </a:p>
          <a:p>
            <a:r>
              <a:rPr lang="en-GB" dirty="0">
                <a:solidFill>
                  <a:sysClr val="windowText" lastClr="000000"/>
                </a:solidFill>
              </a:rPr>
              <a:t>Scurvy is an illness caused by not eating any fresh fruit or vegetables for three or more months.</a:t>
            </a:r>
          </a:p>
        </p:txBody>
      </p:sp>
      <p:sp>
        <p:nvSpPr>
          <p:cNvPr id="13314" name="Title 20">
            <a:extLst>
              <a:ext uri="{FF2B5EF4-FFF2-40B4-BE49-F238E27FC236}">
                <a16:creationId xmlns:a16="http://schemas.microsoft.com/office/drawing/2014/main" xmlns="" id="{5A08ED3F-A736-4D02-BE09-9DEBB56BDF3A}"/>
              </a:ext>
            </a:extLst>
          </p:cNvPr>
          <p:cNvSpPr>
            <a:spLocks noGrp="1"/>
          </p:cNvSpPr>
          <p:nvPr>
            <p:ph type="title"/>
          </p:nvPr>
        </p:nvSpPr>
        <p:spPr>
          <a:xfrm>
            <a:off x="457200" y="679451"/>
            <a:ext cx="8220075" cy="595431"/>
          </a:xfrm>
        </p:spPr>
        <p:txBody>
          <a:bodyPr/>
          <a:lstStyle/>
          <a:p>
            <a:pPr algn="ctr" eaLnBrk="1" hangingPunct="1"/>
            <a:r>
              <a:rPr lang="en-GB" altLang="en-US" sz="3600" dirty="0">
                <a:solidFill>
                  <a:srgbClr val="01407D"/>
                </a:solidFill>
                <a:latin typeface="+mn-lt"/>
              </a:rPr>
              <a:t>Shackleton’s First Mission</a:t>
            </a:r>
          </a:p>
        </p:txBody>
      </p:sp>
      <p:pic>
        <p:nvPicPr>
          <p:cNvPr id="15" name="Picture 14">
            <a:extLst>
              <a:ext uri="{FF2B5EF4-FFF2-40B4-BE49-F238E27FC236}">
                <a16:creationId xmlns:a16="http://schemas.microsoft.com/office/drawing/2014/main" xmlns="" id="{2C917B8C-4B3E-4018-927D-923868D77A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381" r="-242" b="-589"/>
          <a:stretch/>
        </p:blipFill>
        <p:spPr>
          <a:xfrm>
            <a:off x="3419507" y="1473199"/>
            <a:ext cx="4968844" cy="2386820"/>
          </a:xfrm>
          <a:prstGeom prst="rect">
            <a:avLst/>
          </a:prstGeom>
          <a:solidFill>
            <a:srgbClr val="B7EDFD"/>
          </a:solidFill>
        </p:spPr>
      </p:pic>
      <p:pic>
        <p:nvPicPr>
          <p:cNvPr id="16" name="Picture 15">
            <a:extLst>
              <a:ext uri="{FF2B5EF4-FFF2-40B4-BE49-F238E27FC236}">
                <a16:creationId xmlns:a16="http://schemas.microsoft.com/office/drawing/2014/main" xmlns="" id="{2F755497-F49E-43EC-A3DD-C58DC27A1E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457" t="4927"/>
          <a:stretch/>
        </p:blipFill>
        <p:spPr>
          <a:xfrm>
            <a:off x="5360565" y="4002964"/>
            <a:ext cx="2960674" cy="2150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4">
            <a:extLst>
              <a:ext uri="{FF2B5EF4-FFF2-40B4-BE49-F238E27FC236}">
                <a16:creationId xmlns:a16="http://schemas.microsoft.com/office/drawing/2014/main" xmlns="" id="{8019776E-4608-4A03-BA43-18D7284D124B}"/>
              </a:ext>
            </a:extLst>
          </p:cNvPr>
          <p:cNvSpPr>
            <a:spLocks noChangeArrowheads="1"/>
          </p:cNvSpPr>
          <p:nvPr/>
        </p:nvSpPr>
        <p:spPr bwMode="auto">
          <a:xfrm>
            <a:off x="755649" y="1473199"/>
            <a:ext cx="4437135" cy="4705350"/>
          </a:xfrm>
          <a:prstGeom prst="rect">
            <a:avLst/>
          </a:prstGeom>
          <a:solidFill>
            <a:srgbClr val="BCDE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144000" rIns="144000" bIns="144000" anchor="ctr"/>
          <a:lstStyle>
            <a:lvl1pPr marL="104775">
              <a:lnSpc>
                <a:spcPct val="90000"/>
              </a:lnSpc>
              <a:spcBef>
                <a:spcPts val="10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SzPct val="45000"/>
              <a:buFontTx/>
              <a:buNone/>
              <a:defRPr/>
            </a:pPr>
            <a:r>
              <a:rPr lang="en-GB" altLang="en-US" dirty="0">
                <a:solidFill>
                  <a:schemeClr val="tx1"/>
                </a:solidFill>
              </a:rPr>
              <a:t>The team travelled on a sledge pulled by dogs. They reached further south than anyone had before!</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However, they were forced to turn back before they could reach the South Pole due to the terrible weather conditions.</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By the time they had returned to their ship, the explorers were all suffering from scurvy, snow-blindness and frostbite to their fingers and toes.</a:t>
            </a:r>
          </a:p>
          <a:p>
            <a:pPr eaLnBrk="1" hangingPunct="1">
              <a:lnSpc>
                <a:spcPct val="100000"/>
              </a:lnSpc>
              <a:spcBef>
                <a:spcPct val="0"/>
              </a:spcBef>
              <a:buSzPct val="45000"/>
              <a:buFontTx/>
              <a:buNone/>
              <a:defRPr/>
            </a:pPr>
            <a:endParaRPr lang="en-GB" altLang="en-US" dirty="0">
              <a:solidFill>
                <a:schemeClr val="tx1"/>
              </a:solidFill>
            </a:endParaRPr>
          </a:p>
          <a:p>
            <a:pPr eaLnBrk="1" hangingPunct="1">
              <a:lnSpc>
                <a:spcPct val="100000"/>
              </a:lnSpc>
              <a:spcBef>
                <a:spcPct val="0"/>
              </a:spcBef>
              <a:buSzPct val="45000"/>
              <a:buFontTx/>
              <a:buNone/>
              <a:defRPr/>
            </a:pPr>
            <a:r>
              <a:rPr lang="en-GB" altLang="en-US" dirty="0">
                <a:solidFill>
                  <a:schemeClr val="tx1"/>
                </a:solidFill>
              </a:rPr>
              <a:t>Shackleton was very unwell and sent home early but he had gained lots of useful experience.</a:t>
            </a:r>
          </a:p>
        </p:txBody>
      </p:sp>
    </p:spTree>
    <p:extLst>
      <p:ext uri="{BB962C8B-B14F-4D97-AF65-F5344CB8AC3E}">
        <p14:creationId xmlns:p14="http://schemas.microsoft.com/office/powerpoint/2010/main" val="7921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6" end="6"/>
                                            </p:txEl>
                                          </p:spTgt>
                                        </p:tgtEl>
                                        <p:attrNameLst>
                                          <p:attrName>style.visibility</p:attrName>
                                        </p:attrNameLst>
                                      </p:cBhvr>
                                      <p:to>
                                        <p:strVal val="visible"/>
                                      </p:to>
                                    </p:set>
                                    <p:animEffect transition="in" filter="fade">
                                      <p:cBhvr>
                                        <p:cTn id="38" dur="500"/>
                                        <p:tgtEl>
                                          <p:spTgt spid="10">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par>
                          <p:cTn id="44" fill="hold">
                            <p:stCondLst>
                              <p:cond delay="500"/>
                            </p:stCondLst>
                            <p:childTnLst>
                              <p:par>
                                <p:cTn id="45" presetID="22" presetClass="entr" presetSubtype="8" fill="hold" grpId="1"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481</TotalTime>
  <Words>1613</Words>
  <Application>Microsoft Office PowerPoint</Application>
  <PresentationFormat>On-screen Show (4:3)</PresentationFormat>
  <Paragraphs>156</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Sassoon Infant Rg</vt:lpstr>
      <vt:lpstr>Twinkl</vt:lpstr>
      <vt:lpstr>Calibri</vt:lpstr>
      <vt:lpstr>Twinkl SemiBold</vt:lpstr>
      <vt:lpstr>Roboto</vt:lpstr>
      <vt:lpstr>Office Theme</vt:lpstr>
      <vt:lpstr>PowerPoint Presentation</vt:lpstr>
      <vt:lpstr>100 Years</vt:lpstr>
      <vt:lpstr>Who Was Ernest Shackleton?</vt:lpstr>
      <vt:lpstr>What Did Shackleton Do?</vt:lpstr>
      <vt:lpstr>The South Pole</vt:lpstr>
      <vt:lpstr>Antarctica</vt:lpstr>
      <vt:lpstr>Antarctica</vt:lpstr>
      <vt:lpstr>Shackleton’s First Mission</vt:lpstr>
      <vt:lpstr>Shackleton’s First Mission</vt:lpstr>
      <vt:lpstr>Emily Dorman</vt:lpstr>
      <vt:lpstr>Shackleton's Second Expedition</vt:lpstr>
      <vt:lpstr>Nimrod Expedition</vt:lpstr>
      <vt:lpstr>Nimrod Expedition</vt:lpstr>
      <vt:lpstr>Mystery Object</vt:lpstr>
      <vt:lpstr>Disappointment for Shackleton</vt:lpstr>
      <vt:lpstr>Tragedy for Scott</vt:lpstr>
      <vt:lpstr>What Next for Shackleton?</vt:lpstr>
      <vt:lpstr>Shackleton’s Third Expedition</vt:lpstr>
      <vt:lpstr>Shackleton’s Third Expedition</vt:lpstr>
      <vt:lpstr>Endurance Expedition</vt:lpstr>
      <vt:lpstr>What Happened to Shackleton?</vt:lpstr>
      <vt:lpstr>A Famous Biscuit</vt:lpstr>
      <vt:lpstr>1874 - 1922</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Lynne Young</cp:lastModifiedBy>
  <cp:revision>30</cp:revision>
  <dcterms:created xsi:type="dcterms:W3CDTF">2017-02-05T16:01:31Z</dcterms:created>
  <dcterms:modified xsi:type="dcterms:W3CDTF">2023-11-15T16:00:24Z</dcterms:modified>
</cp:coreProperties>
</file>