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4"/>
  </p:sldMasterIdLst>
  <p:notesMasterIdLst>
    <p:notesMasterId r:id="rId18"/>
  </p:notesMasterIdLst>
  <p:handoutMasterIdLst>
    <p:handoutMasterId r:id="rId19"/>
  </p:handoutMasterIdLst>
  <p:sldIdLst>
    <p:sldId id="282" r:id="rId5"/>
    <p:sldId id="276" r:id="rId6"/>
    <p:sldId id="297" r:id="rId7"/>
    <p:sldId id="283" r:id="rId8"/>
    <p:sldId id="296" r:id="rId9"/>
    <p:sldId id="284" r:id="rId10"/>
    <p:sldId id="277" r:id="rId11"/>
    <p:sldId id="290" r:id="rId12"/>
    <p:sldId id="293" r:id="rId13"/>
    <p:sldId id="291" r:id="rId14"/>
    <p:sldId id="294" r:id="rId15"/>
    <p:sldId id="279" r:id="rId16"/>
    <p:sldId id="295" r:id="rId17"/>
  </p:sldIdLst>
  <p:sldSz cx="9144000" cy="6858000" type="screen4x3"/>
  <p:notesSz cx="9874250" cy="67976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0099FF"/>
    <a:srgbClr val="FFFFFF"/>
    <a:srgbClr val="FF9999"/>
    <a:srgbClr val="66FF33"/>
    <a:srgbClr val="FFCC99"/>
    <a:srgbClr val="FF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50000" autoAdjust="0"/>
  </p:normalViewPr>
  <p:slideViewPr>
    <p:cSldViewPr>
      <p:cViewPr varScale="1">
        <p:scale>
          <a:sx n="71" d="100"/>
          <a:sy n="71" d="100"/>
        </p:scale>
        <p:origin x="5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78" y="-102"/>
      </p:cViewPr>
      <p:guideLst>
        <p:guide orient="horz" pos="214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fld id="{557F30DB-7F23-400A-8451-6FA08D6A2F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103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1013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5150" y="0"/>
            <a:ext cx="417988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25463"/>
            <a:ext cx="3371850" cy="2528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5725" y="3213100"/>
            <a:ext cx="7229475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91013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5150" y="6478588"/>
            <a:ext cx="417988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36B4370-6ED3-4844-8795-BB3159E03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115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F64A355-EA8C-4F6D-B877-52770F33B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3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329A-6817-4BFF-844C-8662470E5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5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E7F7-4EB9-463E-B1A2-0CE6C396FE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1756-1FB3-4239-A21F-FA6B7B8D3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79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D7FC-C4AC-4C0E-8B19-5FE659B95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55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0920-4625-46D8-A4E2-F10548428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3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344-4E9E-4707-8475-E573AD140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9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1DB-B95E-4DA2-95E4-1A85F722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8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DDF6-112F-4E14-990B-FDB349BB1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F4755-CFC8-432F-AB21-360F58047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8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B422-1114-4321-B3EA-7182F086A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5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fld id="{D54A9E51-5BB6-4C3F-BB08-50D21C8A2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0"/>
            <a:ext cx="6858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kumimoji="0" lang="en-US" altLang="en-US" sz="4300" b="1">
              <a:effectLst/>
              <a:latin typeface="Arial Black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>
                <a:effectLst/>
              </a:rPr>
              <a:t> </a:t>
            </a:r>
            <a:r>
              <a:rPr kumimoji="0" lang="en-GB" altLang="en-US" sz="2400">
                <a:effectLst/>
                <a:latin typeface="Arial Black" pitchFamily="34" charset="0"/>
              </a:rPr>
              <a:t>Working Together for Wirral’s Children</a:t>
            </a:r>
            <a:endParaRPr kumimoji="0" lang="en-GB" altLang="en-US" sz="2400">
              <a:effectLst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2590800"/>
            <a:ext cx="33528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dirty="0">
                <a:solidFill>
                  <a:srgbClr val="FF0000"/>
                </a:solidFill>
                <a:effectLst/>
                <a:latin typeface="Arial Black" pitchFamily="34" charset="0"/>
              </a:rPr>
              <a:t>SECONDARY SCHOOL  ADMISSION ARRANGEMENTS FOR SEPTEMBER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83839" y="6324599"/>
            <a:ext cx="23085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 dirty="0">
                <a:effectLst/>
                <a:latin typeface="Arial Black" pitchFamily="34" charset="0"/>
              </a:rPr>
              <a:t>Children and Families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6213"/>
            <a:ext cx="5562600" cy="46974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7" descr="Wir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2228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533400" y="2325688"/>
            <a:ext cx="2476500" cy="4343400"/>
            <a:chOff x="336" y="480"/>
            <a:chExt cx="1560" cy="2736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336" y="2981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336" y="2745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336" y="2510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336" y="2275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336" y="2197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36" y="1962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36" y="1726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36" y="1491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336" y="1412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36" y="1178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336" y="943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336" y="864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44" name="WordArt 15"/>
            <p:cNvSpPr>
              <a:spLocks noChangeArrowheads="1" noChangeShapeType="1"/>
            </p:cNvSpPr>
            <p:nvPr/>
          </p:nvSpPr>
          <p:spPr bwMode="auto">
            <a:xfrm>
              <a:off x="384" y="480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grpSp>
          <p:nvGrpSpPr>
            <p:cNvPr id="12345" name="Group 16"/>
            <p:cNvGrpSpPr>
              <a:grpSpLocks/>
            </p:cNvGrpSpPr>
            <p:nvPr/>
          </p:nvGrpSpPr>
          <p:grpSpPr bwMode="auto">
            <a:xfrm>
              <a:off x="1104" y="1392"/>
              <a:ext cx="792" cy="324"/>
              <a:chOff x="1104" y="1392"/>
              <a:chExt cx="792" cy="324"/>
            </a:xfrm>
          </p:grpSpPr>
          <p:sp>
            <p:nvSpPr>
              <p:cNvPr id="12346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1152" y="1584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2nd preference</a:t>
                </a:r>
              </a:p>
            </p:txBody>
          </p:sp>
          <p:sp>
            <p:nvSpPr>
              <p:cNvPr id="68626" name="Line 18"/>
              <p:cNvSpPr>
                <a:spLocks noChangeShapeType="1"/>
              </p:cNvSpPr>
              <p:nvPr/>
            </p:nvSpPr>
            <p:spPr bwMode="auto">
              <a:xfrm flipH="1" flipV="1">
                <a:off x="1104" y="1392"/>
                <a:ext cx="403" cy="1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3395663" y="2554288"/>
            <a:ext cx="2400300" cy="4114800"/>
            <a:chOff x="2064" y="432"/>
            <a:chExt cx="1512" cy="2592"/>
          </a:xfrm>
        </p:grpSpPr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28" name="WordArt 34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2329" name="Group 35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2330" name="WordArt 36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68645" name="Line 37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46" name="Group 38"/>
          <p:cNvGrpSpPr>
            <a:grpSpLocks/>
          </p:cNvGrpSpPr>
          <p:nvPr/>
        </p:nvGrpSpPr>
        <p:grpSpPr bwMode="auto">
          <a:xfrm>
            <a:off x="5486400" y="1868488"/>
            <a:ext cx="2382838" cy="4800600"/>
            <a:chOff x="3360" y="240"/>
            <a:chExt cx="1501" cy="3024"/>
          </a:xfrm>
        </p:grpSpPr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128" y="3081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4128" y="2899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4128" y="2716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4128" y="2655"/>
              <a:ext cx="672" cy="61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4128" y="2473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4128" y="2412"/>
              <a:ext cx="672" cy="61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4128" y="2229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4128" y="204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4128" y="1864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4128" y="1681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4128" y="1499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4128" y="131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128" y="1133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4128" y="951"/>
              <a:ext cx="672" cy="182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4128" y="768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10" name="WordArt 54"/>
            <p:cNvSpPr>
              <a:spLocks noChangeArrowheads="1" noChangeShapeType="1"/>
            </p:cNvSpPr>
            <p:nvPr/>
          </p:nvSpPr>
          <p:spPr bwMode="auto">
            <a:xfrm>
              <a:off x="4320" y="240"/>
              <a:ext cx="54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C</a:t>
              </a:r>
            </a:p>
          </p:txBody>
        </p:sp>
        <p:grpSp>
          <p:nvGrpSpPr>
            <p:cNvPr id="12311" name="Group 55"/>
            <p:cNvGrpSpPr>
              <a:grpSpLocks/>
            </p:cNvGrpSpPr>
            <p:nvPr/>
          </p:nvGrpSpPr>
          <p:grpSpPr bwMode="auto">
            <a:xfrm>
              <a:off x="3360" y="2640"/>
              <a:ext cx="720" cy="226"/>
              <a:chOff x="3360" y="2688"/>
              <a:chExt cx="720" cy="178"/>
            </a:xfrm>
          </p:grpSpPr>
          <p:sp>
            <p:nvSpPr>
              <p:cNvPr id="12312" name="WordArt 56"/>
              <p:cNvSpPr>
                <a:spLocks noChangeArrowheads="1" noChangeShapeType="1"/>
              </p:cNvSpPr>
              <p:nvPr/>
            </p:nvSpPr>
            <p:spPr bwMode="auto">
              <a:xfrm>
                <a:off x="3360" y="2736"/>
                <a:ext cx="579" cy="1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3rd preference</a:t>
                </a:r>
              </a:p>
            </p:txBody>
          </p:sp>
          <p:sp>
            <p:nvSpPr>
              <p:cNvPr id="68665" name="Line 57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2293" name="Text Box 71"/>
          <p:cNvSpPr txBox="1">
            <a:spLocks noChangeArrowheads="1"/>
          </p:cNvSpPr>
          <p:nvPr/>
        </p:nvSpPr>
        <p:spPr bwMode="auto">
          <a:xfrm>
            <a:off x="323850" y="188913"/>
            <a:ext cx="842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WHAT DOES EQUAL PREFERENCES MEAN?</a:t>
            </a:r>
          </a:p>
        </p:txBody>
      </p:sp>
      <p:sp>
        <p:nvSpPr>
          <p:cNvPr id="12294" name="Text Box 73"/>
          <p:cNvSpPr txBox="1">
            <a:spLocks noChangeArrowheads="1"/>
          </p:cNvSpPr>
          <p:nvPr/>
        </p:nvSpPr>
        <p:spPr bwMode="auto">
          <a:xfrm>
            <a:off x="395288" y="620713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THIS MEANS THAT WE GIVE EQUAL VALUE TO ALL PREFERENCES WHEN DRAWING UP THE STACKS AND ONLY LATER ON WILL THE ORDER OF </a:t>
            </a:r>
            <a:r>
              <a:rPr kumimoji="0" lang="en-GB" altLang="en-US" sz="1600" b="1" u="sng">
                <a:effectLst/>
                <a:latin typeface="Arial" charset="0"/>
              </a:rPr>
              <a:t>YOUR</a:t>
            </a:r>
            <a:r>
              <a:rPr kumimoji="0" lang="en-GB" altLang="en-US" sz="1600" b="1">
                <a:effectLst/>
                <a:latin typeface="Arial" charset="0"/>
              </a:rPr>
              <a:t> PREFERENCES BE TAKEN INTO ACCOUNT.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2"/>
          <p:cNvGrpSpPr>
            <a:grpSpLocks/>
          </p:cNvGrpSpPr>
          <p:nvPr/>
        </p:nvGrpSpPr>
        <p:grpSpPr bwMode="auto">
          <a:xfrm>
            <a:off x="539750" y="2276475"/>
            <a:ext cx="2689225" cy="4343400"/>
            <a:chOff x="70" y="1298"/>
            <a:chExt cx="1694" cy="2736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020" y="3799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1020" y="3563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1020" y="3328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1020" y="3093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1020" y="3015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020" y="2780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020" y="2544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1020" y="2309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020" y="2230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020" y="1996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1020" y="1761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020" y="1682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50" name="WordArt 17"/>
            <p:cNvSpPr>
              <a:spLocks noChangeArrowheads="1" noChangeShapeType="1"/>
            </p:cNvSpPr>
            <p:nvPr/>
          </p:nvSpPr>
          <p:spPr bwMode="auto">
            <a:xfrm>
              <a:off x="1068" y="1298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sp>
          <p:nvSpPr>
            <p:cNvPr id="13351" name="WordArt 19"/>
            <p:cNvSpPr>
              <a:spLocks noChangeArrowheads="1" noChangeShapeType="1"/>
            </p:cNvSpPr>
            <p:nvPr/>
          </p:nvSpPr>
          <p:spPr bwMode="auto">
            <a:xfrm>
              <a:off x="70" y="2402"/>
              <a:ext cx="744" cy="1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2nd preference</a:t>
              </a:r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 flipV="1">
              <a:off x="425" y="2251"/>
              <a:ext cx="505" cy="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6419850" y="2276475"/>
            <a:ext cx="2400300" cy="4114800"/>
            <a:chOff x="2064" y="432"/>
            <a:chExt cx="1512" cy="259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4" name="Rectangle 24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34" name="WordArt 36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3335" name="Group 37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3336" name="WordArt 38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71719" name="Line 39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3316" name="Text Box 40"/>
          <p:cNvSpPr txBox="1">
            <a:spLocks noChangeArrowheads="1"/>
          </p:cNvSpPr>
          <p:nvPr/>
        </p:nvSpPr>
        <p:spPr bwMode="auto">
          <a:xfrm>
            <a:off x="323850" y="188913"/>
            <a:ext cx="792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3300"/>
                </a:solidFill>
                <a:effectLst/>
                <a:latin typeface="Arial" charset="0"/>
              </a:rPr>
              <a:t>IS THE ORDER OF  MY PREFERENCES IMPORTANT? </a:t>
            </a:r>
          </a:p>
        </p:txBody>
      </p:sp>
      <p:sp>
        <p:nvSpPr>
          <p:cNvPr id="13317" name="Text Box 41"/>
          <p:cNvSpPr txBox="1">
            <a:spLocks noChangeArrowheads="1"/>
          </p:cNvSpPr>
          <p:nvPr/>
        </p:nvSpPr>
        <p:spPr bwMode="auto">
          <a:xfrm>
            <a:off x="395288" y="765175"/>
            <a:ext cx="7056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YES IT IS, BECAUSE IF WE CAN OFFER YOUR CHILD A PLACE AT MORE THAN ONE SCHOOL, THEN WE WILL ALLOCATE A PLACE AT THE SCHOOL YOU NAME AS THE HIGHEST PREFERENCE.</a:t>
            </a:r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4932363" y="3716338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319" name="Text Box 44"/>
          <p:cNvSpPr txBox="1">
            <a:spLocks noChangeArrowheads="1"/>
          </p:cNvSpPr>
          <p:nvPr/>
        </p:nvSpPr>
        <p:spPr bwMode="auto">
          <a:xfrm>
            <a:off x="3852863" y="3279775"/>
            <a:ext cx="2519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0000"/>
                </a:solidFill>
                <a:effectLst/>
                <a:latin typeface="Arial" charset="0"/>
              </a:rPr>
              <a:t>SCHOOL B WILL BE OFFERED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08963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800" b="1" dirty="0">
                <a:solidFill>
                  <a:srgbClr val="FF3300"/>
                </a:solidFill>
                <a:effectLst/>
                <a:latin typeface="Arial" charset="0"/>
              </a:rPr>
              <a:t>National Allocation Day is 2nd March 2020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On-line applicants will be sent an e-mail from the LA on this day.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Paper applicants will be posted an offer letter from the LA on this day (2</a:t>
            </a:r>
            <a:r>
              <a:rPr kumimoji="0" lang="en-GB" altLang="en-US" sz="2400" b="1" baseline="30000" dirty="0">
                <a:effectLst/>
                <a:latin typeface="Arial" charset="0"/>
              </a:rPr>
              <a:t>nd</a:t>
            </a:r>
            <a:r>
              <a:rPr kumimoji="0" lang="en-GB" altLang="en-US" sz="2400" b="1" dirty="0">
                <a:effectLst/>
                <a:latin typeface="Arial" charset="0"/>
              </a:rPr>
              <a:t> class post only).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The offer will come from the home LA and will be the highest preference that can be allocated.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Each child will only get one offer of a place.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After 2nd March parents can appeal in writing to an independent panel for a place at another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782638"/>
          </a:xfrm>
        </p:spPr>
        <p:txBody>
          <a:bodyPr/>
          <a:lstStyle/>
          <a:p>
            <a:r>
              <a:rPr kumimoji="0" lang="en-GB" altLang="en-US" b="1">
                <a:solidFill>
                  <a:schemeClr val="tx1"/>
                </a:solidFill>
                <a:latin typeface="Arial" charset="0"/>
              </a:rPr>
              <a:t>For more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>
                <a:latin typeface="Arial" charset="0"/>
              </a:rPr>
              <a:t>Go online to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>
                <a:latin typeface="Arial" charset="0"/>
                <a:hlinkClick r:id="rId2"/>
              </a:rPr>
              <a:t>www.wirral.gov.uk/schooladmissions</a:t>
            </a:r>
            <a:endParaRPr kumimoji="0" lang="en-GB" altLang="en-US" b="1">
              <a:latin typeface="Arial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>
                <a:latin typeface="Arial" charset="0"/>
              </a:rPr>
              <a:t>Take advantage of the Open Days and Evenings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kumimoji="0" lang="en-GB" altLang="en-US" sz="3600" b="1">
              <a:latin typeface="Arial" charset="0"/>
            </a:endParaRPr>
          </a:p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026"/>
          <p:cNvSpPr txBox="1">
            <a:spLocks noChangeArrowheads="1"/>
          </p:cNvSpPr>
          <p:nvPr/>
        </p:nvSpPr>
        <p:spPr bwMode="auto">
          <a:xfrm>
            <a:off x="250825" y="404813"/>
            <a:ext cx="838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solidFill>
                  <a:srgbClr val="FF0000"/>
                </a:solidFill>
                <a:effectLst/>
                <a:latin typeface="Arial" charset="0"/>
              </a:rPr>
              <a:t>TIMETABLE </a:t>
            </a:r>
            <a:r>
              <a:rPr kumimoji="0" lang="en-GB" altLang="en-US" sz="2400" b="1" dirty="0">
                <a:effectLst/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</a:t>
            </a:r>
            <a:r>
              <a:rPr kumimoji="0" lang="en-GB" altLang="en-US" sz="2000" b="1" baseline="30000" dirty="0">
                <a:solidFill>
                  <a:srgbClr val="FF3300"/>
                </a:solidFill>
                <a:effectLst/>
                <a:latin typeface="Arial" charset="0"/>
              </a:rPr>
              <a:t>st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 MAY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11+ assessment requests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SEPTEMBER 		On-line application system goes live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			Preference forms and booklets available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>
                <a:solidFill>
                  <a:srgbClr val="0066CC"/>
                </a:solidFill>
                <a:effectLst/>
                <a:latin typeface="Arial" charset="0"/>
              </a:rPr>
              <a:t>9</a:t>
            </a:r>
            <a:r>
              <a:rPr kumimoji="0" lang="en-GB" altLang="en-US" sz="2000" b="1" baseline="30000">
                <a:solidFill>
                  <a:srgbClr val="0066CC"/>
                </a:solidFill>
                <a:effectLst/>
                <a:latin typeface="Arial" charset="0"/>
              </a:rPr>
              <a:t>th</a:t>
            </a:r>
            <a:r>
              <a:rPr kumimoji="0" lang="en-GB" altLang="en-US" sz="2000" b="1">
                <a:solidFill>
                  <a:srgbClr val="0066CC"/>
                </a:solidFill>
                <a:effectLst/>
                <a:latin typeface="Arial" charset="0"/>
              </a:rPr>
              <a:t> </a:t>
            </a:r>
            <a:r>
              <a:rPr kumimoji="0" lang="en-GB" altLang="en-US" sz="2000" b="1" dirty="0">
                <a:solidFill>
                  <a:srgbClr val="0066CC"/>
                </a:solidFill>
                <a:effectLst/>
                <a:latin typeface="Arial" charset="0"/>
              </a:rPr>
              <a:t>SEPTEMBER	Upton Hall test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0066CC"/>
                </a:solidFill>
                <a:effectLst/>
                <a:latin typeface="Arial" charset="0"/>
              </a:rPr>
              <a:t>20th SEPTEMBER	St Anselms test 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23rd SEPTEMBER	11+ assessments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12</a:t>
            </a:r>
            <a:r>
              <a:rPr kumimoji="0" lang="en-GB" altLang="en-US" sz="2000" b="1" baseline="30000" dirty="0">
                <a:effectLst/>
                <a:latin typeface="Arial" charset="0"/>
              </a:rPr>
              <a:t>th</a:t>
            </a:r>
            <a:r>
              <a:rPr kumimoji="0" lang="en-GB" altLang="en-US" sz="2000" b="1" dirty="0">
                <a:effectLst/>
                <a:latin typeface="Arial" charset="0"/>
              </a:rPr>
              <a:t> OCTOBER		Birkenhead High School Academy banding 			and music tests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21 OCTOBER		11+ results to parents by this date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 OCTOBER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preference forms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2 MARCH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0000"/>
                </a:solidFill>
                <a:effectLst/>
                <a:latin typeface="Arial" charset="0"/>
              </a:rPr>
              <a:t>ALLOCATION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Non-Catholic 11+ tests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8280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</a:t>
            </a:r>
            <a:r>
              <a:rPr kumimoji="0" lang="en-GB" altLang="en-US" sz="2400" dirty="0">
                <a:effectLst/>
                <a:latin typeface="Arial" charset="0"/>
              </a:rPr>
              <a:t>Parents advised their child’s test venue by August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Two multiple choice tests of 45-50 minutes each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Tests taken on the same day with a short break between 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Mixture of verbal, non-verbal and maths questions on both tests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Sections are timed using an audio CD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Pencil and eraser are only equipment needed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Exam conditions apply – no mobile phones or other electronic devices allowed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Tests are marked centrally by an independent body, not by the test venue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Parents cannot see test papers or answer sheets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11+ tests and applying for a place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8280400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</a:t>
            </a:r>
            <a:r>
              <a:rPr kumimoji="0" lang="en-GB" altLang="en-US" sz="2400" dirty="0">
                <a:effectLst/>
                <a:latin typeface="Arial" charset="0"/>
              </a:rPr>
              <a:t>Selective test results are sent to parents by 21</a:t>
            </a:r>
            <a:r>
              <a:rPr kumimoji="0" lang="en-GB" altLang="en-US" sz="2400" baseline="30000" dirty="0">
                <a:effectLst/>
                <a:latin typeface="Arial" charset="0"/>
              </a:rPr>
              <a:t>st</a:t>
            </a:r>
            <a:r>
              <a:rPr kumimoji="0" lang="en-GB" altLang="en-US" sz="2400" dirty="0">
                <a:effectLst/>
                <a:latin typeface="Arial" charset="0"/>
              </a:rPr>
              <a:t> October.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</a:t>
            </a:r>
            <a:r>
              <a:rPr kumimoji="0" lang="en-GB" altLang="en-US" sz="2400" b="1" dirty="0">
                <a:effectLst/>
                <a:latin typeface="Arial" charset="0"/>
              </a:rPr>
              <a:t>All parents must submit a preference application by 31</a:t>
            </a:r>
            <a:r>
              <a:rPr kumimoji="0" lang="en-GB" altLang="en-US" sz="2400" b="1" baseline="30000" dirty="0">
                <a:effectLst/>
                <a:latin typeface="Arial" charset="0"/>
              </a:rPr>
              <a:t>st</a:t>
            </a:r>
            <a:r>
              <a:rPr kumimoji="0" lang="en-GB" altLang="en-US" sz="2400" b="1" dirty="0">
                <a:effectLst/>
                <a:latin typeface="Arial" charset="0"/>
              </a:rPr>
              <a:t> October to be on-time</a:t>
            </a:r>
            <a:r>
              <a:rPr kumimoji="0" lang="en-GB" altLang="en-US" sz="2400" dirty="0">
                <a:effectLst/>
                <a:latin typeface="Arial" charset="0"/>
              </a:rPr>
              <a:t>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If their child has </a:t>
            </a:r>
            <a:r>
              <a:rPr kumimoji="0" lang="en-GB" altLang="en-US" sz="2400" b="1" dirty="0">
                <a:effectLst/>
                <a:latin typeface="Arial" charset="0"/>
              </a:rPr>
              <a:t>not reached the standard</a:t>
            </a:r>
            <a:r>
              <a:rPr kumimoji="0" lang="en-GB" altLang="en-US" sz="2400" dirty="0">
                <a:effectLst/>
                <a:latin typeface="Arial" charset="0"/>
              </a:rPr>
              <a:t>, parents should not give the grammar school as a preference as it will be withdrawn.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Parents of </a:t>
            </a:r>
            <a:r>
              <a:rPr kumimoji="0" lang="en-GB" altLang="en-US" sz="2400" b="1" dirty="0">
                <a:effectLst/>
                <a:latin typeface="Arial" charset="0"/>
              </a:rPr>
              <a:t>children who miss the test date</a:t>
            </a:r>
            <a:r>
              <a:rPr kumimoji="0" lang="en-GB" altLang="en-US" sz="2400" dirty="0">
                <a:effectLst/>
                <a:latin typeface="Arial" charset="0"/>
              </a:rPr>
              <a:t> must still apply by 31st October – if they do not reach the standard then the highest non-grammar preference becomes the highest preference.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Parents of children who have not reached the standard can submit a written appeal after 2nd March if they wish to do so. 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None/>
            </a:pPr>
            <a:endParaRPr kumimoji="0" lang="en-GB" altLang="en-US" sz="2400" dirty="0">
              <a:effectLst/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kumimoji="0" lang="en-GB" altLang="en-US" sz="2400" b="1" dirty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692150"/>
          </a:xfrm>
        </p:spPr>
        <p:txBody>
          <a:bodyPr/>
          <a:lstStyle/>
          <a:p>
            <a:pPr algn="ctr"/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Applying on-line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"/>
              </a:spcAft>
            </a:pPr>
            <a:r>
              <a:rPr lang="en-GB" altLang="en-US" sz="2400">
                <a:latin typeface="Arial" charset="0"/>
                <a:hlinkClick r:id="rId2"/>
              </a:rPr>
              <a:t>www.wirral.gov.uk/schooladmissions</a:t>
            </a:r>
            <a:r>
              <a:rPr lang="en-GB" altLang="en-US" sz="2400">
                <a:latin typeface="Arial" charset="0"/>
              </a:rPr>
              <a:t> from 1st September</a:t>
            </a:r>
          </a:p>
          <a:p>
            <a:pPr algn="ctr">
              <a:lnSpc>
                <a:spcPct val="80000"/>
              </a:lnSpc>
              <a:spcAft>
                <a:spcPct val="5000"/>
              </a:spcAft>
              <a:buFont typeface="Monotype Sorts" pitchFamily="2" charset="2"/>
              <a:buNone/>
            </a:pPr>
            <a:r>
              <a:rPr lang="en-GB" altLang="en-US" sz="2400" b="1">
                <a:solidFill>
                  <a:srgbClr val="FF3300"/>
                </a:solidFill>
                <a:latin typeface="Arial" charset="0"/>
              </a:rPr>
              <a:t>Why apply on-line?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It is quick, easy and secure.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Apply from home 24 hours a day, 7 days a week (from 1</a:t>
            </a:r>
            <a:r>
              <a:rPr lang="en-GB" altLang="en-US" sz="2400" baseline="30000">
                <a:latin typeface="Arial" charset="0"/>
              </a:rPr>
              <a:t>st</a:t>
            </a:r>
            <a:r>
              <a:rPr lang="en-GB" altLang="en-US" sz="2400">
                <a:latin typeface="Arial" charset="0"/>
              </a:rPr>
              <a:t> September).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can apply from a computer, smartphone or tablet with internet access.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No risk your application will be lost in the post.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receive an email confirming that your application has been submitted and received.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The system has a series of security features that will prevent others from seeing your information.</a:t>
            </a:r>
            <a:r>
              <a:rPr lang="en-GB" altLang="en-US" sz="2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</a:t>
            </a:r>
            <a:r>
              <a:rPr lang="en-GB" altLang="en-US" sz="2400" b="1">
                <a:latin typeface="Arial" charset="0"/>
              </a:rPr>
              <a:t>receive your offer by e-mail on allocation day.</a:t>
            </a:r>
          </a:p>
          <a:p>
            <a:pPr>
              <a:lnSpc>
                <a:spcPct val="80000"/>
              </a:lnSpc>
            </a:pPr>
            <a:endParaRPr lang="en-GB" alt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80400" cy="59753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sz="3600" b="1">
                <a:latin typeface="Arial" charset="0"/>
              </a:rPr>
              <a:t>   </a:t>
            </a:r>
            <a:r>
              <a:rPr lang="en-GB" altLang="en-US" b="1">
                <a:solidFill>
                  <a:srgbClr val="FF3300"/>
                </a:solidFill>
                <a:latin typeface="Arial" charset="0"/>
              </a:rPr>
              <a:t>Will secondary schools know what rank I have put them down?</a:t>
            </a:r>
            <a:endParaRPr lang="en-GB" altLang="en-US" b="1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b="1">
                <a:latin typeface="Arial" charset="0"/>
              </a:rPr>
              <a:t>  	</a:t>
            </a:r>
            <a:r>
              <a:rPr lang="en-GB" altLang="en-US" sz="2400" b="1">
                <a:latin typeface="Arial" charset="0"/>
              </a:rPr>
              <a:t>NO. Schools are not sent the actual preference forms.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They are sent: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    	Child’s name, address, date of birth, current 	school, siblings and faith information (if 	relevant)</a:t>
            </a:r>
          </a:p>
          <a:p>
            <a:pPr>
              <a:buFont typeface="Monotype Sorts" pitchFamily="2" charset="2"/>
              <a:buNone/>
            </a:pPr>
            <a:endParaRPr lang="en-GB" altLang="en-US" sz="2400" b="1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Schools are </a:t>
            </a:r>
            <a:r>
              <a:rPr lang="en-GB" altLang="en-US" sz="2400" b="1" u="sng">
                <a:solidFill>
                  <a:srgbClr val="FF3300"/>
                </a:solidFill>
                <a:latin typeface="Arial" charset="0"/>
              </a:rPr>
              <a:t>not told</a:t>
            </a:r>
            <a:r>
              <a:rPr lang="en-GB" altLang="en-US" sz="2400" b="1">
                <a:latin typeface="Arial" charset="0"/>
              </a:rPr>
              <a:t> in what order their school has been put down as a preference.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395288" y="188913"/>
            <a:ext cx="8458200" cy="824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>
                <a:solidFill>
                  <a:srgbClr val="FF0000"/>
                </a:solidFill>
                <a:effectLst/>
                <a:latin typeface="Arial" charset="0"/>
              </a:rPr>
              <a:t>CO-ORDINATION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If you live in Wirral but want a school place in another local authority (LA), you must apply through Wirral as your home LA (either on-line or paper).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Parents who don’t live in Wirral, but want to apply for a Wirral school, must apply through their home LA. 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GB" altLang="en-US" sz="2400" b="1">
                <a:solidFill>
                  <a:srgbClr val="FF0000"/>
                </a:solidFill>
                <a:effectLst/>
                <a:latin typeface="Arial" charset="0"/>
              </a:rPr>
              <a:t>There will be a single offer of a secondary school place.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Parents will be informed of their outcome of their applications by their home LA, </a:t>
            </a:r>
            <a:r>
              <a:rPr kumimoji="0" lang="en-GB" altLang="en-US" sz="2400" b="1" u="sng">
                <a:effectLst/>
                <a:latin typeface="Arial" charset="0"/>
              </a:rPr>
              <a:t>not </a:t>
            </a:r>
            <a:r>
              <a:rPr kumimoji="0" lang="en-GB" altLang="en-US" sz="2400" b="1">
                <a:effectLst/>
                <a:latin typeface="Arial" charset="0"/>
              </a:rPr>
              <a:t>by the LA where the school is located.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468313" y="333375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Text Box 45"/>
          <p:cNvSpPr txBox="1">
            <a:spLocks noChangeArrowheads="1"/>
          </p:cNvSpPr>
          <p:nvPr/>
        </p:nvSpPr>
        <p:spPr bwMode="auto">
          <a:xfrm>
            <a:off x="323850" y="115888"/>
            <a:ext cx="8351838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WHAT HAPPENS TO MY PREFERENCES?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THE LA, OR THE SCHOOLS</a:t>
            </a:r>
            <a:r>
              <a:rPr kumimoji="0" lang="en-GB" altLang="en-US" sz="2000" b="1">
                <a:effectLst/>
                <a:latin typeface="Arial" charset="0"/>
              </a:rPr>
              <a:t>*</a:t>
            </a:r>
            <a:r>
              <a:rPr kumimoji="0" lang="en-GB" altLang="en-US" sz="1600" b="1">
                <a:effectLst/>
                <a:latin typeface="Arial" charset="0"/>
              </a:rPr>
              <a:t>, DRAW UP A “STACK” OF APPLICANTS  PUTTING THEM IN ORDER USING THE OVERSUBSCRIPTION CRITERIA FOR THE SCHOOL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1600" b="1">
                <a:effectLst/>
                <a:latin typeface="Arial" charset="0"/>
              </a:rPr>
              <a:t> CHILDREN IN CARE, STATEMENTED CHILDREN,  SIBLINGS AND DISTANCE</a:t>
            </a:r>
          </a:p>
        </p:txBody>
      </p:sp>
      <p:grpSp>
        <p:nvGrpSpPr>
          <p:cNvPr id="10244" name="Group 47"/>
          <p:cNvGrpSpPr>
            <a:grpSpLocks/>
          </p:cNvGrpSpPr>
          <p:nvPr/>
        </p:nvGrpSpPr>
        <p:grpSpPr bwMode="auto">
          <a:xfrm>
            <a:off x="1646238" y="1628775"/>
            <a:ext cx="7029450" cy="5032375"/>
            <a:chOff x="1037" y="1026"/>
            <a:chExt cx="4428" cy="3170"/>
          </a:xfrm>
        </p:grpSpPr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 flipH="1" flipV="1">
              <a:off x="2290" y="2136"/>
              <a:ext cx="1316" cy="77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3612" y="2787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>
                  <a:solidFill>
                    <a:srgbClr val="000099"/>
                  </a:solidFill>
                  <a:effectLst/>
                  <a:latin typeface="Arial" charset="0"/>
                </a:rPr>
                <a:t>DISTANCE</a:t>
              </a:r>
              <a:endParaRPr lang="en-GB" altLang="en-US" sz="1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1037" y="1218"/>
              <a:ext cx="1075" cy="2978"/>
              <a:chOff x="1200" y="624"/>
              <a:chExt cx="1075" cy="2978"/>
            </a:xfrm>
          </p:grpSpPr>
          <p:sp>
            <p:nvSpPr>
              <p:cNvPr id="67591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2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3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4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5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6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7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8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9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0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1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2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3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4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5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6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7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8" name="Group 24"/>
            <p:cNvGrpSpPr>
              <a:grpSpLocks/>
            </p:cNvGrpSpPr>
            <p:nvPr/>
          </p:nvGrpSpPr>
          <p:grpSpPr bwMode="auto">
            <a:xfrm>
              <a:off x="2381" y="1026"/>
              <a:ext cx="2862" cy="231"/>
              <a:chOff x="2496" y="432"/>
              <a:chExt cx="2862" cy="231"/>
            </a:xfrm>
          </p:grpSpPr>
          <p:sp>
            <p:nvSpPr>
              <p:cNvPr id="67609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0" name="Text Box 26"/>
              <p:cNvSpPr txBox="1">
                <a:spLocks noChangeArrowheads="1"/>
              </p:cNvSpPr>
              <p:nvPr/>
            </p:nvSpPr>
            <p:spPr bwMode="auto">
              <a:xfrm>
                <a:off x="3982" y="432"/>
                <a:ext cx="13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 flipH="1" flipV="1">
              <a:off x="2381" y="1458"/>
              <a:ext cx="817" cy="43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auto">
            <a:xfrm>
              <a:off x="3296" y="1426"/>
              <a:ext cx="20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>
                  <a:solidFill>
                    <a:srgbClr val="000099"/>
                  </a:solidFill>
                  <a:effectLst/>
                  <a:latin typeface="Arial" charset="0"/>
                </a:rPr>
                <a:t>CHILDREN WITH STATEMENTS</a:t>
              </a:r>
              <a:endParaRPr lang="en-GB" altLang="en-US" sz="1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51" name="Group 30"/>
            <p:cNvGrpSpPr>
              <a:grpSpLocks/>
            </p:cNvGrpSpPr>
            <p:nvPr/>
          </p:nvGrpSpPr>
          <p:grpSpPr bwMode="auto">
            <a:xfrm>
              <a:off x="2333" y="1746"/>
              <a:ext cx="2346" cy="324"/>
              <a:chOff x="2448" y="1104"/>
              <a:chExt cx="2346" cy="324"/>
            </a:xfrm>
          </p:grpSpPr>
          <p:sp>
            <p:nvSpPr>
              <p:cNvPr id="67615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6" name="Text Box 32"/>
              <p:cNvSpPr txBox="1">
                <a:spLocks noChangeArrowheads="1"/>
              </p:cNvSpPr>
              <p:nvPr/>
            </p:nvSpPr>
            <p:spPr bwMode="auto">
              <a:xfrm>
                <a:off x="4074" y="1216"/>
                <a:ext cx="7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flipH="1">
              <a:off x="2336" y="2907"/>
              <a:ext cx="1270" cy="113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3" name="Text Box 46"/>
            <p:cNvSpPr txBox="1">
              <a:spLocks noChangeArrowheads="1"/>
            </p:cNvSpPr>
            <p:nvPr/>
          </p:nvSpPr>
          <p:spPr bwMode="auto">
            <a:xfrm>
              <a:off x="3470" y="3699"/>
              <a:ext cx="1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Char char="l"/>
                <a:defRPr kumimoji="1"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kumimoji="0" lang="en-GB" altLang="en-US" sz="1600" b="1">
                  <a:effectLst/>
                  <a:latin typeface="Arial" charset="0"/>
                </a:rPr>
                <a:t>* SOME SCHOOLS HAVE DIFFERENT CRITERIA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827088" y="1700213"/>
            <a:ext cx="8113712" cy="5456237"/>
            <a:chOff x="341" y="400"/>
            <a:chExt cx="5111" cy="3437"/>
          </a:xfrm>
        </p:grpSpPr>
        <p:grpSp>
          <p:nvGrpSpPr>
            <p:cNvPr id="11268" name="Group 3"/>
            <p:cNvGrpSpPr>
              <a:grpSpLocks/>
            </p:cNvGrpSpPr>
            <p:nvPr/>
          </p:nvGrpSpPr>
          <p:grpSpPr bwMode="auto">
            <a:xfrm>
              <a:off x="2448" y="1840"/>
              <a:ext cx="2899" cy="212"/>
              <a:chOff x="2448" y="1840"/>
              <a:chExt cx="2899" cy="212"/>
            </a:xfrm>
          </p:grpSpPr>
          <p:sp>
            <p:nvSpPr>
              <p:cNvPr id="70660" name="Line 4"/>
              <p:cNvSpPr>
                <a:spLocks noChangeShapeType="1"/>
              </p:cNvSpPr>
              <p:nvPr/>
            </p:nvSpPr>
            <p:spPr bwMode="auto">
              <a:xfrm flipH="1" flipV="1">
                <a:off x="2448" y="1968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1" name="Text Box 5"/>
              <p:cNvSpPr txBox="1">
                <a:spLocks noChangeArrowheads="1"/>
              </p:cNvSpPr>
              <p:nvPr/>
            </p:nvSpPr>
            <p:spPr bwMode="auto">
              <a:xfrm>
                <a:off x="3649" y="1840"/>
                <a:ext cx="16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ELIGIBLE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1152" y="576"/>
              <a:ext cx="1075" cy="2978"/>
              <a:chOff x="1200" y="624"/>
              <a:chExt cx="1075" cy="2978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00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>
              <a:off x="2496" y="400"/>
              <a:ext cx="2842" cy="212"/>
              <a:chOff x="2496" y="448"/>
              <a:chExt cx="2842" cy="212"/>
            </a:xfrm>
          </p:grpSpPr>
          <p:sp>
            <p:nvSpPr>
              <p:cNvPr id="70681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2" name="Text Box 26"/>
              <p:cNvSpPr txBox="1">
                <a:spLocks noChangeArrowheads="1"/>
              </p:cNvSpPr>
              <p:nvPr/>
            </p:nvSpPr>
            <p:spPr bwMode="auto">
              <a:xfrm>
                <a:off x="4002" y="448"/>
                <a:ext cx="1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1" name="Group 27"/>
            <p:cNvGrpSpPr>
              <a:grpSpLocks/>
            </p:cNvGrpSpPr>
            <p:nvPr/>
          </p:nvGrpSpPr>
          <p:grpSpPr bwMode="auto">
            <a:xfrm>
              <a:off x="2496" y="784"/>
              <a:ext cx="2956" cy="212"/>
              <a:chOff x="2496" y="784"/>
              <a:chExt cx="2956" cy="212"/>
            </a:xfrm>
          </p:grpSpPr>
          <p:sp>
            <p:nvSpPr>
              <p:cNvPr id="70684" name="Line 28"/>
              <p:cNvSpPr>
                <a:spLocks noChangeShapeType="1"/>
              </p:cNvSpPr>
              <p:nvPr/>
            </p:nvSpPr>
            <p:spPr bwMode="auto">
              <a:xfrm flipH="1" flipV="1">
                <a:off x="2496" y="816"/>
                <a:ext cx="1344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5" name="Text Box 29"/>
              <p:cNvSpPr txBox="1">
                <a:spLocks noChangeArrowheads="1"/>
              </p:cNvSpPr>
              <p:nvPr/>
            </p:nvSpPr>
            <p:spPr bwMode="auto">
              <a:xfrm>
                <a:off x="3413" y="784"/>
                <a:ext cx="203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WITH STATEMENTS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2" name="Group 30"/>
            <p:cNvGrpSpPr>
              <a:grpSpLocks/>
            </p:cNvGrpSpPr>
            <p:nvPr/>
          </p:nvGrpSpPr>
          <p:grpSpPr bwMode="auto">
            <a:xfrm>
              <a:off x="2448" y="1104"/>
              <a:ext cx="2366" cy="327"/>
              <a:chOff x="2448" y="1104"/>
              <a:chExt cx="2366" cy="327"/>
            </a:xfrm>
          </p:grpSpPr>
          <p:sp>
            <p:nvSpPr>
              <p:cNvPr id="70687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8" name="Text Box 32"/>
              <p:cNvSpPr txBox="1">
                <a:spLocks noChangeArrowheads="1"/>
              </p:cNvSpPr>
              <p:nvPr/>
            </p:nvSpPr>
            <p:spPr bwMode="auto">
              <a:xfrm>
                <a:off x="4054" y="1200"/>
                <a:ext cx="7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3" name="Group 33"/>
            <p:cNvGrpSpPr>
              <a:grpSpLocks/>
            </p:cNvGrpSpPr>
            <p:nvPr/>
          </p:nvGrpSpPr>
          <p:grpSpPr bwMode="auto">
            <a:xfrm>
              <a:off x="2448" y="2416"/>
              <a:ext cx="2716" cy="212"/>
              <a:chOff x="2448" y="2416"/>
              <a:chExt cx="2716" cy="212"/>
            </a:xfrm>
          </p:grpSpPr>
          <p:sp>
            <p:nvSpPr>
              <p:cNvPr id="70690" name="Line 34"/>
              <p:cNvSpPr>
                <a:spLocks noChangeShapeType="1"/>
              </p:cNvSpPr>
              <p:nvPr/>
            </p:nvSpPr>
            <p:spPr bwMode="auto">
              <a:xfrm flipH="1" flipV="1">
                <a:off x="2448" y="2592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1" name="Text Box 35"/>
              <p:cNvSpPr txBox="1">
                <a:spLocks noChangeArrowheads="1"/>
              </p:cNvSpPr>
              <p:nvPr/>
            </p:nvSpPr>
            <p:spPr bwMode="auto">
              <a:xfrm>
                <a:off x="3727" y="2416"/>
                <a:ext cx="14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ADMISSION NUMBER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4" name="Group 36"/>
            <p:cNvGrpSpPr>
              <a:grpSpLocks/>
            </p:cNvGrpSpPr>
            <p:nvPr/>
          </p:nvGrpSpPr>
          <p:grpSpPr bwMode="auto">
            <a:xfrm>
              <a:off x="2448" y="3087"/>
              <a:ext cx="2561" cy="366"/>
              <a:chOff x="2448" y="3087"/>
              <a:chExt cx="2561" cy="366"/>
            </a:xfrm>
          </p:grpSpPr>
          <p:sp>
            <p:nvSpPr>
              <p:cNvPr id="70693" name="Line 37"/>
              <p:cNvSpPr>
                <a:spLocks noChangeShapeType="1"/>
              </p:cNvSpPr>
              <p:nvPr/>
            </p:nvSpPr>
            <p:spPr bwMode="auto">
              <a:xfrm flipH="1" flipV="1">
                <a:off x="2448" y="3168"/>
                <a:ext cx="545" cy="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4" name="Text Box 38"/>
              <p:cNvSpPr txBox="1">
                <a:spLocks noChangeArrowheads="1"/>
              </p:cNvSpPr>
              <p:nvPr/>
            </p:nvSpPr>
            <p:spPr bwMode="auto">
              <a:xfrm>
                <a:off x="3179" y="3087"/>
                <a:ext cx="1830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PUPILS WHO WILL NOT BE </a:t>
                </a:r>
              </a:p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OFFERED PLACES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5" name="Group 39"/>
            <p:cNvGrpSpPr>
              <a:grpSpLocks/>
            </p:cNvGrpSpPr>
            <p:nvPr/>
          </p:nvGrpSpPr>
          <p:grpSpPr bwMode="auto">
            <a:xfrm>
              <a:off x="341" y="525"/>
              <a:ext cx="620" cy="3312"/>
              <a:chOff x="483" y="571"/>
              <a:chExt cx="621" cy="3312"/>
            </a:xfrm>
          </p:grpSpPr>
          <p:sp>
            <p:nvSpPr>
              <p:cNvPr id="70696" name="AutoShape 40"/>
              <p:cNvSpPr>
                <a:spLocks/>
              </p:cNvSpPr>
              <p:nvPr/>
            </p:nvSpPr>
            <p:spPr bwMode="auto">
              <a:xfrm>
                <a:off x="816" y="624"/>
                <a:ext cx="288" cy="2976"/>
              </a:xfrm>
              <a:prstGeom prst="leftBrace">
                <a:avLst>
                  <a:gd name="adj1" fmla="val 861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7" name="Text Box 41"/>
              <p:cNvSpPr txBox="1">
                <a:spLocks noChangeArrowheads="1"/>
              </p:cNvSpPr>
              <p:nvPr/>
            </p:nvSpPr>
            <p:spPr bwMode="auto">
              <a:xfrm rot="-5353195">
                <a:off x="-1067" y="2121"/>
                <a:ext cx="33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ALL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1267" name="Text Box 42"/>
          <p:cNvSpPr txBox="1">
            <a:spLocks noChangeArrowheads="1"/>
          </p:cNvSpPr>
          <p:nvPr/>
        </p:nvSpPr>
        <p:spPr bwMode="auto">
          <a:xfrm>
            <a:off x="971550" y="404813"/>
            <a:ext cx="698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THE ADMISSION NUMBER IS APPLIED TO DETERMINE WHO IS OFFERED A PLACE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SERENE">
  <a:themeElements>
    <a:clrScheme name="SERENE.POT 4">
      <a:dk1>
        <a:srgbClr val="333333"/>
      </a:dk1>
      <a:lt1>
        <a:srgbClr val="0066FF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AAB8FF"/>
      </a:accent3>
      <a:accent4>
        <a:srgbClr val="2A2A2A"/>
      </a:accent4>
      <a:accent5>
        <a:srgbClr val="FFE2E2"/>
      </a:accent5>
      <a:accent6>
        <a:srgbClr val="A2CCA2"/>
      </a:accent6>
      <a:hlink>
        <a:srgbClr val="060B0E"/>
      </a:hlink>
      <a:folHlink>
        <a:srgbClr val="0A060A"/>
      </a:folHlink>
    </a:clrScheme>
    <a:fontScheme name="SEREN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ERENE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4">
        <a:dk1>
          <a:srgbClr val="333333"/>
        </a:dk1>
        <a:lt1>
          <a:srgbClr val="0066FF"/>
        </a:lt1>
        <a:dk2>
          <a:srgbClr val="004C2B"/>
        </a:dk2>
        <a:lt2>
          <a:srgbClr val="578963"/>
        </a:lt2>
        <a:accent1>
          <a:srgbClr val="FFCCCC"/>
        </a:accent1>
        <a:accent2>
          <a:srgbClr val="B3E1B3"/>
        </a:accent2>
        <a:accent3>
          <a:srgbClr val="AAB8FF"/>
        </a:accent3>
        <a:accent4>
          <a:srgbClr val="2A2A2A"/>
        </a:accent4>
        <a:accent5>
          <a:srgbClr val="FFE2E2"/>
        </a:accent5>
        <a:accent6>
          <a:srgbClr val="A2CCA2"/>
        </a:accent6>
        <a:hlink>
          <a:srgbClr val="060B0E"/>
        </a:hlink>
        <a:folHlink>
          <a:srgbClr val="0A06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chool_x0020_Type xmlns="eeb63582-0871-41ef-a29c-da963054f282">
      <Value>Primary</Value>
    </School_x0020_Type>
    <Urgent xmlns="eeb63582-0871-41ef-a29c-da963054f282">No</Urgent>
    <FAO xmlns="eeb63582-0871-41ef-a29c-da963054f282">
      <Value>HT</Value>
      <Value>Chair of Governors</Value>
      <Value>Senior Management Team</Value>
      <Value>Secretary</Value>
    </FAO>
    <creationdate xmlns="eeb63582-0871-41ef-a29c-da963054f282">2019-05-01T23:00:00+00:00</creationdate>
    <Posted xmlns="eeb63582-0871-41ef-a29c-da963054f282">2019-05-01T23:00:00+00:00</Pos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SCOM Post Box Document" ma:contentTypeID="0x010100EACA2081F709A64A94C809B1BE0F66F200815BB36D18E4504E995AE8685201E214" ma:contentTypeVersion="8" ma:contentTypeDescription="Create a new document." ma:contentTypeScope="" ma:versionID="32fbee1055cbcd6cf72c3a8d1579d897">
  <xsd:schema xmlns:xsd="http://www.w3.org/2001/XMLSchema" xmlns:xs="http://www.w3.org/2001/XMLSchema" xmlns:p="http://schemas.microsoft.com/office/2006/metadata/properties" xmlns:ns2="eeb63582-0871-41ef-a29c-da963054f282" xmlns:ns3="01e5f7b1-f495-4504-a30c-f39658834e16" targetNamespace="http://schemas.microsoft.com/office/2006/metadata/properties" ma:root="true" ma:fieldsID="d0e01a6bb9709493dbdb98b57dace241" ns2:_="" ns3:_="">
    <xsd:import namespace="eeb63582-0871-41ef-a29c-da963054f282"/>
    <xsd:import namespace="01e5f7b1-f495-4504-a30c-f39658834e16"/>
    <xsd:element name="properties">
      <xsd:complexType>
        <xsd:sequence>
          <xsd:element name="documentManagement">
            <xsd:complexType>
              <xsd:all>
                <xsd:element ref="ns2:FAO" minOccurs="0"/>
                <xsd:element ref="ns2:School_x0020_Type" minOccurs="0"/>
                <xsd:element ref="ns2:Urgent" minOccurs="0"/>
                <xsd:element ref="ns2:Posted" minOccurs="0"/>
                <xsd:element ref="ns3:MediaServiceMetadata" minOccurs="0"/>
                <xsd:element ref="ns3:MediaServiceFastMetadata" minOccurs="0"/>
                <xsd:element ref="ns2:cre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63582-0871-41ef-a29c-da963054f282" elementFormDefault="qualified">
    <xsd:import namespace="http://schemas.microsoft.com/office/2006/documentManagement/types"/>
    <xsd:import namespace="http://schemas.microsoft.com/office/infopath/2007/PartnerControls"/>
    <xsd:element name="FAO" ma:index="8" nillable="true" ma:displayName="FAO" ma:default="Everyone" ma:internalName="FAO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veryone"/>
                    <xsd:enumeration value="HT"/>
                    <xsd:enumeration value="Chair of Governors"/>
                    <xsd:enumeration value="Clerk to the Governors"/>
                    <xsd:enumeration value="All Governors"/>
                    <xsd:enumeration value="Senior Management Team"/>
                    <xsd:enumeration value="Subject Coordinator"/>
                    <xsd:enumeration value="Key Stage Coordinator"/>
                    <xsd:enumeration value="SENCO"/>
                    <xsd:enumeration value="Teaching Staff"/>
                    <xsd:enumeration value="Teaching Assistant"/>
                    <xsd:enumeration value="Business Manager"/>
                    <xsd:enumeration value="Secretary"/>
                    <xsd:enumeration value="Office Staff"/>
                    <xsd:enumeration value="Financial Staff"/>
                    <xsd:enumeration value="Data Manager"/>
                    <xsd:enumeration value="Facilities Staff"/>
                    <xsd:enumeration value="Caretaker"/>
                  </xsd:restriction>
                </xsd:simpleType>
              </xsd:element>
            </xsd:sequence>
          </xsd:extension>
        </xsd:complexContent>
      </xsd:complexType>
    </xsd:element>
    <xsd:element name="School_x0020_Type" ma:index="9" nillable="true" ma:displayName="School Type" ma:default="All" ma:internalName="School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Community"/>
                    <xsd:enumeration value="Academies"/>
                    <xsd:enumeration value="Voluntary Aided"/>
                    <xsd:enumeration value="Voluntary Controlled"/>
                    <xsd:enumeration value="Foundation"/>
                    <xsd:enumeration value="Early Years"/>
                    <xsd:enumeration value="Primary"/>
                    <xsd:enumeration value="Secondary"/>
                    <xsd:enumeration value="Special"/>
                  </xsd:restriction>
                </xsd:simpleType>
              </xsd:element>
            </xsd:sequence>
          </xsd:extension>
        </xsd:complexContent>
      </xsd:complexType>
    </xsd:element>
    <xsd:element name="Urgent" ma:index="10" nillable="true" ma:displayName="Urgent" ma:default="No" ma:format="RadioButtons" ma:internalName="Urgent" ma:readOnly="false">
      <xsd:simpleType>
        <xsd:restriction base="dms:Choice">
          <xsd:enumeration value="Yes"/>
          <xsd:enumeration value="No"/>
        </xsd:restriction>
      </xsd:simpleType>
    </xsd:element>
    <xsd:element name="Posted" ma:index="11" nillable="true" ma:displayName="Posted" ma:default="[today]" ma:description="Displays document posted date" ma:format="DateOnly" ma:internalName="Posted">
      <xsd:simpleType>
        <xsd:restriction base="dms:DateTime"/>
      </xsd:simpleType>
    </xsd:element>
    <xsd:element name="creationdate" ma:index="14" nillable="true" ma:displayName="Creation Date" ma:default="[today]" ma:format="DateOnly" ma:internalName="creation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5f7b1-f495-4504-a30c-f39658834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BBC1A4-E043-4702-9F06-CDC40FAB3114}">
  <ds:schemaRefs>
    <ds:schemaRef ds:uri="http://schemas.microsoft.com/office/2006/metadata/properties"/>
    <ds:schemaRef ds:uri="http://schemas.microsoft.com/office/infopath/2007/PartnerControls"/>
    <ds:schemaRef ds:uri="eeb63582-0871-41ef-a29c-da963054f282"/>
  </ds:schemaRefs>
</ds:datastoreItem>
</file>

<file path=customXml/itemProps2.xml><?xml version="1.0" encoding="utf-8"?>
<ds:datastoreItem xmlns:ds="http://schemas.openxmlformats.org/officeDocument/2006/customXml" ds:itemID="{EAC9068B-0E22-4A15-8328-5B09CD715B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D651BE-F15D-4E46-95A9-303B38855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63582-0871-41ef-a29c-da963054f282"/>
    <ds:schemaRef ds:uri="01e5f7b1-f495-4504-a30c-f39658834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3624</TotalTime>
  <Words>760</Words>
  <Application>Microsoft Macintosh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Monotype Sorts</vt:lpstr>
      <vt:lpstr>Times New Roman</vt:lpstr>
      <vt:lpstr>SERENE</vt:lpstr>
      <vt:lpstr>PowerPoint Presentation</vt:lpstr>
      <vt:lpstr>PowerPoint Presentation</vt:lpstr>
      <vt:lpstr>Non-Catholic 11+ tests </vt:lpstr>
      <vt:lpstr>11+ tests and applying for a place</vt:lpstr>
      <vt:lpstr>Applying on-line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</vt:lpstr>
    </vt:vector>
  </TitlesOfParts>
  <Company>Wirral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petestel</dc:creator>
  <cp:lastModifiedBy>David Burrows</cp:lastModifiedBy>
  <cp:revision>189</cp:revision>
  <cp:lastPrinted>2007-08-14T12:24:25Z</cp:lastPrinted>
  <dcterms:created xsi:type="dcterms:W3CDTF">2003-01-06T15:00:39Z</dcterms:created>
  <dcterms:modified xsi:type="dcterms:W3CDTF">2019-05-03T11:03:24Z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0x010100EACA2081F709A64A94C809B1BE0F66F200815BB36D18E4504E995AE8685201E214</vt:lpwstr>
  </property>
</Properties>
</file>