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3" r:id="rId3"/>
    <p:sldId id="274" r:id="rId4"/>
    <p:sldId id="275" r:id="rId5"/>
    <p:sldId id="276" r:id="rId6"/>
    <p:sldId id="279" r:id="rId7"/>
    <p:sldId id="280" r:id="rId8"/>
    <p:sldId id="26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D31"/>
    <a:srgbClr val="FFFEFB"/>
    <a:srgbClr val="B9D26D"/>
    <a:srgbClr val="F2854B"/>
    <a:srgbClr val="ED74A9"/>
    <a:srgbClr val="ED6C76"/>
    <a:srgbClr val="F29BA2"/>
    <a:srgbClr val="FAB000"/>
    <a:srgbClr val="E52121"/>
    <a:srgbClr val="077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>
                <a:latin typeface="Twinkl" pitchFamily="50" charset="0"/>
              </a:rPr>
              <a:t>To recognise the features of acrostic poems.</a:t>
            </a:r>
            <a:endParaRPr lang="en-GB" sz="1800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know that acrostics have a topic word hidden in the first letter of each line.</a:t>
            </a:r>
          </a:p>
          <a:p>
            <a:r>
              <a:rPr lang="en-AU" sz="1800" dirty="0">
                <a:latin typeface="Twinkl" pitchFamily="50" charset="0"/>
              </a:rPr>
              <a:t>I can look for the poem’s theme by reading the first letters vertically.</a:t>
            </a:r>
          </a:p>
          <a:p>
            <a:r>
              <a:rPr lang="en-AU" dirty="0">
                <a:latin typeface="Twinkl" pitchFamily="50" charset="0"/>
              </a:rPr>
              <a:t>I understand that acrostics don’t have to rhyme.</a:t>
            </a:r>
            <a:endParaRPr lang="en-GB" sz="18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xmlns="" id="{8A8D20EA-7A6A-1A65-E39A-72DE2A7B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" y="676275"/>
            <a:ext cx="77724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5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Acrostic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14440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did you notice?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7083" y="2650657"/>
            <a:ext cx="2969833" cy="2690769"/>
          </a:xfrm>
          <a:prstGeom prst="rect">
            <a:avLst/>
          </a:prstGeom>
          <a:solidFill>
            <a:srgbClr val="EFB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30771" y="2901528"/>
            <a:ext cx="3183682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S un is on my skin</a:t>
            </a:r>
          </a:p>
          <a:p>
            <a:r>
              <a:rPr lang="en-GB" sz="1600" dirty="0"/>
              <a:t>P </a:t>
            </a:r>
            <a:r>
              <a:rPr lang="en-GB" sz="1600" dirty="0" err="1"/>
              <a:t>eople</a:t>
            </a:r>
            <a:r>
              <a:rPr lang="en-GB" sz="1600" dirty="0"/>
              <a:t> playing outside</a:t>
            </a:r>
          </a:p>
          <a:p>
            <a:r>
              <a:rPr lang="en-GB" sz="1600" dirty="0"/>
              <a:t>R ain falling</a:t>
            </a:r>
          </a:p>
          <a:p>
            <a:r>
              <a:rPr lang="en-GB" sz="1600" dirty="0"/>
              <a:t>I s it summer yet?</a:t>
            </a:r>
          </a:p>
          <a:p>
            <a:r>
              <a:rPr lang="en-GB" sz="1600" dirty="0"/>
              <a:t>N </a:t>
            </a:r>
            <a:r>
              <a:rPr lang="en-GB" sz="1600" dirty="0" err="1"/>
              <a:t>ight</a:t>
            </a:r>
            <a:r>
              <a:rPr lang="en-GB" sz="1600" dirty="0"/>
              <a:t> time is lighter</a:t>
            </a:r>
          </a:p>
          <a:p>
            <a:r>
              <a:rPr lang="en-GB" sz="1600" dirty="0"/>
              <a:t>G rowing daffodils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3342823" y="2901528"/>
            <a:ext cx="305778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sz="1600" b="1" dirty="0">
              <a:solidFill>
                <a:srgbClr val="C8075A"/>
              </a:solidFill>
            </a:endParaRPr>
          </a:p>
          <a:p>
            <a:r>
              <a:rPr lang="en-GB" sz="1600" b="1" dirty="0">
                <a:solidFill>
                  <a:srgbClr val="C8075A"/>
                </a:solidFill>
              </a:rPr>
              <a:t> </a:t>
            </a:r>
          </a:p>
          <a:p>
            <a:endParaRPr lang="en-GB" sz="1600" b="1" dirty="0">
              <a:solidFill>
                <a:srgbClr val="C8075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1812393"/>
            <a:ext cx="1912048" cy="2157102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first letter of each line spells out the poem’s theme vertically – what’s this one about?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0210" y="5645067"/>
            <a:ext cx="3573710" cy="495108"/>
          </a:xfrm>
          <a:prstGeom prst="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Lines can be different lengths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2508308" y="3011648"/>
            <a:ext cx="704675" cy="0"/>
          </a:xfrm>
          <a:prstGeom prst="straightConnector1">
            <a:avLst/>
          </a:prstGeom>
          <a:ln w="57150">
            <a:solidFill>
              <a:srgbClr val="4DB1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862489" y="3559914"/>
            <a:ext cx="2553379" cy="2195661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508895" y="4836319"/>
            <a:ext cx="53320" cy="830378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692612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First, we need to choose a theme. I know, let’s have…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2784" y="169261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52122"/>
                </a:solidFill>
              </a:rPr>
              <a:t>School</a:t>
            </a:r>
            <a:r>
              <a:rPr lang="en-GB" b="1" dirty="0">
                <a:solidFill>
                  <a:srgbClr val="653B8F"/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002" y="2186157"/>
            <a:ext cx="772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Then, we think of lots of words or phrases associated with that theme…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5155" y="3320650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teachers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9901" y="292417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Learning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9970" y="4108913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homework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198" y="4414143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rewards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9970" y="5280355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uniform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764" y="5777235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lots of fun!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8278" y="2813961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hardworking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2396" y="3587214"/>
            <a:ext cx="103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making friends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20801" y="3109066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exciting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6891" y="5365769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superstars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4218" y="4085280"/>
            <a:ext cx="151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imaginative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31087" y="5185812"/>
            <a:ext cx="109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lessons</a:t>
            </a:r>
          </a:p>
        </p:txBody>
      </p:sp>
      <p:pic>
        <p:nvPicPr>
          <p:cNvPr id="8" name="Picture 7" descr="Classroom sticker progress chart">
            <a:extLst>
              <a:ext uri="{FF2B5EF4-FFF2-40B4-BE49-F238E27FC236}">
                <a16:creationId xmlns:a16="http://schemas.microsoft.com/office/drawing/2014/main" xmlns="" id="{BD491238-7B8E-5DB7-A51E-D68588653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44" y="3482747"/>
            <a:ext cx="1910526" cy="1432895"/>
          </a:xfrm>
          <a:prstGeom prst="rect">
            <a:avLst/>
          </a:prstGeom>
        </p:spPr>
      </p:pic>
      <p:pic>
        <p:nvPicPr>
          <p:cNvPr id="30" name="Graphic 29" descr="Open book outline">
            <a:extLst>
              <a:ext uri="{FF2B5EF4-FFF2-40B4-BE49-F238E27FC236}">
                <a16:creationId xmlns:a16="http://schemas.microsoft.com/office/drawing/2014/main" xmlns="" id="{9F117772-8CA2-3543-3467-AB49B30F5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1919" y="5479324"/>
            <a:ext cx="914400" cy="914400"/>
          </a:xfrm>
          <a:prstGeom prst="rect">
            <a:avLst/>
          </a:prstGeom>
        </p:spPr>
      </p:pic>
      <p:pic>
        <p:nvPicPr>
          <p:cNvPr id="32" name="Graphic 31" descr="Pencil outline">
            <a:extLst>
              <a:ext uri="{FF2B5EF4-FFF2-40B4-BE49-F238E27FC236}">
                <a16:creationId xmlns:a16="http://schemas.microsoft.com/office/drawing/2014/main" xmlns="" id="{E7BD9A98-F3FF-271B-2BF3-4660EC2247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201163" y="26516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3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  <a:p>
            <a:pPr algn="ctr"/>
            <a:r>
              <a:rPr lang="en-GB" dirty="0"/>
              <a:t>Finally, we use our list of words and phrases to create each line. Don’t worry if you can’t think of them in order – it’s fine to go back and add any missing lines afterwards.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44724" y="2488864"/>
            <a:ext cx="24176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</a:t>
            </a:r>
            <a:br>
              <a:rPr lang="en-GB" sz="2800" b="1" dirty="0"/>
            </a:br>
            <a:r>
              <a:rPr lang="en-GB" sz="2800" b="1" dirty="0"/>
              <a:t>C</a:t>
            </a:r>
            <a:br>
              <a:rPr lang="en-GB" sz="2800" b="1" dirty="0"/>
            </a:br>
            <a:r>
              <a:rPr lang="en-GB" sz="2800" b="1" dirty="0"/>
              <a:t>H</a:t>
            </a:r>
          </a:p>
          <a:p>
            <a:pPr algn="ctr"/>
            <a:r>
              <a:rPr lang="en-GB" sz="2800" b="1" dirty="0"/>
              <a:t>O</a:t>
            </a:r>
          </a:p>
          <a:p>
            <a:pPr algn="ctr"/>
            <a:r>
              <a:rPr lang="en-GB" sz="2800" b="1" dirty="0"/>
              <a:t>O</a:t>
            </a:r>
          </a:p>
          <a:p>
            <a:pPr algn="ctr"/>
            <a:r>
              <a:rPr lang="en-GB" sz="2800" b="1" dirty="0"/>
              <a:t>L</a:t>
            </a:r>
          </a:p>
          <a:p>
            <a:pPr algn="ctr"/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53525" y="257008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 </a:t>
            </a:r>
            <a:r>
              <a:rPr lang="en-GB" sz="2000" dirty="0" err="1"/>
              <a:t>chool</a:t>
            </a:r>
            <a:r>
              <a:rPr lang="en-GB" sz="2000" dirty="0"/>
              <a:t> is a place full of friends and fun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5804" y="298980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aring</a:t>
            </a:r>
            <a:r>
              <a:rPr lang="en-GB" sz="2000" dirty="0"/>
              <a:t> and sharing ideas to everyone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46553" y="3451234"/>
            <a:ext cx="5391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 </a:t>
            </a:r>
            <a:r>
              <a:rPr lang="en-GB" sz="2000" dirty="0" err="1"/>
              <a:t>elping</a:t>
            </a:r>
            <a:r>
              <a:rPr lang="en-GB" sz="2000" dirty="0"/>
              <a:t> </a:t>
            </a:r>
            <a:r>
              <a:rPr lang="en-GB" sz="2000" dirty="0" smtClean="0"/>
              <a:t>each other </a:t>
            </a:r>
            <a:r>
              <a:rPr lang="en-GB" sz="2000" dirty="0"/>
              <a:t>is being kind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1496" y="3862035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utside</a:t>
            </a:r>
            <a:r>
              <a:rPr lang="en-GB" sz="2000" dirty="0"/>
              <a:t> playtime break and lunch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9025" y="427396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 ff to forest school soon we hope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95469" y="4707634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earning together is fun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/>
          <a:stretch/>
        </p:blipFill>
        <p:spPr>
          <a:xfrm>
            <a:off x="507439" y="2687830"/>
            <a:ext cx="2218208" cy="22996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62" y="4455791"/>
            <a:ext cx="1686078" cy="1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Plenary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have you learnt about acrostics?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1" y="1840686"/>
            <a:ext cx="7632700" cy="772107"/>
          </a:xfrm>
          <a:prstGeom prst="rect">
            <a:avLst/>
          </a:prstGeom>
          <a:solidFill>
            <a:srgbClr val="ED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Acrostic poems have their theme or</a:t>
            </a:r>
            <a:br>
              <a:rPr lang="en-GB" dirty="0"/>
            </a:br>
            <a:r>
              <a:rPr lang="en-GB" dirty="0"/>
              <a:t>title written down the page vertically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1" y="2864261"/>
            <a:ext cx="7632700" cy="495108"/>
          </a:xfrm>
          <a:prstGeom prst="rect">
            <a:avLst/>
          </a:prstGeom>
          <a:solidFill>
            <a:srgbClr val="F28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Write the theme letters in CAPITALS.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651" y="3610837"/>
            <a:ext cx="7632700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Each line starts with a letter of the theme word(s).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5651" y="4357412"/>
            <a:ext cx="7632700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Acrostics don’t have to rhyme, but all the other poetic devices (alliteration, similes, rhythm, etc.) are great!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5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228</TotalTime>
  <Words>319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Sassoon Infant Rg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Acrostic Features</vt:lpstr>
      <vt:lpstr>Let’s Try It!</vt:lpstr>
      <vt:lpstr>Let’s Try It!</vt:lpstr>
      <vt:lpstr>Plenary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Lynne Young</cp:lastModifiedBy>
  <cp:revision>30</cp:revision>
  <dcterms:created xsi:type="dcterms:W3CDTF">2019-05-06T02:28:47Z</dcterms:created>
  <dcterms:modified xsi:type="dcterms:W3CDTF">2024-04-17T17:19:46Z</dcterms:modified>
</cp:coreProperties>
</file>